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tiff" ContentType="image/tif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613" r:id="rId2"/>
    <p:sldId id="644" r:id="rId3"/>
    <p:sldId id="634" r:id="rId4"/>
    <p:sldId id="633" r:id="rId5"/>
    <p:sldId id="257" r:id="rId6"/>
    <p:sldId id="258" r:id="rId7"/>
    <p:sldId id="259" r:id="rId8"/>
    <p:sldId id="260" r:id="rId9"/>
    <p:sldId id="261" r:id="rId10"/>
    <p:sldId id="647" r:id="rId11"/>
    <p:sldId id="648" r:id="rId12"/>
    <p:sldId id="649" r:id="rId13"/>
    <p:sldId id="635" r:id="rId14"/>
    <p:sldId id="656" r:id="rId15"/>
    <p:sldId id="636" r:id="rId16"/>
    <p:sldId id="651" r:id="rId17"/>
    <p:sldId id="650" r:id="rId18"/>
    <p:sldId id="638" r:id="rId19"/>
    <p:sldId id="657" r:id="rId20"/>
    <p:sldId id="658" r:id="rId21"/>
    <p:sldId id="645" r:id="rId22"/>
    <p:sldId id="646" r:id="rId23"/>
    <p:sldId id="654" r:id="rId24"/>
    <p:sldId id="655" r:id="rId25"/>
    <p:sldId id="640" r:id="rId26"/>
    <p:sldId id="641" r:id="rId27"/>
    <p:sldId id="642" r:id="rId28"/>
    <p:sldId id="643" r:id="rId29"/>
    <p:sldId id="594" r:id="rId30"/>
    <p:sldId id="595" r:id="rId31"/>
    <p:sldId id="526" r:id="rId32"/>
    <p:sldId id="623" r:id="rId33"/>
    <p:sldId id="629" r:id="rId34"/>
    <p:sldId id="626" r:id="rId35"/>
    <p:sldId id="620" r:id="rId36"/>
    <p:sldId id="628" r:id="rId37"/>
    <p:sldId id="631" r:id="rId38"/>
    <p:sldId id="624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CC66"/>
    <a:srgbClr val="FFCC00"/>
    <a:srgbClr val="0096D8"/>
    <a:srgbClr val="0098D2"/>
    <a:srgbClr val="0000CC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5639" autoAdjust="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12" Type="http://schemas.openxmlformats.org/officeDocument/2006/relationships/image" Target="../media/image35.svg"/><Relationship Id="rId2" Type="http://schemas.openxmlformats.org/officeDocument/2006/relationships/image" Target="../media/image25.svg"/><Relationship Id="rId1" Type="http://schemas.openxmlformats.org/officeDocument/2006/relationships/image" Target="../media/image37.png"/><Relationship Id="rId6" Type="http://schemas.openxmlformats.org/officeDocument/2006/relationships/image" Target="../media/image29.svg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41.png"/><Relationship Id="rId14" Type="http://schemas.openxmlformats.org/officeDocument/2006/relationships/image" Target="../media/image3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3" Type="http://schemas.openxmlformats.org/officeDocument/2006/relationships/image" Target="../media/image261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25.svg"/><Relationship Id="rId1" Type="http://schemas.openxmlformats.org/officeDocument/2006/relationships/image" Target="../media/image241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1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6A96D0-5DB6-44F9-ABB1-1E0EB3F67511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63FF20-D5AB-4437-BBEE-B947D37904A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Open API Integration</a:t>
          </a:r>
          <a:endParaRPr lang="en-US"/>
        </a:p>
      </dgm:t>
    </dgm:pt>
    <dgm:pt modelId="{8A4799B1-1DE8-48BB-8616-C96B3A5E4DD4}" type="parTrans" cxnId="{BCBC5D08-4144-441A-B0BF-2F9FC99F03D5}">
      <dgm:prSet/>
      <dgm:spPr/>
      <dgm:t>
        <a:bodyPr/>
        <a:lstStyle/>
        <a:p>
          <a:endParaRPr lang="en-US"/>
        </a:p>
      </dgm:t>
    </dgm:pt>
    <dgm:pt modelId="{EA667E4B-EEC2-47A3-8763-18A5E0BD4C24}" type="sibTrans" cxnId="{BCBC5D08-4144-441A-B0BF-2F9FC99F03D5}">
      <dgm:prSet/>
      <dgm:spPr/>
      <dgm:t>
        <a:bodyPr/>
        <a:lstStyle/>
        <a:p>
          <a:endParaRPr lang="en-US"/>
        </a:p>
      </dgm:t>
    </dgm:pt>
    <dgm:pt modelId="{A296A446-7BC5-41A9-98DC-E9C35855693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Ticket &amp; Payment Integrations</a:t>
          </a:r>
          <a:endParaRPr lang="en-US"/>
        </a:p>
      </dgm:t>
    </dgm:pt>
    <dgm:pt modelId="{B3E1C01B-9C48-4417-AE99-4982D366DAAC}" type="parTrans" cxnId="{34722557-5831-43C4-B9B7-DE39B6F9D7E9}">
      <dgm:prSet/>
      <dgm:spPr/>
      <dgm:t>
        <a:bodyPr/>
        <a:lstStyle/>
        <a:p>
          <a:endParaRPr lang="en-US"/>
        </a:p>
      </dgm:t>
    </dgm:pt>
    <dgm:pt modelId="{655CB50F-FC23-4955-9274-CC902699555C}" type="sibTrans" cxnId="{34722557-5831-43C4-B9B7-DE39B6F9D7E9}">
      <dgm:prSet/>
      <dgm:spPr/>
      <dgm:t>
        <a:bodyPr/>
        <a:lstStyle/>
        <a:p>
          <a:endParaRPr lang="en-US"/>
        </a:p>
      </dgm:t>
    </dgm:pt>
    <dgm:pt modelId="{B815174E-47A6-4A8E-98B9-D6E84268546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Mobility Packages </a:t>
          </a:r>
          <a:endParaRPr lang="en-US"/>
        </a:p>
      </dgm:t>
    </dgm:pt>
    <dgm:pt modelId="{7BE6FA0F-B3DE-47BA-9B01-B9EE25E19F02}" type="parTrans" cxnId="{14E4D209-106B-4AF8-AD07-D21C597B49A8}">
      <dgm:prSet/>
      <dgm:spPr/>
      <dgm:t>
        <a:bodyPr/>
        <a:lstStyle/>
        <a:p>
          <a:endParaRPr lang="en-US"/>
        </a:p>
      </dgm:t>
    </dgm:pt>
    <dgm:pt modelId="{DEA03735-985A-4E8B-9FA0-3D707196F427}" type="sibTrans" cxnId="{14E4D209-106B-4AF8-AD07-D21C597B49A8}">
      <dgm:prSet/>
      <dgm:spPr/>
      <dgm:t>
        <a:bodyPr/>
        <a:lstStyle/>
        <a:p>
          <a:endParaRPr lang="en-US"/>
        </a:p>
      </dgm:t>
    </dgm:pt>
    <dgm:pt modelId="{D14A176C-1D68-457C-81B9-7E35BBE3ADC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Integration of other transport related services</a:t>
          </a:r>
          <a:endParaRPr lang="en-US"/>
        </a:p>
      </dgm:t>
    </dgm:pt>
    <dgm:pt modelId="{6B949EC4-BD11-4BFF-951C-5AAC138EA332}" type="parTrans" cxnId="{3411E841-2C3E-4DE9-B925-2D6BD6E39501}">
      <dgm:prSet/>
      <dgm:spPr/>
      <dgm:t>
        <a:bodyPr/>
        <a:lstStyle/>
        <a:p>
          <a:endParaRPr lang="en-US"/>
        </a:p>
      </dgm:t>
    </dgm:pt>
    <dgm:pt modelId="{557EAC12-C340-46D6-BC94-0B9C758086C6}" type="sibTrans" cxnId="{3411E841-2C3E-4DE9-B925-2D6BD6E39501}">
      <dgm:prSet/>
      <dgm:spPr/>
      <dgm:t>
        <a:bodyPr/>
        <a:lstStyle/>
        <a:p>
          <a:endParaRPr lang="en-US"/>
        </a:p>
      </dgm:t>
    </dgm:pt>
    <dgm:pt modelId="{A3878AD3-B654-4627-A024-E0171FEEDB2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Data sharing and data privacy</a:t>
          </a:r>
          <a:endParaRPr lang="en-US"/>
        </a:p>
      </dgm:t>
    </dgm:pt>
    <dgm:pt modelId="{A117BAB0-25A8-47DF-A3A1-5F99C9AB0A4A}" type="parTrans" cxnId="{06D26425-9351-4839-A214-D54EC7A21949}">
      <dgm:prSet/>
      <dgm:spPr/>
      <dgm:t>
        <a:bodyPr/>
        <a:lstStyle/>
        <a:p>
          <a:endParaRPr lang="en-US"/>
        </a:p>
      </dgm:t>
    </dgm:pt>
    <dgm:pt modelId="{D4C0BF11-4D11-4035-9B9B-8F0EB2986701}" type="sibTrans" cxnId="{06D26425-9351-4839-A214-D54EC7A21949}">
      <dgm:prSet/>
      <dgm:spPr/>
      <dgm:t>
        <a:bodyPr/>
        <a:lstStyle/>
        <a:p>
          <a:endParaRPr lang="en-US"/>
        </a:p>
      </dgm:t>
    </dgm:pt>
    <dgm:pt modelId="{7D006759-3D61-4EFE-A57A-FFC45B00ABE3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Data analytics</a:t>
          </a:r>
          <a:endParaRPr lang="en-US"/>
        </a:p>
      </dgm:t>
    </dgm:pt>
    <dgm:pt modelId="{970FADCE-5961-4020-BBF1-4A1568764D0C}" type="parTrans" cxnId="{C0344D56-8C01-4D59-8742-B6A8424B10EE}">
      <dgm:prSet/>
      <dgm:spPr/>
      <dgm:t>
        <a:bodyPr/>
        <a:lstStyle/>
        <a:p>
          <a:endParaRPr lang="en-US"/>
        </a:p>
      </dgm:t>
    </dgm:pt>
    <dgm:pt modelId="{006EA706-8574-4F4C-824E-002E5198EC13}" type="sibTrans" cxnId="{C0344D56-8C01-4D59-8742-B6A8424B10EE}">
      <dgm:prSet/>
      <dgm:spPr/>
      <dgm:t>
        <a:bodyPr/>
        <a:lstStyle/>
        <a:p>
          <a:endParaRPr lang="en-US"/>
        </a:p>
      </dgm:t>
    </dgm:pt>
    <dgm:pt modelId="{7FFC4F53-16CB-48FC-B26B-E090BEF75D5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Technology &amp; Innovation </a:t>
          </a:r>
          <a:endParaRPr lang="en-US"/>
        </a:p>
      </dgm:t>
    </dgm:pt>
    <dgm:pt modelId="{6539D042-2E7C-4468-B2C1-851C927BE909}" type="parTrans" cxnId="{956476AB-4794-49BA-AC41-7910F0CB3479}">
      <dgm:prSet/>
      <dgm:spPr/>
      <dgm:t>
        <a:bodyPr/>
        <a:lstStyle/>
        <a:p>
          <a:endParaRPr lang="en-US"/>
        </a:p>
      </dgm:t>
    </dgm:pt>
    <dgm:pt modelId="{A7DD22CE-99C0-4827-8D36-9EC495972291}" type="sibTrans" cxnId="{956476AB-4794-49BA-AC41-7910F0CB3479}">
      <dgm:prSet/>
      <dgm:spPr/>
      <dgm:t>
        <a:bodyPr/>
        <a:lstStyle/>
        <a:p>
          <a:endParaRPr lang="en-US"/>
        </a:p>
      </dgm:t>
    </dgm:pt>
    <dgm:pt modelId="{1CACC85A-82C7-46F5-A01B-A16938E8E027}" type="pres">
      <dgm:prSet presAssocID="{D56A96D0-5DB6-44F9-ABB1-1E0EB3F67511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BB17F43-A43E-41C9-8C11-06D9CA4A5FAF}" type="pres">
      <dgm:prSet presAssocID="{AB63FF20-D5AB-4437-BBEE-B947D37904AA}" presName="compNode" presStyleCnt="0"/>
      <dgm:spPr/>
    </dgm:pt>
    <dgm:pt modelId="{E1846134-AD9A-42D9-8BB0-2609377B5D46}" type="pres">
      <dgm:prSet presAssocID="{AB63FF20-D5AB-4437-BBEE-B947D37904AA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Database"/>
        </a:ext>
      </dgm:extLst>
    </dgm:pt>
    <dgm:pt modelId="{C768F6A8-0C84-4802-AFA2-095A793BBB22}" type="pres">
      <dgm:prSet presAssocID="{AB63FF20-D5AB-4437-BBEE-B947D37904AA}" presName="spaceRect" presStyleCnt="0"/>
      <dgm:spPr/>
    </dgm:pt>
    <dgm:pt modelId="{ED4B19B2-69AC-4F58-845E-A1B5FE209187}" type="pres">
      <dgm:prSet presAssocID="{AB63FF20-D5AB-4437-BBEE-B947D37904AA}" presName="textRect" presStyleLbl="revTx" presStyleIdx="0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n-IN"/>
        </a:p>
      </dgm:t>
    </dgm:pt>
    <dgm:pt modelId="{F5625A4E-9C5B-46DA-BDBE-0DD31F3E26AC}" type="pres">
      <dgm:prSet presAssocID="{EA667E4B-EEC2-47A3-8763-18A5E0BD4C24}" presName="sibTrans" presStyleCnt="0"/>
      <dgm:spPr/>
    </dgm:pt>
    <dgm:pt modelId="{8AFA05D6-A5CE-49DD-8037-93C692E880EE}" type="pres">
      <dgm:prSet presAssocID="{A296A446-7BC5-41A9-98DC-E9C358556930}" presName="compNode" presStyleCnt="0"/>
      <dgm:spPr/>
    </dgm:pt>
    <dgm:pt modelId="{DD6386BD-668B-42A8-9907-BBF5C4A2B093}" type="pres">
      <dgm:prSet presAssocID="{A296A446-7BC5-41A9-98DC-E9C358556930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Credit card"/>
        </a:ext>
      </dgm:extLst>
    </dgm:pt>
    <dgm:pt modelId="{EAC47B31-9F11-49BB-A0E7-DDA47C1BAF25}" type="pres">
      <dgm:prSet presAssocID="{A296A446-7BC5-41A9-98DC-E9C358556930}" presName="spaceRect" presStyleCnt="0"/>
      <dgm:spPr/>
    </dgm:pt>
    <dgm:pt modelId="{D2195229-8A49-4E35-BADA-16915415DFE4}" type="pres">
      <dgm:prSet presAssocID="{A296A446-7BC5-41A9-98DC-E9C358556930}" presName="textRect" presStyleLbl="revTx" presStyleIdx="1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n-IN"/>
        </a:p>
      </dgm:t>
    </dgm:pt>
    <dgm:pt modelId="{400C0CF7-33BF-45C9-A74F-97A2D3953F9A}" type="pres">
      <dgm:prSet presAssocID="{655CB50F-FC23-4955-9274-CC902699555C}" presName="sibTrans" presStyleCnt="0"/>
      <dgm:spPr/>
    </dgm:pt>
    <dgm:pt modelId="{5524A893-3E57-4670-924C-F783C010272A}" type="pres">
      <dgm:prSet presAssocID="{B815174E-47A6-4A8E-98B9-D6E84268546E}" presName="compNode" presStyleCnt="0"/>
      <dgm:spPr/>
    </dgm:pt>
    <dgm:pt modelId="{3C7E3427-3C58-4ECF-BCEF-386014C903D0}" type="pres">
      <dgm:prSet presAssocID="{B815174E-47A6-4A8E-98B9-D6E84268546E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Tick"/>
        </a:ext>
      </dgm:extLst>
    </dgm:pt>
    <dgm:pt modelId="{CDF6CE36-063A-40BB-9A54-19BD6F6CDBF2}" type="pres">
      <dgm:prSet presAssocID="{B815174E-47A6-4A8E-98B9-D6E84268546E}" presName="spaceRect" presStyleCnt="0"/>
      <dgm:spPr/>
    </dgm:pt>
    <dgm:pt modelId="{89271C78-E897-4538-A53D-859FF72410CA}" type="pres">
      <dgm:prSet presAssocID="{B815174E-47A6-4A8E-98B9-D6E84268546E}" presName="textRect" presStyleLbl="revTx" presStyleIdx="2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n-IN"/>
        </a:p>
      </dgm:t>
    </dgm:pt>
    <dgm:pt modelId="{16F1768A-6D46-4E97-9EF5-50D6D41AA680}" type="pres">
      <dgm:prSet presAssocID="{DEA03735-985A-4E8B-9FA0-3D707196F427}" presName="sibTrans" presStyleCnt="0"/>
      <dgm:spPr/>
    </dgm:pt>
    <dgm:pt modelId="{99A4C855-E696-4D1A-B822-09D5864FCB2B}" type="pres">
      <dgm:prSet presAssocID="{D14A176C-1D68-457C-81B9-7E35BBE3ADCA}" presName="compNode" presStyleCnt="0"/>
      <dgm:spPr/>
    </dgm:pt>
    <dgm:pt modelId="{A0F1691B-0529-45FD-92CA-320C84E7A33B}" type="pres">
      <dgm:prSet presAssocID="{D14A176C-1D68-457C-81B9-7E35BBE3ADCA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Bus"/>
        </a:ext>
      </dgm:extLst>
    </dgm:pt>
    <dgm:pt modelId="{A3235C50-970B-4ED0-9CDF-BC452F082BDA}" type="pres">
      <dgm:prSet presAssocID="{D14A176C-1D68-457C-81B9-7E35BBE3ADCA}" presName="spaceRect" presStyleCnt="0"/>
      <dgm:spPr/>
    </dgm:pt>
    <dgm:pt modelId="{16B4E4C5-9BE8-4320-A36F-1827C36EBFB3}" type="pres">
      <dgm:prSet presAssocID="{D14A176C-1D68-457C-81B9-7E35BBE3ADCA}" presName="textRect" presStyleLbl="revTx" presStyleIdx="3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n-IN"/>
        </a:p>
      </dgm:t>
    </dgm:pt>
    <dgm:pt modelId="{44C65A4C-95D1-454E-AC0D-1D23E7B3020F}" type="pres">
      <dgm:prSet presAssocID="{557EAC12-C340-46D6-BC94-0B9C758086C6}" presName="sibTrans" presStyleCnt="0"/>
      <dgm:spPr/>
    </dgm:pt>
    <dgm:pt modelId="{21395977-AA0E-4E18-B753-3E99B350DD99}" type="pres">
      <dgm:prSet presAssocID="{A3878AD3-B654-4627-A024-E0171FEEDB20}" presName="compNode" presStyleCnt="0"/>
      <dgm:spPr/>
    </dgm:pt>
    <dgm:pt modelId="{CE6C7ACA-333D-449D-A79B-F28941E029B2}" type="pres">
      <dgm:prSet presAssocID="{A3878AD3-B654-4627-A024-E0171FEEDB20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Lock"/>
        </a:ext>
      </dgm:extLst>
    </dgm:pt>
    <dgm:pt modelId="{BDCF9253-4E7C-494F-8CD6-1025B2EF4BC4}" type="pres">
      <dgm:prSet presAssocID="{A3878AD3-B654-4627-A024-E0171FEEDB20}" presName="spaceRect" presStyleCnt="0"/>
      <dgm:spPr/>
    </dgm:pt>
    <dgm:pt modelId="{659BCD09-318A-4558-B661-9C4CF355C669}" type="pres">
      <dgm:prSet presAssocID="{A3878AD3-B654-4627-A024-E0171FEEDB20}" presName="textRect" presStyleLbl="revTx" presStyleIdx="4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n-IN"/>
        </a:p>
      </dgm:t>
    </dgm:pt>
    <dgm:pt modelId="{C1A7B99F-A601-42DC-9B51-DA1472F724AF}" type="pres">
      <dgm:prSet presAssocID="{D4C0BF11-4D11-4035-9B9B-8F0EB2986701}" presName="sibTrans" presStyleCnt="0"/>
      <dgm:spPr/>
    </dgm:pt>
    <dgm:pt modelId="{36EBCF9B-5340-4D5F-99D8-AF95DC95135E}" type="pres">
      <dgm:prSet presAssocID="{7D006759-3D61-4EFE-A57A-FFC45B00ABE3}" presName="compNode" presStyleCnt="0"/>
      <dgm:spPr/>
    </dgm:pt>
    <dgm:pt modelId="{5B4469CE-FEA7-4AC3-9B88-ED682B05E228}" type="pres">
      <dgm:prSet presAssocID="{7D006759-3D61-4EFE-A57A-FFC45B00ABE3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Bar chart"/>
        </a:ext>
      </dgm:extLst>
    </dgm:pt>
    <dgm:pt modelId="{161A22B3-5D5B-4935-B489-9AEBAFAF9072}" type="pres">
      <dgm:prSet presAssocID="{7D006759-3D61-4EFE-A57A-FFC45B00ABE3}" presName="spaceRect" presStyleCnt="0"/>
      <dgm:spPr/>
    </dgm:pt>
    <dgm:pt modelId="{26EA4890-0941-43AE-8A42-5F7644062F05}" type="pres">
      <dgm:prSet presAssocID="{7D006759-3D61-4EFE-A57A-FFC45B00ABE3}" presName="textRect" presStyleLbl="revTx" presStyleIdx="5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n-IN"/>
        </a:p>
      </dgm:t>
    </dgm:pt>
    <dgm:pt modelId="{5DF39F97-7F44-4D9A-8AB8-0ED42EDE09DF}" type="pres">
      <dgm:prSet presAssocID="{006EA706-8574-4F4C-824E-002E5198EC13}" presName="sibTrans" presStyleCnt="0"/>
      <dgm:spPr/>
    </dgm:pt>
    <dgm:pt modelId="{828BE039-1D2A-43F6-8E46-CFA82FFD692F}" type="pres">
      <dgm:prSet presAssocID="{7FFC4F53-16CB-48FC-B26B-E090BEF75D54}" presName="compNode" presStyleCnt="0"/>
      <dgm:spPr/>
    </dgm:pt>
    <dgm:pt modelId="{B62F5E34-97D2-44CE-B727-03D17582267E}" type="pres">
      <dgm:prSet presAssocID="{7FFC4F53-16CB-48FC-B26B-E090BEF75D54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Light Bulb and Gear"/>
        </a:ext>
      </dgm:extLst>
    </dgm:pt>
    <dgm:pt modelId="{7AF4A021-F35C-42F2-9DD7-A24F1A96217A}" type="pres">
      <dgm:prSet presAssocID="{7FFC4F53-16CB-48FC-B26B-E090BEF75D54}" presName="spaceRect" presStyleCnt="0"/>
      <dgm:spPr/>
    </dgm:pt>
    <dgm:pt modelId="{8F821B0D-19C3-4DE7-BFB1-24BC4C3978E7}" type="pres">
      <dgm:prSet presAssocID="{7FFC4F53-16CB-48FC-B26B-E090BEF75D54}" presName="textRect" presStyleLbl="revTx" presStyleIdx="6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9D7DD49-5B2A-634C-833C-D862D26E4FE1}" type="presOf" srcId="{7D006759-3D61-4EFE-A57A-FFC45B00ABE3}" destId="{26EA4890-0941-43AE-8A42-5F7644062F05}" srcOrd="0" destOrd="0" presId="urn:microsoft.com/office/officeart/2018/2/layout/IconLabelList"/>
    <dgm:cxn modelId="{C0344D56-8C01-4D59-8742-B6A8424B10EE}" srcId="{D56A96D0-5DB6-44F9-ABB1-1E0EB3F67511}" destId="{7D006759-3D61-4EFE-A57A-FFC45B00ABE3}" srcOrd="5" destOrd="0" parTransId="{970FADCE-5961-4020-BBF1-4A1568764D0C}" sibTransId="{006EA706-8574-4F4C-824E-002E5198EC13}"/>
    <dgm:cxn modelId="{9DA8AEB7-609E-2C43-9276-B17ECE2F7A53}" type="presOf" srcId="{B815174E-47A6-4A8E-98B9-D6E84268546E}" destId="{89271C78-E897-4538-A53D-859FF72410CA}" srcOrd="0" destOrd="0" presId="urn:microsoft.com/office/officeart/2018/2/layout/IconLabelList"/>
    <dgm:cxn modelId="{956476AB-4794-49BA-AC41-7910F0CB3479}" srcId="{D56A96D0-5DB6-44F9-ABB1-1E0EB3F67511}" destId="{7FFC4F53-16CB-48FC-B26B-E090BEF75D54}" srcOrd="6" destOrd="0" parTransId="{6539D042-2E7C-4468-B2C1-851C927BE909}" sibTransId="{A7DD22CE-99C0-4827-8D36-9EC495972291}"/>
    <dgm:cxn modelId="{5AFD30C6-640D-F943-A6A3-FD3E8E4A33AB}" type="presOf" srcId="{AB63FF20-D5AB-4437-BBEE-B947D37904AA}" destId="{ED4B19B2-69AC-4F58-845E-A1B5FE209187}" srcOrd="0" destOrd="0" presId="urn:microsoft.com/office/officeart/2018/2/layout/IconLabelList"/>
    <dgm:cxn modelId="{394B0644-D244-E04A-9F16-7B03F3859F1C}" type="presOf" srcId="{D56A96D0-5DB6-44F9-ABB1-1E0EB3F67511}" destId="{1CACC85A-82C7-46F5-A01B-A16938E8E027}" srcOrd="0" destOrd="0" presId="urn:microsoft.com/office/officeart/2018/2/layout/IconLabelList"/>
    <dgm:cxn modelId="{D7030CD2-9274-A148-AAE5-F3E2F0D0D027}" type="presOf" srcId="{D14A176C-1D68-457C-81B9-7E35BBE3ADCA}" destId="{16B4E4C5-9BE8-4320-A36F-1827C36EBFB3}" srcOrd="0" destOrd="0" presId="urn:microsoft.com/office/officeart/2018/2/layout/IconLabelList"/>
    <dgm:cxn modelId="{59DFA2E8-ECD6-1745-AAE9-482A204893E2}" type="presOf" srcId="{A296A446-7BC5-41A9-98DC-E9C358556930}" destId="{D2195229-8A49-4E35-BADA-16915415DFE4}" srcOrd="0" destOrd="0" presId="urn:microsoft.com/office/officeart/2018/2/layout/IconLabelList"/>
    <dgm:cxn modelId="{9FD0B43F-25B6-894D-AAA5-E28E7632053C}" type="presOf" srcId="{7FFC4F53-16CB-48FC-B26B-E090BEF75D54}" destId="{8F821B0D-19C3-4DE7-BFB1-24BC4C3978E7}" srcOrd="0" destOrd="0" presId="urn:microsoft.com/office/officeart/2018/2/layout/IconLabelList"/>
    <dgm:cxn modelId="{DD71D882-5354-E946-A425-9561D874BE35}" type="presOf" srcId="{A3878AD3-B654-4627-A024-E0171FEEDB20}" destId="{659BCD09-318A-4558-B661-9C4CF355C669}" srcOrd="0" destOrd="0" presId="urn:microsoft.com/office/officeart/2018/2/layout/IconLabelList"/>
    <dgm:cxn modelId="{34722557-5831-43C4-B9B7-DE39B6F9D7E9}" srcId="{D56A96D0-5DB6-44F9-ABB1-1E0EB3F67511}" destId="{A296A446-7BC5-41A9-98DC-E9C358556930}" srcOrd="1" destOrd="0" parTransId="{B3E1C01B-9C48-4417-AE99-4982D366DAAC}" sibTransId="{655CB50F-FC23-4955-9274-CC902699555C}"/>
    <dgm:cxn modelId="{BCBC5D08-4144-441A-B0BF-2F9FC99F03D5}" srcId="{D56A96D0-5DB6-44F9-ABB1-1E0EB3F67511}" destId="{AB63FF20-D5AB-4437-BBEE-B947D37904AA}" srcOrd="0" destOrd="0" parTransId="{8A4799B1-1DE8-48BB-8616-C96B3A5E4DD4}" sibTransId="{EA667E4B-EEC2-47A3-8763-18A5E0BD4C24}"/>
    <dgm:cxn modelId="{06D26425-9351-4839-A214-D54EC7A21949}" srcId="{D56A96D0-5DB6-44F9-ABB1-1E0EB3F67511}" destId="{A3878AD3-B654-4627-A024-E0171FEEDB20}" srcOrd="4" destOrd="0" parTransId="{A117BAB0-25A8-47DF-A3A1-5F99C9AB0A4A}" sibTransId="{D4C0BF11-4D11-4035-9B9B-8F0EB2986701}"/>
    <dgm:cxn modelId="{3411E841-2C3E-4DE9-B925-2D6BD6E39501}" srcId="{D56A96D0-5DB6-44F9-ABB1-1E0EB3F67511}" destId="{D14A176C-1D68-457C-81B9-7E35BBE3ADCA}" srcOrd="3" destOrd="0" parTransId="{6B949EC4-BD11-4BFF-951C-5AAC138EA332}" sibTransId="{557EAC12-C340-46D6-BC94-0B9C758086C6}"/>
    <dgm:cxn modelId="{14E4D209-106B-4AF8-AD07-D21C597B49A8}" srcId="{D56A96D0-5DB6-44F9-ABB1-1E0EB3F67511}" destId="{B815174E-47A6-4A8E-98B9-D6E84268546E}" srcOrd="2" destOrd="0" parTransId="{7BE6FA0F-B3DE-47BA-9B01-B9EE25E19F02}" sibTransId="{DEA03735-985A-4E8B-9FA0-3D707196F427}"/>
    <dgm:cxn modelId="{8BE470BB-826C-A34F-9A36-7F1B9FBCD549}" type="presParOf" srcId="{1CACC85A-82C7-46F5-A01B-A16938E8E027}" destId="{9BB17F43-A43E-41C9-8C11-06D9CA4A5FAF}" srcOrd="0" destOrd="0" presId="urn:microsoft.com/office/officeart/2018/2/layout/IconLabelList"/>
    <dgm:cxn modelId="{386E7F74-B0C1-944E-8CC3-577753D0A6E8}" type="presParOf" srcId="{9BB17F43-A43E-41C9-8C11-06D9CA4A5FAF}" destId="{E1846134-AD9A-42D9-8BB0-2609377B5D46}" srcOrd="0" destOrd="0" presId="urn:microsoft.com/office/officeart/2018/2/layout/IconLabelList"/>
    <dgm:cxn modelId="{F408150C-43C2-6249-AC8D-DA521D64F18A}" type="presParOf" srcId="{9BB17F43-A43E-41C9-8C11-06D9CA4A5FAF}" destId="{C768F6A8-0C84-4802-AFA2-095A793BBB22}" srcOrd="1" destOrd="0" presId="urn:microsoft.com/office/officeart/2018/2/layout/IconLabelList"/>
    <dgm:cxn modelId="{85700D77-0BF2-B743-9796-8E732C69608B}" type="presParOf" srcId="{9BB17F43-A43E-41C9-8C11-06D9CA4A5FAF}" destId="{ED4B19B2-69AC-4F58-845E-A1B5FE209187}" srcOrd="2" destOrd="0" presId="urn:microsoft.com/office/officeart/2018/2/layout/IconLabelList"/>
    <dgm:cxn modelId="{AB66E49E-5F6E-FC4B-9B10-624C6B125D83}" type="presParOf" srcId="{1CACC85A-82C7-46F5-A01B-A16938E8E027}" destId="{F5625A4E-9C5B-46DA-BDBE-0DD31F3E26AC}" srcOrd="1" destOrd="0" presId="urn:microsoft.com/office/officeart/2018/2/layout/IconLabelList"/>
    <dgm:cxn modelId="{867B1CEE-4C93-214E-AACA-F75DD8D6B407}" type="presParOf" srcId="{1CACC85A-82C7-46F5-A01B-A16938E8E027}" destId="{8AFA05D6-A5CE-49DD-8037-93C692E880EE}" srcOrd="2" destOrd="0" presId="urn:microsoft.com/office/officeart/2018/2/layout/IconLabelList"/>
    <dgm:cxn modelId="{175702CA-2CD1-3B4F-A75B-06A0551B9A87}" type="presParOf" srcId="{8AFA05D6-A5CE-49DD-8037-93C692E880EE}" destId="{DD6386BD-668B-42A8-9907-BBF5C4A2B093}" srcOrd="0" destOrd="0" presId="urn:microsoft.com/office/officeart/2018/2/layout/IconLabelList"/>
    <dgm:cxn modelId="{04EB9480-7A81-F341-86AF-9E48F609BD4A}" type="presParOf" srcId="{8AFA05D6-A5CE-49DD-8037-93C692E880EE}" destId="{EAC47B31-9F11-49BB-A0E7-DDA47C1BAF25}" srcOrd="1" destOrd="0" presId="urn:microsoft.com/office/officeart/2018/2/layout/IconLabelList"/>
    <dgm:cxn modelId="{8BBECF4C-3A21-4442-9823-66770F362538}" type="presParOf" srcId="{8AFA05D6-A5CE-49DD-8037-93C692E880EE}" destId="{D2195229-8A49-4E35-BADA-16915415DFE4}" srcOrd="2" destOrd="0" presId="urn:microsoft.com/office/officeart/2018/2/layout/IconLabelList"/>
    <dgm:cxn modelId="{36BD1317-8739-6A44-A89F-CBCB045CFCAC}" type="presParOf" srcId="{1CACC85A-82C7-46F5-A01B-A16938E8E027}" destId="{400C0CF7-33BF-45C9-A74F-97A2D3953F9A}" srcOrd="3" destOrd="0" presId="urn:microsoft.com/office/officeart/2018/2/layout/IconLabelList"/>
    <dgm:cxn modelId="{E4257359-5A59-8546-B626-17320003073F}" type="presParOf" srcId="{1CACC85A-82C7-46F5-A01B-A16938E8E027}" destId="{5524A893-3E57-4670-924C-F783C010272A}" srcOrd="4" destOrd="0" presId="urn:microsoft.com/office/officeart/2018/2/layout/IconLabelList"/>
    <dgm:cxn modelId="{C2938A7E-6C7F-644A-92FF-D6DEA08F7FC5}" type="presParOf" srcId="{5524A893-3E57-4670-924C-F783C010272A}" destId="{3C7E3427-3C58-4ECF-BCEF-386014C903D0}" srcOrd="0" destOrd="0" presId="urn:microsoft.com/office/officeart/2018/2/layout/IconLabelList"/>
    <dgm:cxn modelId="{C908B4FE-3C03-8E43-8590-52EB8D7DA89F}" type="presParOf" srcId="{5524A893-3E57-4670-924C-F783C010272A}" destId="{CDF6CE36-063A-40BB-9A54-19BD6F6CDBF2}" srcOrd="1" destOrd="0" presId="urn:microsoft.com/office/officeart/2018/2/layout/IconLabelList"/>
    <dgm:cxn modelId="{C4C43FF3-D70C-B146-8E73-F7F5E1356A96}" type="presParOf" srcId="{5524A893-3E57-4670-924C-F783C010272A}" destId="{89271C78-E897-4538-A53D-859FF72410CA}" srcOrd="2" destOrd="0" presId="urn:microsoft.com/office/officeart/2018/2/layout/IconLabelList"/>
    <dgm:cxn modelId="{B05A28C9-4B0A-3546-BFD9-08FD70B6EA05}" type="presParOf" srcId="{1CACC85A-82C7-46F5-A01B-A16938E8E027}" destId="{16F1768A-6D46-4E97-9EF5-50D6D41AA680}" srcOrd="5" destOrd="0" presId="urn:microsoft.com/office/officeart/2018/2/layout/IconLabelList"/>
    <dgm:cxn modelId="{BE33659A-724B-2A44-8F4C-C6A770148F78}" type="presParOf" srcId="{1CACC85A-82C7-46F5-A01B-A16938E8E027}" destId="{99A4C855-E696-4D1A-B822-09D5864FCB2B}" srcOrd="6" destOrd="0" presId="urn:microsoft.com/office/officeart/2018/2/layout/IconLabelList"/>
    <dgm:cxn modelId="{71E1BF85-A2D2-D34B-9314-60D19442F1F7}" type="presParOf" srcId="{99A4C855-E696-4D1A-B822-09D5864FCB2B}" destId="{A0F1691B-0529-45FD-92CA-320C84E7A33B}" srcOrd="0" destOrd="0" presId="urn:microsoft.com/office/officeart/2018/2/layout/IconLabelList"/>
    <dgm:cxn modelId="{E1879F7F-F0C4-7245-80E8-92AD14E16CCE}" type="presParOf" srcId="{99A4C855-E696-4D1A-B822-09D5864FCB2B}" destId="{A3235C50-970B-4ED0-9CDF-BC452F082BDA}" srcOrd="1" destOrd="0" presId="urn:microsoft.com/office/officeart/2018/2/layout/IconLabelList"/>
    <dgm:cxn modelId="{5F960E33-A2AE-2945-996A-116F558C5B8B}" type="presParOf" srcId="{99A4C855-E696-4D1A-B822-09D5864FCB2B}" destId="{16B4E4C5-9BE8-4320-A36F-1827C36EBFB3}" srcOrd="2" destOrd="0" presId="urn:microsoft.com/office/officeart/2018/2/layout/IconLabelList"/>
    <dgm:cxn modelId="{001B9438-D09D-E742-8B3A-19E112223AB2}" type="presParOf" srcId="{1CACC85A-82C7-46F5-A01B-A16938E8E027}" destId="{44C65A4C-95D1-454E-AC0D-1D23E7B3020F}" srcOrd="7" destOrd="0" presId="urn:microsoft.com/office/officeart/2018/2/layout/IconLabelList"/>
    <dgm:cxn modelId="{C432C633-34F2-E049-9C31-F1A05618C168}" type="presParOf" srcId="{1CACC85A-82C7-46F5-A01B-A16938E8E027}" destId="{21395977-AA0E-4E18-B753-3E99B350DD99}" srcOrd="8" destOrd="0" presId="urn:microsoft.com/office/officeart/2018/2/layout/IconLabelList"/>
    <dgm:cxn modelId="{14CF36BE-6AFA-3842-8C1F-C1D5960A6667}" type="presParOf" srcId="{21395977-AA0E-4E18-B753-3E99B350DD99}" destId="{CE6C7ACA-333D-449D-A79B-F28941E029B2}" srcOrd="0" destOrd="0" presId="urn:microsoft.com/office/officeart/2018/2/layout/IconLabelList"/>
    <dgm:cxn modelId="{774C2AF2-142E-1D45-9B2A-21E427C08B87}" type="presParOf" srcId="{21395977-AA0E-4E18-B753-3E99B350DD99}" destId="{BDCF9253-4E7C-494F-8CD6-1025B2EF4BC4}" srcOrd="1" destOrd="0" presId="urn:microsoft.com/office/officeart/2018/2/layout/IconLabelList"/>
    <dgm:cxn modelId="{2D6130B6-EAB5-4548-B136-79FC473918BB}" type="presParOf" srcId="{21395977-AA0E-4E18-B753-3E99B350DD99}" destId="{659BCD09-318A-4558-B661-9C4CF355C669}" srcOrd="2" destOrd="0" presId="urn:microsoft.com/office/officeart/2018/2/layout/IconLabelList"/>
    <dgm:cxn modelId="{8826F394-5AA5-2E46-A07B-034DBD752CB2}" type="presParOf" srcId="{1CACC85A-82C7-46F5-A01B-A16938E8E027}" destId="{C1A7B99F-A601-42DC-9B51-DA1472F724AF}" srcOrd="9" destOrd="0" presId="urn:microsoft.com/office/officeart/2018/2/layout/IconLabelList"/>
    <dgm:cxn modelId="{6F54F3AB-5E09-374D-866B-C78AC4B8A571}" type="presParOf" srcId="{1CACC85A-82C7-46F5-A01B-A16938E8E027}" destId="{36EBCF9B-5340-4D5F-99D8-AF95DC95135E}" srcOrd="10" destOrd="0" presId="urn:microsoft.com/office/officeart/2018/2/layout/IconLabelList"/>
    <dgm:cxn modelId="{2D3275F0-CB88-6B48-A57B-0403413D2DA6}" type="presParOf" srcId="{36EBCF9B-5340-4D5F-99D8-AF95DC95135E}" destId="{5B4469CE-FEA7-4AC3-9B88-ED682B05E228}" srcOrd="0" destOrd="0" presId="urn:microsoft.com/office/officeart/2018/2/layout/IconLabelList"/>
    <dgm:cxn modelId="{D1AF2E87-6ACF-254F-A5F7-40E923A7B9A7}" type="presParOf" srcId="{36EBCF9B-5340-4D5F-99D8-AF95DC95135E}" destId="{161A22B3-5D5B-4935-B489-9AEBAFAF9072}" srcOrd="1" destOrd="0" presId="urn:microsoft.com/office/officeart/2018/2/layout/IconLabelList"/>
    <dgm:cxn modelId="{8989DA52-3744-4943-B738-7BD821B9823D}" type="presParOf" srcId="{36EBCF9B-5340-4D5F-99D8-AF95DC95135E}" destId="{26EA4890-0941-43AE-8A42-5F7644062F05}" srcOrd="2" destOrd="0" presId="urn:microsoft.com/office/officeart/2018/2/layout/IconLabelList"/>
    <dgm:cxn modelId="{BD4108AE-D8FD-3346-9003-8090A5F2327B}" type="presParOf" srcId="{1CACC85A-82C7-46F5-A01B-A16938E8E027}" destId="{5DF39F97-7F44-4D9A-8AB8-0ED42EDE09DF}" srcOrd="11" destOrd="0" presId="urn:microsoft.com/office/officeart/2018/2/layout/IconLabelList"/>
    <dgm:cxn modelId="{1E09C0E4-6710-7A4E-8B32-1588514A598E}" type="presParOf" srcId="{1CACC85A-82C7-46F5-A01B-A16938E8E027}" destId="{828BE039-1D2A-43F6-8E46-CFA82FFD692F}" srcOrd="12" destOrd="0" presId="urn:microsoft.com/office/officeart/2018/2/layout/IconLabelList"/>
    <dgm:cxn modelId="{152F8209-DFC8-C041-9308-E70CE7110B7A}" type="presParOf" srcId="{828BE039-1D2A-43F6-8E46-CFA82FFD692F}" destId="{B62F5E34-97D2-44CE-B727-03D17582267E}" srcOrd="0" destOrd="0" presId="urn:microsoft.com/office/officeart/2018/2/layout/IconLabelList"/>
    <dgm:cxn modelId="{20636DDC-ECE0-0346-8EEA-7C091EB14AD4}" type="presParOf" srcId="{828BE039-1D2A-43F6-8E46-CFA82FFD692F}" destId="{7AF4A021-F35C-42F2-9DD7-A24F1A96217A}" srcOrd="1" destOrd="0" presId="urn:microsoft.com/office/officeart/2018/2/layout/IconLabelList"/>
    <dgm:cxn modelId="{A55D972D-DD7B-AE46-8ADA-D0C99AEAF7E1}" type="presParOf" srcId="{828BE039-1D2A-43F6-8E46-CFA82FFD692F}" destId="{8F821B0D-19C3-4DE7-BFB1-24BC4C3978E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846134-AD9A-42D9-8BB0-2609377B5D46}">
      <dsp:nvSpPr>
        <dsp:cNvPr id="0" name=""/>
        <dsp:cNvSpPr/>
      </dsp:nvSpPr>
      <dsp:spPr>
        <a:xfrm>
          <a:off x="925094" y="426662"/>
          <a:ext cx="722197" cy="72219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4B19B2-69AC-4F58-845E-A1B5FE209187}">
      <dsp:nvSpPr>
        <dsp:cNvPr id="0" name=""/>
        <dsp:cNvSpPr/>
      </dsp:nvSpPr>
      <dsp:spPr>
        <a:xfrm>
          <a:off x="483752" y="1420418"/>
          <a:ext cx="1604882" cy="641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Open API Integration</a:t>
          </a:r>
          <a:endParaRPr lang="en-US" sz="1300" kern="1200"/>
        </a:p>
      </dsp:txBody>
      <dsp:txXfrm>
        <a:off x="483752" y="1420418"/>
        <a:ext cx="1604882" cy="641953"/>
      </dsp:txXfrm>
    </dsp:sp>
    <dsp:sp modelId="{DD6386BD-668B-42A8-9907-BBF5C4A2B093}">
      <dsp:nvSpPr>
        <dsp:cNvPr id="0" name=""/>
        <dsp:cNvSpPr/>
      </dsp:nvSpPr>
      <dsp:spPr>
        <a:xfrm>
          <a:off x="2810832" y="426662"/>
          <a:ext cx="722197" cy="72219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195229-8A49-4E35-BADA-16915415DFE4}">
      <dsp:nvSpPr>
        <dsp:cNvPr id="0" name=""/>
        <dsp:cNvSpPr/>
      </dsp:nvSpPr>
      <dsp:spPr>
        <a:xfrm>
          <a:off x="2369489" y="1420418"/>
          <a:ext cx="1604882" cy="641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Ticket &amp; Payment Integrations</a:t>
          </a:r>
          <a:endParaRPr lang="en-US" sz="1300" kern="1200"/>
        </a:p>
      </dsp:txBody>
      <dsp:txXfrm>
        <a:off x="2369489" y="1420418"/>
        <a:ext cx="1604882" cy="641953"/>
      </dsp:txXfrm>
    </dsp:sp>
    <dsp:sp modelId="{3C7E3427-3C58-4ECF-BCEF-386014C903D0}">
      <dsp:nvSpPr>
        <dsp:cNvPr id="0" name=""/>
        <dsp:cNvSpPr/>
      </dsp:nvSpPr>
      <dsp:spPr>
        <a:xfrm>
          <a:off x="4696569" y="426662"/>
          <a:ext cx="722197" cy="72219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271C78-E897-4538-A53D-859FF72410CA}">
      <dsp:nvSpPr>
        <dsp:cNvPr id="0" name=""/>
        <dsp:cNvSpPr/>
      </dsp:nvSpPr>
      <dsp:spPr>
        <a:xfrm>
          <a:off x="4255226" y="1420418"/>
          <a:ext cx="1604882" cy="641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Mobility Packages </a:t>
          </a:r>
          <a:endParaRPr lang="en-US" sz="1300" kern="1200"/>
        </a:p>
      </dsp:txBody>
      <dsp:txXfrm>
        <a:off x="4255226" y="1420418"/>
        <a:ext cx="1604882" cy="641953"/>
      </dsp:txXfrm>
    </dsp:sp>
    <dsp:sp modelId="{A0F1691B-0529-45FD-92CA-320C84E7A33B}">
      <dsp:nvSpPr>
        <dsp:cNvPr id="0" name=""/>
        <dsp:cNvSpPr/>
      </dsp:nvSpPr>
      <dsp:spPr>
        <a:xfrm>
          <a:off x="6582306" y="426662"/>
          <a:ext cx="722197" cy="72219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4E4C5-9BE8-4320-A36F-1827C36EBFB3}">
      <dsp:nvSpPr>
        <dsp:cNvPr id="0" name=""/>
        <dsp:cNvSpPr/>
      </dsp:nvSpPr>
      <dsp:spPr>
        <a:xfrm>
          <a:off x="6140964" y="1420418"/>
          <a:ext cx="1604882" cy="641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Integration of other transport related services</a:t>
          </a:r>
          <a:endParaRPr lang="en-US" sz="1300" kern="1200"/>
        </a:p>
      </dsp:txBody>
      <dsp:txXfrm>
        <a:off x="6140964" y="1420418"/>
        <a:ext cx="1604882" cy="641953"/>
      </dsp:txXfrm>
    </dsp:sp>
    <dsp:sp modelId="{CE6C7ACA-333D-449D-A79B-F28941E029B2}">
      <dsp:nvSpPr>
        <dsp:cNvPr id="0" name=""/>
        <dsp:cNvSpPr/>
      </dsp:nvSpPr>
      <dsp:spPr>
        <a:xfrm>
          <a:off x="1867963" y="2463591"/>
          <a:ext cx="722197" cy="72219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9BCD09-318A-4558-B661-9C4CF355C669}">
      <dsp:nvSpPr>
        <dsp:cNvPr id="0" name=""/>
        <dsp:cNvSpPr/>
      </dsp:nvSpPr>
      <dsp:spPr>
        <a:xfrm>
          <a:off x="1426620" y="3457346"/>
          <a:ext cx="1604882" cy="641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Data sharing and data privacy</a:t>
          </a:r>
          <a:endParaRPr lang="en-US" sz="1300" kern="1200"/>
        </a:p>
      </dsp:txBody>
      <dsp:txXfrm>
        <a:off x="1426620" y="3457346"/>
        <a:ext cx="1604882" cy="641953"/>
      </dsp:txXfrm>
    </dsp:sp>
    <dsp:sp modelId="{5B4469CE-FEA7-4AC3-9B88-ED682B05E228}">
      <dsp:nvSpPr>
        <dsp:cNvPr id="0" name=""/>
        <dsp:cNvSpPr/>
      </dsp:nvSpPr>
      <dsp:spPr>
        <a:xfrm>
          <a:off x="3753700" y="2463591"/>
          <a:ext cx="722197" cy="72219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EA4890-0941-43AE-8A42-5F7644062F05}">
      <dsp:nvSpPr>
        <dsp:cNvPr id="0" name=""/>
        <dsp:cNvSpPr/>
      </dsp:nvSpPr>
      <dsp:spPr>
        <a:xfrm>
          <a:off x="3312358" y="3457346"/>
          <a:ext cx="1604882" cy="641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Data analytics</a:t>
          </a:r>
          <a:endParaRPr lang="en-US" sz="1300" kern="1200"/>
        </a:p>
      </dsp:txBody>
      <dsp:txXfrm>
        <a:off x="3312358" y="3457346"/>
        <a:ext cx="1604882" cy="641953"/>
      </dsp:txXfrm>
    </dsp:sp>
    <dsp:sp modelId="{B62F5E34-97D2-44CE-B727-03D17582267E}">
      <dsp:nvSpPr>
        <dsp:cNvPr id="0" name=""/>
        <dsp:cNvSpPr/>
      </dsp:nvSpPr>
      <dsp:spPr>
        <a:xfrm>
          <a:off x="5639438" y="2463591"/>
          <a:ext cx="722197" cy="722197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821B0D-19C3-4DE7-BFB1-24BC4C3978E7}">
      <dsp:nvSpPr>
        <dsp:cNvPr id="0" name=""/>
        <dsp:cNvSpPr/>
      </dsp:nvSpPr>
      <dsp:spPr>
        <a:xfrm>
          <a:off x="5198095" y="3457346"/>
          <a:ext cx="1604882" cy="641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Technology &amp; Innovation </a:t>
          </a:r>
          <a:endParaRPr lang="en-US" sz="1300" kern="1200"/>
        </a:p>
      </dsp:txBody>
      <dsp:txXfrm>
        <a:off x="5198095" y="3457346"/>
        <a:ext cx="1604882" cy="641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32210-ACD2-459E-AC22-C449F04EBF29}" type="datetimeFigureOut">
              <a:rPr lang="en-US" smtClean="0"/>
              <a:pPr/>
              <a:t>4/23/2021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6FF63-D151-477D-B87D-EF9D040D0A26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E7184-7977-494C-9C73-ECF9581D67D3}" type="datetimeFigureOut">
              <a:rPr lang="en-IN" smtClean="0"/>
              <a:pPr/>
              <a:t>23-04-2021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3AF3-FA58-4C76-92AF-87158A5E474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975453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E7184-7977-494C-9C73-ECF9581D67D3}" type="datetimeFigureOut">
              <a:rPr lang="en-IN" smtClean="0"/>
              <a:pPr/>
              <a:t>23-04-2021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3AF3-FA58-4C76-92AF-87158A5E474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092466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E7184-7977-494C-9C73-ECF9581D67D3}" type="datetimeFigureOut">
              <a:rPr lang="en-IN" smtClean="0"/>
              <a:pPr/>
              <a:t>23-04-2021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3AF3-FA58-4C76-92AF-87158A5E474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056041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E7184-7977-494C-9C73-ECF9581D67D3}" type="datetimeFigureOut">
              <a:rPr lang="en-IN" smtClean="0"/>
              <a:pPr/>
              <a:t>23-04-2021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3AF3-FA58-4C76-92AF-87158A5E474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390412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E7184-7977-494C-9C73-ECF9581D67D3}" type="datetimeFigureOut">
              <a:rPr lang="en-IN" smtClean="0"/>
              <a:pPr/>
              <a:t>23-04-2021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3AF3-FA58-4C76-92AF-87158A5E474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751599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E7184-7977-494C-9C73-ECF9581D67D3}" type="datetimeFigureOut">
              <a:rPr lang="en-IN" smtClean="0"/>
              <a:pPr/>
              <a:t>23-04-2021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3AF3-FA58-4C76-92AF-87158A5E474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132689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E7184-7977-494C-9C73-ECF9581D67D3}" type="datetimeFigureOut">
              <a:rPr lang="en-IN" smtClean="0"/>
              <a:pPr/>
              <a:t>23-04-2021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3AF3-FA58-4C76-92AF-87158A5E474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193829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E7184-7977-494C-9C73-ECF9581D67D3}" type="datetimeFigureOut">
              <a:rPr lang="en-IN" smtClean="0"/>
              <a:pPr/>
              <a:t>23-04-2021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3AF3-FA58-4C76-92AF-87158A5E474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60096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E7184-7977-494C-9C73-ECF9581D67D3}" type="datetimeFigureOut">
              <a:rPr lang="en-IN" smtClean="0"/>
              <a:pPr/>
              <a:t>23-04-2021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3AF3-FA58-4C76-92AF-87158A5E474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741432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E7184-7977-494C-9C73-ECF9581D67D3}" type="datetimeFigureOut">
              <a:rPr lang="en-IN" smtClean="0"/>
              <a:pPr/>
              <a:t>23-04-2021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3AF3-FA58-4C76-92AF-87158A5E474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90069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E7184-7977-494C-9C73-ECF9581D67D3}" type="datetimeFigureOut">
              <a:rPr lang="en-IN" smtClean="0"/>
              <a:pPr/>
              <a:t>23-04-2021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3AF3-FA58-4C76-92AF-87158A5E474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429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E7184-7977-494C-9C73-ECF9581D67D3}" type="datetimeFigureOut">
              <a:rPr lang="en-IN" smtClean="0"/>
              <a:pPr/>
              <a:t>23-04-2021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E3AF3-FA58-4C76-92AF-87158A5E474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0953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tif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3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12" Type="http://schemas.openxmlformats.org/officeDocument/2006/relationships/image" Target="../media/image52.png"/><Relationship Id="rId2" Type="http://schemas.openxmlformats.org/officeDocument/2006/relationships/image" Target="../media/image44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51.png"/><Relationship Id="rId5" Type="http://schemas.openxmlformats.org/officeDocument/2006/relationships/image" Target="../media/image47.png"/><Relationship Id="rId15" Type="http://schemas.openxmlformats.org/officeDocument/2006/relationships/image" Target="../media/image54.png"/><Relationship Id="rId10" Type="http://schemas.openxmlformats.org/officeDocument/2006/relationships/image" Target="../media/image50.png"/><Relationship Id="rId4" Type="http://schemas.openxmlformats.org/officeDocument/2006/relationships/image" Target="../media/image46.png"/><Relationship Id="rId9" Type="http://schemas.microsoft.com/office/2007/relationships/hdphoto" Target="../media/hdphoto2.wdp"/><Relationship Id="rId14" Type="http://schemas.microsoft.com/office/2007/relationships/hdphoto" Target="../media/hdphoto3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ransdev.com/fr/communique-de-presse/saint-etienne-metropole-groupe-transdev-lancent-application-moovizy-voyageurs-premiere-offre-maas-mobilite-servicielle-france-echelle-met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tif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tif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86295E7F-EA66-480B-B001-C8BE7CD619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40030" y="4892040"/>
            <a:ext cx="8661654" cy="1645920"/>
          </a:xfrm>
          <a:prstGeom prst="rect">
            <a:avLst/>
          </a:prstGeom>
          <a:solidFill>
            <a:srgbClr val="262626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C5F0E4-8AF6-BE41-BC21-FAEB83415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596" y="5072074"/>
            <a:ext cx="5613590" cy="1264588"/>
          </a:xfrm>
        </p:spPr>
        <p:txBody>
          <a:bodyPr anchor="ctr">
            <a:normAutofit/>
          </a:bodyPr>
          <a:lstStyle/>
          <a:p>
            <a:pPr algn="r"/>
            <a:r>
              <a:rPr lang="x-none" sz="4200">
                <a:solidFill>
                  <a:srgbClr val="FFFFFF"/>
                </a:solidFill>
              </a:rPr>
              <a:t>Mobility-as-a-Service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5F3B30A-E492-4D4F-AF2C-259781856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1589" y="5091763"/>
            <a:ext cx="2153396" cy="1264587"/>
          </a:xfrm>
        </p:spPr>
        <p:txBody>
          <a:bodyPr anchor="ctr">
            <a:normAutofit lnSpcReduction="10000"/>
          </a:bodyPr>
          <a:lstStyle/>
          <a:p>
            <a:pPr algn="l"/>
            <a:r>
              <a:rPr lang="en-IN" sz="1700" dirty="0" smtClean="0">
                <a:solidFill>
                  <a:srgbClr val="FFC000"/>
                </a:solidFill>
              </a:rPr>
              <a:t>Dr. </a:t>
            </a:r>
            <a:r>
              <a:rPr lang="x-none" sz="1700" smtClean="0">
                <a:solidFill>
                  <a:srgbClr val="FFC000"/>
                </a:solidFill>
              </a:rPr>
              <a:t>Amudhan </a:t>
            </a:r>
            <a:r>
              <a:rPr lang="x-none" sz="1700">
                <a:solidFill>
                  <a:srgbClr val="FFC000"/>
                </a:solidFill>
              </a:rPr>
              <a:t>Valavan </a:t>
            </a:r>
            <a:endParaRPr lang="en-IN" sz="1700" dirty="0" smtClean="0">
              <a:solidFill>
                <a:srgbClr val="FFC000"/>
              </a:solidFill>
            </a:endParaRPr>
          </a:p>
          <a:p>
            <a:pPr algn="l"/>
            <a:r>
              <a:rPr lang="en-IN" sz="1700" dirty="0" smtClean="0">
                <a:solidFill>
                  <a:srgbClr val="FFC000"/>
                </a:solidFill>
              </a:rPr>
              <a:t>TECHSACS,</a:t>
            </a:r>
            <a:r>
              <a:rPr lang="en-IN" sz="1700" dirty="0" smtClean="0">
                <a:solidFill>
                  <a:srgbClr val="FFC000"/>
                </a:solidFill>
              </a:rPr>
              <a:t>India</a:t>
            </a:r>
            <a:endParaRPr lang="x-none" sz="1700" dirty="0">
              <a:solidFill>
                <a:srgbClr val="FFC000"/>
              </a:solidFill>
            </a:endParaRPr>
          </a:p>
          <a:p>
            <a:pPr algn="l"/>
            <a:r>
              <a:rPr lang="en-IN" sz="1700" dirty="0" smtClean="0">
                <a:solidFill>
                  <a:srgbClr val="FFC000"/>
                </a:solidFill>
              </a:rPr>
              <a:t>Mrs.</a:t>
            </a:r>
            <a:r>
              <a:rPr lang="x-none" sz="1700" smtClean="0">
                <a:solidFill>
                  <a:srgbClr val="FFC000"/>
                </a:solidFill>
              </a:rPr>
              <a:t>Priya Ajit</a:t>
            </a:r>
            <a:endParaRPr lang="en-IN" sz="1700" dirty="0" smtClean="0">
              <a:solidFill>
                <a:srgbClr val="FFC000"/>
              </a:solidFill>
            </a:endParaRPr>
          </a:p>
          <a:p>
            <a:pPr algn="l"/>
            <a:r>
              <a:rPr lang="en-IN" sz="1700" dirty="0" smtClean="0">
                <a:solidFill>
                  <a:srgbClr val="FFC000"/>
                </a:solidFill>
              </a:rPr>
              <a:t>Lyko, France</a:t>
            </a:r>
            <a:endParaRPr lang="x-none" sz="1700" dirty="0">
              <a:solidFill>
                <a:srgbClr val="FFC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D16CB18-58B0-5242-A4B4-37CB92EA02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12" r="7569"/>
          <a:stretch/>
        </p:blipFill>
        <p:spPr>
          <a:xfrm>
            <a:off x="240030" y="320040"/>
            <a:ext cx="8661654" cy="4462272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E126E481-B945-4179-BD79-05E96E9B29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3077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714356"/>
            <a:ext cx="7653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TRANSPORT IS LARGEST EMITTERS OF CO2 - EMISSIONS</a:t>
            </a:r>
            <a:endParaRPr lang="en-IN" sz="28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571480"/>
            <a:ext cx="8208912" cy="5929354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1000100" y="1714488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785818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67544" y="500042"/>
            <a:ext cx="8208912" cy="6000792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85794"/>
            <a:ext cx="7980613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500034" y="2857496"/>
            <a:ext cx="2643206" cy="642942"/>
          </a:xfrm>
          <a:prstGeom prst="ellipse">
            <a:avLst/>
          </a:prstGeom>
          <a:noFill/>
          <a:ln w="635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7387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67544" y="571480"/>
            <a:ext cx="8208912" cy="5857916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356"/>
            <a:ext cx="807249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71472" y="2857496"/>
            <a:ext cx="1714512" cy="642942"/>
          </a:xfrm>
          <a:prstGeom prst="rect">
            <a:avLst/>
          </a:prstGeom>
          <a:noFill/>
          <a:ln w="635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97834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571480"/>
            <a:ext cx="7653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CONFLUENCE OF GLOBAL TRENDS IS RESHAPING MOBILITY SYSTEMS</a:t>
            </a:r>
            <a:endParaRPr lang="en-IN" sz="28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500042"/>
            <a:ext cx="8208912" cy="6000792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1000100" y="1714488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7858180" cy="4714908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472" y="1285860"/>
            <a:ext cx="8001056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100" b="1" u="sng" dirty="0" smtClean="0">
                <a:solidFill>
                  <a:srgbClr val="0000CC"/>
                </a:solidFill>
                <a:latin typeface="Trebuchet MS" pitchFamily="34" charset="0"/>
              </a:rPr>
              <a:t>DEFINITION –“MaaS”(Mobility as a Service)</a:t>
            </a:r>
            <a:endParaRPr lang="en-IN" sz="31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1071546"/>
            <a:ext cx="8208912" cy="4786346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1071538" y="3786190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“ Maas Definition</a:t>
            </a:r>
            <a:endParaRPr lang="en-IN" sz="2400" b="1" dirty="0">
              <a:solidFill>
                <a:schemeClr val="tx2">
                  <a:lumMod val="75000"/>
                </a:schemeClr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271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785794"/>
            <a:ext cx="765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“MaaS” SIGNIFICANCE IN DAILY ACTIVITIES</a:t>
            </a:r>
            <a:endParaRPr lang="en-IN" sz="28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571480"/>
            <a:ext cx="8208912" cy="5786478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643050"/>
            <a:ext cx="7715303" cy="4429157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642918"/>
            <a:ext cx="765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CUSTOMERS SEGMENT : CAR OWNERS</a:t>
            </a:r>
            <a:endParaRPr lang="en-IN" sz="28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500042"/>
            <a:ext cx="8358246" cy="6000792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071678"/>
            <a:ext cx="2552700" cy="3076575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357554" y="1285860"/>
            <a:ext cx="535785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IN" sz="2600" b="1" u="sng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Why ?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• Good customers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• Good societal effects</a:t>
            </a:r>
          </a:p>
          <a:p>
            <a:pPr marL="342900" indent="-342900"/>
            <a:r>
              <a:rPr lang="en-IN" sz="2600" b="1" u="sng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How ?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• Households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• A → B - &gt; Mornings to evenings etc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• A big promise - comprehensive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• Concept: Flexible subscription on mobility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• Close partnerships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• Geographical, not demographic</a:t>
            </a: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929058" y="3357562"/>
            <a:ext cx="357190" cy="3571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3929058" y="3357562"/>
            <a:ext cx="357190" cy="3571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857232"/>
            <a:ext cx="765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WHY IS “MaaS” IMPORTANT? </a:t>
            </a:r>
            <a:endParaRPr lang="en-IN" sz="28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571480"/>
            <a:ext cx="8208912" cy="5786478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4643438" y="2428868"/>
            <a:ext cx="392909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IN" sz="2600" b="1" u="sng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Cities and regions are fighting with: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Emissions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Life Spent in Traffic Jams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Shortage of space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Traffic fatalities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285992"/>
            <a:ext cx="3767753" cy="3319465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10" y="785794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WHAT ARE THE CHALLENGES TO MAKE “MaaS” THE ALTERNATIVE TO INDIVIDUAL CARS?</a:t>
            </a:r>
            <a:endParaRPr lang="en-IN" sz="28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500042"/>
            <a:ext cx="8208912" cy="5710338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1000100" y="1714488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4000496" y="2285992"/>
            <a:ext cx="471490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IN" sz="2600" b="1" u="sng" dirty="0" smtClean="0">
                <a:solidFill>
                  <a:srgbClr val="FF0000"/>
                </a:solidFill>
                <a:latin typeface="Trebuchet MS" pitchFamily="34" charset="0"/>
              </a:rPr>
              <a:t>Examples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Sufficient Supply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User experience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Incentive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Regulation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Legal framework and standards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Stakeholder management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571744"/>
            <a:ext cx="2857520" cy="2714644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785794"/>
            <a:ext cx="765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ADVANTAGES OF “MaaS”</a:t>
            </a:r>
            <a:endParaRPr lang="en-IN" sz="28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500042"/>
            <a:ext cx="8358246" cy="6000792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4214810" y="2143116"/>
            <a:ext cx="435771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It has become easier to pay for the travel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The service has given them better control of their travel expenditures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The service has given them access to more modes of travel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071677"/>
            <a:ext cx="3171823" cy="3714777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6106" y="428604"/>
            <a:ext cx="8247860" cy="6000792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71612"/>
            <a:ext cx="4071966" cy="4071966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143504" y="2000240"/>
            <a:ext cx="3286148" cy="320087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 fontAlgn="base"/>
            <a:r>
              <a:rPr lang="en-IN" sz="3600" b="1" dirty="0" smtClean="0">
                <a:latin typeface="Trebuchet MS" pitchFamily="34" charset="0"/>
              </a:rPr>
              <a:t>Knowledge removes the darkness of ignorance in life</a:t>
            </a:r>
          </a:p>
          <a:p>
            <a:pPr marL="342900" indent="-342900" algn="ctr">
              <a:buFont typeface="Wingdings"/>
              <a:buChar char="Ø"/>
            </a:pPr>
            <a:endParaRPr lang="en-IN" sz="2200" b="1" dirty="0">
              <a:solidFill>
                <a:schemeClr val="tx2">
                  <a:lumMod val="75000"/>
                </a:schemeClr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271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785794"/>
            <a:ext cx="765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UNDERLYING TRENDS</a:t>
            </a:r>
            <a:endParaRPr lang="en-IN" sz="28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500042"/>
            <a:ext cx="8358246" cy="6000792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571472" y="1428736"/>
            <a:ext cx="3357586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IN" sz="2800" b="1" u="sng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New mobility services</a:t>
            </a:r>
          </a:p>
          <a:p>
            <a:pPr marL="342900" indent="-342900"/>
            <a:endParaRPr lang="en-IN" sz="500" b="1" u="sng" dirty="0" smtClean="0">
              <a:solidFill>
                <a:schemeClr val="tx2">
                  <a:lumMod val="75000"/>
                </a:schemeClr>
              </a:solidFill>
              <a:latin typeface="Trebuchet MS" pitchFamily="34" charset="0"/>
            </a:endParaRPr>
          </a:p>
          <a:p>
            <a:pPr marL="342900" indent="-342900"/>
            <a:r>
              <a:rPr lang="en-IN" sz="28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• DRT/Micro transit </a:t>
            </a:r>
          </a:p>
          <a:p>
            <a:pPr marL="342900" indent="-342900"/>
            <a:r>
              <a:rPr lang="en-IN" sz="28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• Ride Hailing/</a:t>
            </a:r>
          </a:p>
          <a:p>
            <a:pPr marL="342900" indent="-342900"/>
            <a:r>
              <a:rPr lang="en-IN" sz="28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   Ride Sharing/ Carpooling </a:t>
            </a:r>
          </a:p>
          <a:p>
            <a:pPr marL="342900" indent="-342900"/>
            <a:r>
              <a:rPr lang="en-IN" sz="28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• Micro Mobility </a:t>
            </a:r>
          </a:p>
          <a:p>
            <a:pPr marL="342900" indent="-342900"/>
            <a:r>
              <a:rPr lang="en-IN" sz="28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• Car sharing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500174"/>
            <a:ext cx="4010025" cy="2667000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4429132"/>
            <a:ext cx="4000528" cy="1866900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642918"/>
            <a:ext cx="765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“MaaS”- ALWAYS RIGHT MODE OF TRAVEL</a:t>
            </a:r>
            <a:endParaRPr lang="en-IN" sz="28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428604"/>
            <a:ext cx="8208912" cy="6000792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85860"/>
            <a:ext cx="7786742" cy="4929222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67544" y="500042"/>
            <a:ext cx="8208912" cy="5929354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7758139" cy="4714909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6715140" y="2428868"/>
            <a:ext cx="1357322" cy="7858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b="1" u="sng" dirty="0" smtClean="0">
                <a:solidFill>
                  <a:schemeClr val="tx1"/>
                </a:solidFill>
              </a:rPr>
              <a:t>MaaS</a:t>
            </a:r>
            <a:endParaRPr lang="en-IN" sz="3200" b="1" u="sng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785794"/>
            <a:ext cx="7858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“MaaS”- ALL IN ONE</a:t>
            </a:r>
            <a:endParaRPr lang="en-IN" sz="28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10" y="785794"/>
            <a:ext cx="765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“MaaS”- MODEL</a:t>
            </a:r>
            <a:endParaRPr lang="en-IN" sz="28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571480"/>
            <a:ext cx="8208912" cy="5857916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7" y="1428736"/>
            <a:ext cx="7717393" cy="4786346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10" y="785794"/>
            <a:ext cx="765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“MaaS”IS ABOUT </a:t>
            </a:r>
            <a:endParaRPr lang="en-IN" sz="28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500042"/>
            <a:ext cx="8208912" cy="5857916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428736"/>
            <a:ext cx="7500990" cy="4643470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714356"/>
            <a:ext cx="7653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LEGAL FRAMEWORK AND STANDARDS ARE STILL IN DEVELOPMENT STAGE</a:t>
            </a:r>
            <a:endParaRPr lang="en-IN" sz="28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500042"/>
            <a:ext cx="8208912" cy="5929354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1285852" y="1714488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4214810" y="1714489"/>
            <a:ext cx="4357718" cy="4809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</a:t>
            </a:r>
            <a:r>
              <a:rPr lang="en-IN" sz="25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Still few standards for public transport and private mobility providers </a:t>
            </a:r>
          </a:p>
          <a:p>
            <a:pPr marL="342900" indent="-342900"/>
            <a:r>
              <a:rPr lang="en-IN" sz="25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For “MaaS” the current data standards are not sufficient </a:t>
            </a:r>
          </a:p>
          <a:p>
            <a:pPr marL="800100" lvl="1" indent="-342900"/>
            <a:r>
              <a:rPr lang="en-IN" sz="25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○ Seamless payment </a:t>
            </a:r>
          </a:p>
          <a:p>
            <a:pPr marL="800100" lvl="1" indent="-342900"/>
            <a:r>
              <a:rPr lang="en-IN" sz="25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○ Driving license verification</a:t>
            </a:r>
          </a:p>
          <a:p>
            <a:pPr marL="800100" lvl="1" indent="-342900"/>
            <a:r>
              <a:rPr lang="en-IN" sz="25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○ T&amp;C including liability </a:t>
            </a:r>
          </a:p>
          <a:p>
            <a:pPr marL="800100" lvl="1" indent="-342900"/>
            <a:r>
              <a:rPr lang="en-IN" sz="25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○ Privacy standards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285992"/>
            <a:ext cx="3286148" cy="3644404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928670"/>
            <a:ext cx="765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VERY COMPLEX STAKEHOLDER MANAGEMENT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571480"/>
            <a:ext cx="8208912" cy="5786478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1285852" y="1714488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5786446" y="2278931"/>
            <a:ext cx="264320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Convince the partners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Business and benefit case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Drafting of contracts </a:t>
            </a:r>
          </a:p>
          <a:p>
            <a:pPr marL="342900" indent="-342900"/>
            <a:r>
              <a:rPr lang="en-IN" sz="26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● Data related topics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00240"/>
            <a:ext cx="4888532" cy="3929090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714356"/>
            <a:ext cx="7653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“MaaS” –MANY ADVANTAGES THEORITICALLY BUT,REALITY STILL MANY CHALLENGES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571480"/>
            <a:ext cx="8208912" cy="5857916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1285852" y="1714488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85926"/>
            <a:ext cx="7715304" cy="4429156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1000100" y="2500306"/>
            <a:ext cx="4714908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714356"/>
            <a:ext cx="765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DIFFERENT APPROACHES IN THE MARKET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571480"/>
            <a:ext cx="8208912" cy="5857916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1285852" y="1714488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357298"/>
            <a:ext cx="7715304" cy="4857784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596" y="428604"/>
            <a:ext cx="8247860" cy="6000792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14422"/>
            <a:ext cx="800105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785786" y="642918"/>
            <a:ext cx="765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TRAVEL PAYMENTS IN INDIA </a:t>
            </a:r>
          </a:p>
        </p:txBody>
      </p:sp>
    </p:spTree>
    <p:extLst>
      <p:ext uri="{BB962C8B-B14F-4D97-AF65-F5344CB8AC3E}">
        <p14:creationId xmlns:p14="http://schemas.microsoft.com/office/powerpoint/2010/main" xmlns="" val="275455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785794"/>
            <a:ext cx="7653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u="sng" dirty="0" smtClean="0">
                <a:solidFill>
                  <a:srgbClr val="0000CC"/>
                </a:solidFill>
                <a:latin typeface="Trebuchet MS" pitchFamily="34" charset="0"/>
              </a:rPr>
              <a:t>DIFFERENCE  - MOBILITY &amp; TRANSPORT</a:t>
            </a:r>
            <a:endParaRPr lang="en-IN" sz="3200" b="1" u="sng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500042"/>
            <a:ext cx="8208912" cy="5857916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785786" y="1428736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“Transport relates to the modes themselves and how we use them to move goods and services. Mobility is much more about people, space and movement.” – by </a:t>
            </a:r>
            <a:r>
              <a:rPr lang="en-IN" sz="2400" b="1" u="sng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Transport Studies Unit, Oxford </a:t>
            </a:r>
            <a:r>
              <a:rPr lang="en-IN" sz="2400" b="1" u="sng" dirty="0" err="1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University,UK</a:t>
            </a:r>
            <a:endParaRPr lang="en-IN" sz="2400" b="1" u="sng" dirty="0">
              <a:solidFill>
                <a:schemeClr val="tx2">
                  <a:lumMod val="75000"/>
                </a:schemeClr>
              </a:solidFill>
              <a:latin typeface="Trebuchet MS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857224" y="3500439"/>
          <a:ext cx="7572428" cy="2571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214"/>
                <a:gridCol w="3786214"/>
              </a:tblGrid>
              <a:tr h="4743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dirty="0" smtClean="0">
                          <a:latin typeface="Trebuchet MS" pitchFamily="34" charset="0"/>
                        </a:rPr>
                        <a:t>TRANSPORT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dirty="0" smtClean="0">
                          <a:latin typeface="Trebuchet MS" pitchFamily="34" charset="0"/>
                        </a:rPr>
                        <a:t>MOBILITY</a:t>
                      </a:r>
                    </a:p>
                  </a:txBody>
                  <a:tcPr/>
                </a:tc>
              </a:tr>
              <a:tr h="6640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>
                          <a:latin typeface="Trebuchet MS" pitchFamily="34" charset="0"/>
                        </a:rPr>
                        <a:t>Movement of people and goods between physical places/locations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>
                          <a:latin typeface="Trebuchet MS" pitchFamily="34" charset="0"/>
                        </a:rPr>
                        <a:t>Physical movement</a:t>
                      </a:r>
                    </a:p>
                    <a:p>
                      <a:endParaRPr lang="en-IN" dirty="0"/>
                    </a:p>
                  </a:txBody>
                  <a:tcPr/>
                </a:tc>
              </a:tr>
              <a:tr h="6640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>
                          <a:latin typeface="Trebuchet MS" pitchFamily="34" charset="0"/>
                        </a:rPr>
                        <a:t>Means and modes of conveying people and goods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>
                          <a:latin typeface="Trebuchet MS" pitchFamily="34" charset="0"/>
                        </a:rPr>
                        <a:t>Potential or ability to move</a:t>
                      </a:r>
                    </a:p>
                  </a:txBody>
                  <a:tcPr/>
                </a:tc>
              </a:tr>
              <a:tr h="384711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>
                          <a:latin typeface="Trebuchet MS" pitchFamily="34" charset="0"/>
                        </a:rPr>
                        <a:t>Meaning of movement</a:t>
                      </a:r>
                    </a:p>
                  </a:txBody>
                  <a:tcPr/>
                </a:tc>
              </a:tr>
              <a:tr h="384711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>
                          <a:latin typeface="Trebuchet MS" pitchFamily="34" charset="0"/>
                        </a:rPr>
                        <a:t>Practice and experience of moving </a:t>
                      </a: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 rot="5400000">
            <a:off x="3394067" y="4679165"/>
            <a:ext cx="2499536" cy="794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9271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8596" y="428604"/>
            <a:ext cx="8247860" cy="6000792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14422"/>
            <a:ext cx="7983422" cy="5057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85786" y="642918"/>
            <a:ext cx="765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TRANSPORT PAYMENTS IN INDIA </a:t>
            </a:r>
          </a:p>
        </p:txBody>
      </p:sp>
    </p:spTree>
    <p:extLst>
      <p:ext uri="{BB962C8B-B14F-4D97-AF65-F5344CB8AC3E}">
        <p14:creationId xmlns:p14="http://schemas.microsoft.com/office/powerpoint/2010/main" xmlns="" val="321694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642918"/>
            <a:ext cx="8082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 smtClean="0">
                <a:solidFill>
                  <a:srgbClr val="0000CC"/>
                </a:solidFill>
                <a:latin typeface="Trebuchet MS" pitchFamily="34" charset="0"/>
              </a:rPr>
              <a:t>“MaaS” – AN OPEN ECO MOBILITY ECOSYSTEM</a:t>
            </a:r>
          </a:p>
        </p:txBody>
      </p:sp>
      <p:sp>
        <p:nvSpPr>
          <p:cNvPr id="4" name="Rectangle 3"/>
          <p:cNvSpPr/>
          <p:nvPr/>
        </p:nvSpPr>
        <p:spPr>
          <a:xfrm>
            <a:off x="428596" y="428604"/>
            <a:ext cx="8247860" cy="6000792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14422"/>
            <a:ext cx="800105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65052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99ED5833-B85B-4103-8A3B-CAB0308E6C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5910D7-13E8-FB41-89BC-68F051AF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786" y="500042"/>
            <a:ext cx="7346729" cy="437424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b="1" dirty="0">
                <a:solidFill>
                  <a:srgbClr val="0099CC"/>
                </a:solidFill>
              </a:rPr>
              <a:t>Mobility as a Service ( MaaS)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DCBFE91-5216-5E4C-A9B5-E63FA7518707}"/>
              </a:ext>
            </a:extLst>
          </p:cNvPr>
          <p:cNvSpPr txBox="1"/>
          <p:nvPr/>
        </p:nvSpPr>
        <p:spPr>
          <a:xfrm>
            <a:off x="357158" y="1071546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b="1" dirty="0">
                <a:solidFill>
                  <a:schemeClr val="accent1"/>
                </a:solidFill>
              </a:rPr>
              <a:t>One app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D1D551-5F79-224B-A321-FE3F352BE2C5}"/>
              </a:ext>
            </a:extLst>
          </p:cNvPr>
          <p:cNvSpPr txBox="1"/>
          <p:nvPr/>
        </p:nvSpPr>
        <p:spPr>
          <a:xfrm>
            <a:off x="2214546" y="1142984"/>
            <a:ext cx="2325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>
                <a:solidFill>
                  <a:schemeClr val="accent1"/>
                </a:solidFill>
              </a:rPr>
              <a:t>Intermodal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D328C43-AD4D-AC48-864F-3182682929D0}"/>
              </a:ext>
            </a:extLst>
          </p:cNvPr>
          <p:cNvSpPr txBox="1"/>
          <p:nvPr/>
        </p:nvSpPr>
        <p:spPr>
          <a:xfrm>
            <a:off x="4429124" y="1142984"/>
            <a:ext cx="181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>
                <a:solidFill>
                  <a:schemeClr val="accent1"/>
                </a:solidFill>
              </a:rPr>
              <a:t>Reservation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6284C46C-F005-F942-B5B2-D1057CD7D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82" y="1673220"/>
            <a:ext cx="1820385" cy="46595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9A257C20-C7CE-D046-98BA-DBAB9C29B5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434"/>
          <a:stretch/>
        </p:blipFill>
        <p:spPr>
          <a:xfrm>
            <a:off x="2253258" y="1627452"/>
            <a:ext cx="2056288" cy="47510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EBA5B89-3205-5E43-9451-51A2BFF1578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09546" y="1627452"/>
            <a:ext cx="2274933" cy="4944820"/>
          </a:xfrm>
          <a:prstGeom prst="rect">
            <a:avLst/>
          </a:prstGeom>
        </p:spPr>
      </p:pic>
      <p:pic>
        <p:nvPicPr>
          <p:cNvPr id="27" name="Picture 2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BB096163-7FE0-F846-BEB0-27A7726786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9147" y="1627452"/>
            <a:ext cx="2267956" cy="400821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6B6BCFD-7508-084F-9515-F3F37887A4EF}"/>
              </a:ext>
            </a:extLst>
          </p:cNvPr>
          <p:cNvSpPr txBox="1"/>
          <p:nvPr/>
        </p:nvSpPr>
        <p:spPr>
          <a:xfrm>
            <a:off x="6786578" y="1142984"/>
            <a:ext cx="181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>
                <a:solidFill>
                  <a:schemeClr val="accent1"/>
                </a:solidFill>
              </a:rPr>
              <a:t>Payment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4282" y="357166"/>
            <a:ext cx="8715436" cy="6286544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8317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B55A99-D91D-CE4E-A334-FDF039FF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571504"/>
          </a:xfrm>
        </p:spPr>
        <p:txBody>
          <a:bodyPr>
            <a:normAutofit/>
          </a:bodyPr>
          <a:lstStyle/>
          <a:p>
            <a:r>
              <a:rPr lang="x-none" sz="2800" b="1" dirty="0">
                <a:solidFill>
                  <a:srgbClr val="0096D8"/>
                </a:solidFill>
              </a:rPr>
              <a:t>Roles of MaaS Stakeholders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E017CA-3A9C-7C47-8C82-EBD71E0EA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17638"/>
            <a:ext cx="7632848" cy="47714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7158" y="428604"/>
            <a:ext cx="8501122" cy="6072230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0552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xmlns="" id="{3EB4E7F2-E5F8-4421-A5FF-7946C634D7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26018683"/>
              </p:ext>
            </p:extLst>
          </p:nvPr>
        </p:nvGraphicFramePr>
        <p:xfrm>
          <a:off x="245991" y="1636617"/>
          <a:ext cx="8229599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xmlns="" id="{F10CB480-11B6-3149-BE5A-2182014AB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571504"/>
          </a:xfrm>
        </p:spPr>
        <p:txBody>
          <a:bodyPr>
            <a:normAutofit/>
          </a:bodyPr>
          <a:lstStyle/>
          <a:p>
            <a:r>
              <a:rPr lang="en-US" altLang="en-US" sz="2800" b="1" dirty="0">
                <a:solidFill>
                  <a:srgbClr val="0099CC"/>
                </a:solidFill>
              </a:rPr>
              <a:t>MaaS : feature highlights</a:t>
            </a:r>
            <a:endParaRPr lang="x-none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04C7D43-A963-434C-B975-E5FAA6AD873C}"/>
              </a:ext>
            </a:extLst>
          </p:cNvPr>
          <p:cNvSpPr/>
          <p:nvPr/>
        </p:nvSpPr>
        <p:spPr>
          <a:xfrm>
            <a:off x="785786" y="5786454"/>
            <a:ext cx="78239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/>
              <a:t>MaaS provider could either be the transport authority (or an equivalent public body) or a private firm.</a:t>
            </a:r>
          </a:p>
        </p:txBody>
      </p:sp>
      <p:sp>
        <p:nvSpPr>
          <p:cNvPr id="6" name="Rectangle 5"/>
          <p:cNvSpPr/>
          <p:nvPr/>
        </p:nvSpPr>
        <p:spPr>
          <a:xfrm>
            <a:off x="214282" y="428604"/>
            <a:ext cx="8715436" cy="6072230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15015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xmlns="" id="{46D9D86F-E333-7C47-BB36-93392CE7C8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0034" y="642918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n-US" altLang="en-US" sz="2800" b="1" dirty="0">
                <a:solidFill>
                  <a:srgbClr val="0096D8"/>
                </a:solidFill>
              </a:rPr>
              <a:t>MaaS</a:t>
            </a:r>
            <a:r>
              <a:rPr lang="en-US" altLang="en-US" sz="2800" b="1" dirty="0">
                <a:solidFill>
                  <a:srgbClr val="0098D2"/>
                </a:solidFill>
              </a:rPr>
              <a:t> Typology</a:t>
            </a:r>
          </a:p>
        </p:txBody>
      </p:sp>
      <p:pic>
        <p:nvPicPr>
          <p:cNvPr id="2050" name="Picture 2" descr="What is Mobility as a Service?. The transport sector is at the… | by  Transit Protocol | Medium">
            <a:extLst>
              <a:ext uri="{FF2B5EF4-FFF2-40B4-BE49-F238E27FC236}">
                <a16:creationId xmlns:a16="http://schemas.microsoft.com/office/drawing/2014/main" xmlns="" id="{31B2DCC3-2B90-8944-AA76-C9230F963E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4797"/>
          <a:stretch/>
        </p:blipFill>
        <p:spPr bwMode="auto">
          <a:xfrm>
            <a:off x="467544" y="1331640"/>
            <a:ext cx="4248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usiness Car Rental with SIXT - save up to 15% | Sixt Corporate">
            <a:extLst>
              <a:ext uri="{FF2B5EF4-FFF2-40B4-BE49-F238E27FC236}">
                <a16:creationId xmlns:a16="http://schemas.microsoft.com/office/drawing/2014/main" xmlns="" id="{AFE707EA-0887-1646-8F99-3C798D1D9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1003" y="4914052"/>
            <a:ext cx="776808" cy="42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ogo Ola Cabs PNG transparents - StickPNG">
            <a:extLst>
              <a:ext uri="{FF2B5EF4-FFF2-40B4-BE49-F238E27FC236}">
                <a16:creationId xmlns:a16="http://schemas.microsoft.com/office/drawing/2014/main" xmlns="" id="{ACD17B38-1616-714F-A03B-60A2A45D3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6682" y="5338230"/>
            <a:ext cx="1008225" cy="35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uture Mobility Camp Berlin 2015 - Eine weitere WordPress-Seite">
            <a:extLst>
              <a:ext uri="{FF2B5EF4-FFF2-40B4-BE49-F238E27FC236}">
                <a16:creationId xmlns:a16="http://schemas.microsoft.com/office/drawing/2014/main" xmlns="" id="{7F1C5191-A5AB-6F44-83D2-7E6618D64C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9709" b="89968" l="3167" r="97000">
                        <a14:foregroundMark x1="3167" y1="27508" x2="3167" y2="30097"/>
                        <a14:foregroundMark x1="30500" y1="38188" x2="30667" y2="39806"/>
                        <a14:foregroundMark x1="32333" y1="19417" x2="32333" y2="19417"/>
                        <a14:foregroundMark x1="53500" y1="35599" x2="53333" y2="36893"/>
                        <a14:foregroundMark x1="63667" y1="34951" x2="65000" y2="35599"/>
                        <a14:foregroundMark x1="73000" y1="32686" x2="73000" y2="35922"/>
                        <a14:foregroundMark x1="82833" y1="38188" x2="82833" y2="44013"/>
                        <a14:foregroundMark x1="92667" y1="29126" x2="92667" y2="38188"/>
                        <a14:foregroundMark x1="83167" y1="19741" x2="83167" y2="19741"/>
                        <a14:foregroundMark x1="97000" y1="29450" x2="97000" y2="29450"/>
                        <a14:foregroundMark x1="8500" y1="81230" x2="8500" y2="79288"/>
                        <a14:foregroundMark x1="14167" y1="82201" x2="14167" y2="83819"/>
                        <a14:foregroundMark x1="16833" y1="84142" x2="16333" y2="82524"/>
                        <a14:foregroundMark x1="22000" y1="79288" x2="22000" y2="78317"/>
                        <a14:foregroundMark x1="24333" y1="84142" x2="24333" y2="84142"/>
                        <a14:foregroundMark x1="30333" y1="80906" x2="30333" y2="82201"/>
                        <a14:foregroundMark x1="35000" y1="80906" x2="34712" y2="80067"/>
                        <a14:foregroundMark x1="40000" y1="85113" x2="40000" y2="85113"/>
                        <a14:foregroundMark x1="68833" y1="82201" x2="68833" y2="82201"/>
                        <a14:foregroundMark x1="91500" y1="85761" x2="91500" y2="85761"/>
                        <a14:foregroundMark x1="4333" y1="28155" x2="4333" y2="28155"/>
                        <a14:foregroundMark x1="3833" y1="70550" x2="6249" y2="70874"/>
                        <a14:backgroundMark x1="5833" y1="72168" x2="16000" y2="71521"/>
                        <a14:backgroundMark x1="16000" y1="71521" x2="53833" y2="78964"/>
                        <a14:backgroundMark x1="53833" y1="78964" x2="66167" y2="77023"/>
                        <a14:backgroundMark x1="66167" y1="77023" x2="91333" y2="78964"/>
                        <a14:backgroundMark x1="91333" y1="78964" x2="94500" y2="779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5" t="10872" b="33287"/>
          <a:stretch/>
        </p:blipFill>
        <p:spPr bwMode="auto">
          <a:xfrm>
            <a:off x="4709224" y="4149080"/>
            <a:ext cx="1086912" cy="318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xmlns="" id="{7FA35965-FBC8-FA45-B769-71AFA4A1F2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4447445"/>
            <a:ext cx="1253516" cy="371412"/>
          </a:xfrm>
          <a:prstGeom prst="rect">
            <a:avLst/>
          </a:prstGeom>
        </p:spPr>
      </p:pic>
      <p:pic>
        <p:nvPicPr>
          <p:cNvPr id="14" name="Picture 10" descr="yumuv – Trafikguide">
            <a:extLst>
              <a:ext uri="{FF2B5EF4-FFF2-40B4-BE49-F238E27FC236}">
                <a16:creationId xmlns:a16="http://schemas.microsoft.com/office/drawing/2014/main" xmlns="" id="{97A6549C-732B-7748-B0FA-291F3E0280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0000" b="90000" l="10000" r="90000">
                        <a14:foregroundMark x1="12375" y1="37667" x2="16250" y2="64667"/>
                        <a14:foregroundMark x1="16250" y1="64667" x2="21375" y2="36000"/>
                        <a14:foregroundMark x1="21375" y1="36000" x2="21375" y2="35000"/>
                        <a14:foregroundMark x1="25500" y1="41000" x2="27250" y2="54667"/>
                        <a14:foregroundMark x1="31219" y1="63383" x2="31500" y2="64000"/>
                        <a14:foregroundMark x1="27250" y1="54667" x2="28035" y2="56391"/>
                        <a14:foregroundMark x1="33746" y1="56459" x2="34875" y2="52667"/>
                        <a14:foregroundMark x1="31500" y1="64000" x2="32089" y2="62024"/>
                        <a14:foregroundMark x1="34875" y1="52667" x2="35625" y2="40667"/>
                        <a14:foregroundMark x1="65125" y1="33667" x2="65125" y2="48000"/>
                        <a14:foregroundMark x1="65125" y1="48000" x2="67000" y2="61333"/>
                        <a14:foregroundMark x1="70673" y1="60878" x2="72375" y2="60667"/>
                        <a14:foregroundMark x1="67000" y1="61333" x2="68482" y2="61149"/>
                        <a14:foregroundMark x1="72375" y1="60667" x2="74125" y2="45333"/>
                        <a14:foregroundMark x1="74125" y1="45333" x2="74000" y2="32667"/>
                        <a14:foregroundMark x1="78875" y1="34000" x2="83250" y2="61333"/>
                        <a14:foregroundMark x1="83250" y1="61333" x2="87375" y2="47000"/>
                        <a14:foregroundMark x1="87375" y1="47000" x2="89000" y2="33667"/>
                        <a14:foregroundMark x1="89000" y1="33667" x2="89000" y2="33667"/>
                        <a14:backgroundMark x1="28625" y1="59000" x2="28625" y2="59000"/>
                        <a14:backgroundMark x1="28625" y1="59000" x2="29500" y2="60333"/>
                        <a14:backgroundMark x1="27875" y1="57000" x2="33125" y2="59000"/>
                        <a14:backgroundMark x1="33125" y1="59000" x2="33500" y2="55667"/>
                        <a14:backgroundMark x1="33500" y1="58667" x2="33500" y2="58667"/>
                        <a14:backgroundMark x1="33500" y1="57667" x2="33500" y2="57667"/>
                        <a14:backgroundMark x1="33375" y1="56000" x2="32625" y2="60000"/>
                        <a14:backgroundMark x1="33375" y1="55333" x2="34000" y2="54667"/>
                        <a14:backgroundMark x1="69125" y1="61333" x2="70250" y2="60333"/>
                        <a14:backgroundMark x1="70375" y1="61667" x2="68250" y2="60000"/>
                        <a14:backgroundMark x1="70500" y1="61333" x2="69750" y2="61333"/>
                        <a14:backgroundMark x1="70250" y1="61000" x2="70875" y2="5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38" t="26902" r="9051" b="26899"/>
          <a:stretch/>
        </p:blipFill>
        <p:spPr bwMode="auto">
          <a:xfrm>
            <a:off x="4578305" y="2432843"/>
            <a:ext cx="1045900" cy="22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whim-logo-web - MaaS Global">
            <a:extLst>
              <a:ext uri="{FF2B5EF4-FFF2-40B4-BE49-F238E27FC236}">
                <a16:creationId xmlns:a16="http://schemas.microsoft.com/office/drawing/2014/main" xmlns="" id="{2EAA96D4-73E9-3C42-961C-4FE4671B1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2437" y="2638111"/>
            <a:ext cx="1117635" cy="37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4A6DBA3-5E64-EB45-96DC-D7F8CF88FCE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77284" y="4447445"/>
            <a:ext cx="1121394" cy="393325"/>
          </a:xfrm>
          <a:prstGeom prst="rect">
            <a:avLst/>
          </a:prstGeom>
        </p:spPr>
      </p:pic>
      <p:pic>
        <p:nvPicPr>
          <p:cNvPr id="2056" name="Picture 8" descr="Nouveau logo Mappy | France, Carte de france, Itinéraire">
            <a:extLst>
              <a:ext uri="{FF2B5EF4-FFF2-40B4-BE49-F238E27FC236}">
                <a16:creationId xmlns:a16="http://schemas.microsoft.com/office/drawing/2014/main" xmlns="" id="{6D14B74F-E7B7-784D-90ED-5F21F11BD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65260"/>
            <a:ext cx="1216978" cy="46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Uber dans l'App Store">
            <a:extLst>
              <a:ext uri="{FF2B5EF4-FFF2-40B4-BE49-F238E27FC236}">
                <a16:creationId xmlns:a16="http://schemas.microsoft.com/office/drawing/2014/main" xmlns="" id="{33A52324-B415-3343-8072-A1FF098F7F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10000" b="90000" l="10000" r="90000">
                        <a14:foregroundMark x1="46129" y1="48466" x2="46129" y2="49693"/>
                        <a14:foregroundMark x1="58710" y1="52147" x2="37419" y2="52147"/>
                        <a14:foregroundMark x1="60968" y1="54601" x2="62903" y2="46012"/>
                        <a14:foregroundMark x1="38387" y1="46012" x2="36129" y2="55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65" t="2075" r="31502" b="1"/>
          <a:stretch/>
        </p:blipFill>
        <p:spPr bwMode="auto">
          <a:xfrm>
            <a:off x="5581879" y="3203494"/>
            <a:ext cx="590809" cy="81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Lyft — Wikipédia">
            <a:extLst>
              <a:ext uri="{FF2B5EF4-FFF2-40B4-BE49-F238E27FC236}">
                <a16:creationId xmlns:a16="http://schemas.microsoft.com/office/drawing/2014/main" xmlns="" id="{B25EBE02-AB41-8547-8FED-474309CED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4321" y="3375890"/>
            <a:ext cx="677854" cy="47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0FCF7320-3B23-2747-A0FC-99AA35A83EF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8305" y="3338027"/>
            <a:ext cx="939800" cy="51907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14282" y="357166"/>
            <a:ext cx="8715436" cy="6286544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13107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BD25BE-02D1-9B4A-A80D-3E9E0C3C0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539097"/>
          </a:xfrm>
        </p:spPr>
        <p:txBody>
          <a:bodyPr>
            <a:normAutofit/>
          </a:bodyPr>
          <a:lstStyle/>
          <a:p>
            <a:r>
              <a:rPr lang="x-none" sz="2800" b="1" dirty="0">
                <a:solidFill>
                  <a:srgbClr val="0096D8"/>
                </a:solidFill>
              </a:rPr>
              <a:t>MaaS platforms in Europe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DAAC3A7A-1C83-D94C-829D-3634BE3296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81724136"/>
              </p:ext>
            </p:extLst>
          </p:nvPr>
        </p:nvGraphicFramePr>
        <p:xfrm>
          <a:off x="500034" y="1142984"/>
          <a:ext cx="8229599" cy="5232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312">
                  <a:extLst>
                    <a:ext uri="{9D8B030D-6E8A-4147-A177-3AD203B41FA5}">
                      <a16:colId xmlns:a16="http://schemas.microsoft.com/office/drawing/2014/main" xmlns="" val="223877466"/>
                    </a:ext>
                  </a:extLst>
                </a:gridCol>
                <a:gridCol w="2408030">
                  <a:extLst>
                    <a:ext uri="{9D8B030D-6E8A-4147-A177-3AD203B41FA5}">
                      <a16:colId xmlns:a16="http://schemas.microsoft.com/office/drawing/2014/main" xmlns="" val="1432596344"/>
                    </a:ext>
                  </a:extLst>
                </a:gridCol>
                <a:gridCol w="1277441">
                  <a:extLst>
                    <a:ext uri="{9D8B030D-6E8A-4147-A177-3AD203B41FA5}">
                      <a16:colId xmlns:a16="http://schemas.microsoft.com/office/drawing/2014/main" xmlns="" val="1257328268"/>
                    </a:ext>
                  </a:extLst>
                </a:gridCol>
                <a:gridCol w="1277441">
                  <a:extLst>
                    <a:ext uri="{9D8B030D-6E8A-4147-A177-3AD203B41FA5}">
                      <a16:colId xmlns:a16="http://schemas.microsoft.com/office/drawing/2014/main" xmlns="" val="382315388"/>
                    </a:ext>
                  </a:extLst>
                </a:gridCol>
                <a:gridCol w="1155780">
                  <a:extLst>
                    <a:ext uri="{9D8B030D-6E8A-4147-A177-3AD203B41FA5}">
                      <a16:colId xmlns:a16="http://schemas.microsoft.com/office/drawing/2014/main" xmlns="" val="1488643885"/>
                    </a:ext>
                  </a:extLst>
                </a:gridCol>
                <a:gridCol w="1029595">
                  <a:extLst>
                    <a:ext uri="{9D8B030D-6E8A-4147-A177-3AD203B41FA5}">
                      <a16:colId xmlns:a16="http://schemas.microsoft.com/office/drawing/2014/main" xmlns="" val="3473528356"/>
                    </a:ext>
                  </a:extLst>
                </a:gridCol>
              </a:tblGrid>
              <a:tr h="447910">
                <a:tc>
                  <a:txBody>
                    <a:bodyPr/>
                    <a:lstStyle/>
                    <a:p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  <a:endParaRPr lang="x-none" sz="120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x-none" sz="120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 Provider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</a:t>
                      </a:r>
                      <a:endParaRPr lang="x-none" sz="120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Integration Level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338169"/>
                  </a:ext>
                </a:extLst>
              </a:tr>
              <a:tr h="665435"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Multiple modes in one platform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Intermodal journey planning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Kyyti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Oulu,Tampere</a:t>
                      </a: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12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Turuku</a:t>
                      </a: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Finland</a:t>
                      </a: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3740384"/>
                  </a:ext>
                </a:extLst>
              </a:tr>
              <a:tr h="1068804">
                <a:tc>
                  <a:txBody>
                    <a:bodyPr/>
                    <a:lstStyle/>
                    <a:p>
                      <a:r>
                        <a:rPr lang="en-GB" sz="12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Hannovermobil</a:t>
                      </a: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Multiple modes in one platform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Intermodal journey planning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Üstra</a:t>
                      </a: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 </a:t>
                      </a:r>
                    </a:p>
                    <a:p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Greater Hannover </a:t>
                      </a:r>
                    </a:p>
                    <a:p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 Association (GVH) </a:t>
                      </a: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r>
                        <a:rPr lang="en-GB" sz="12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Cantamen</a:t>
                      </a: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Gmbh</a:t>
                      </a:r>
                      <a:endParaRPr lang="en-GB" sz="120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Hanover, Germany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93143368"/>
                  </a:ext>
                </a:extLst>
              </a:tr>
              <a:tr h="801603"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Jelbi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Multiple modes in one platform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Intermodal journey planning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120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BVG </a:t>
                      </a: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Trafi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Berlin, Germany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Level 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7106160"/>
                  </a:ext>
                </a:extLst>
              </a:tr>
              <a:tr h="1158572">
                <a:tc>
                  <a:txBody>
                    <a:bodyPr/>
                    <a:lstStyle/>
                    <a:p>
                      <a:r>
                        <a:rPr lang="en-GB" sz="12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Movizy</a:t>
                      </a: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Multiple modes in one platform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Intermodal journey planning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 time traffic updates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Booking + Payment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Parking </a:t>
                      </a:r>
                      <a:endParaRPr lang="x-none" sz="120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Saint Etienne Metropole</a:t>
                      </a:r>
                      <a:endParaRPr lang="en-GB" sz="1200" b="0" i="0" u="non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xmlns="" val="tx"/>
                            </a:ext>
                          </a:extLst>
                        </a:hlinkClick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Cityway</a:t>
                      </a: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(Transdev)</a:t>
                      </a: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Saint Etienne, France </a:t>
                      </a: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6817242"/>
                  </a:ext>
                </a:extLst>
              </a:tr>
              <a:tr h="1001212">
                <a:tc>
                  <a:txBody>
                    <a:bodyPr/>
                    <a:lstStyle/>
                    <a:p>
                      <a:r>
                        <a:rPr lang="en-GB" sz="12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WienMobil</a:t>
                      </a: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Multiple modes in one platform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Intermodal journey planning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Reservation and payment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Wiener </a:t>
                      </a:r>
                      <a:r>
                        <a:rPr lang="en-GB" sz="12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Linien</a:t>
                      </a: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endParaRPr lang="en-GB" sz="120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Vienna, Austria </a:t>
                      </a: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r>
                        <a:rPr lang="x-none" sz="120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0875282"/>
                  </a:ext>
                </a:extLst>
              </a:tr>
            </a:tbl>
          </a:graphicData>
        </a:graphic>
      </p:graphicFrame>
      <p:sp>
        <p:nvSpPr>
          <p:cNvPr id="3" name="AutoShape 8" descr="Couverture">
            <a:extLst>
              <a:ext uri="{FF2B5EF4-FFF2-40B4-BE49-F238E27FC236}">
                <a16:creationId xmlns:a16="http://schemas.microsoft.com/office/drawing/2014/main" xmlns="" id="{1B3CA733-78F5-FB4C-AE9E-DD86C07282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/>
          </a:p>
        </p:txBody>
      </p:sp>
      <p:sp>
        <p:nvSpPr>
          <p:cNvPr id="5" name="Rectangle 4"/>
          <p:cNvSpPr/>
          <p:nvPr/>
        </p:nvSpPr>
        <p:spPr>
          <a:xfrm>
            <a:off x="214282" y="214290"/>
            <a:ext cx="8715436" cy="6429420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51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15457C-6298-484A-B483-9A1DA36B9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634082"/>
          </a:xfrm>
        </p:spPr>
        <p:txBody>
          <a:bodyPr>
            <a:normAutofit/>
          </a:bodyPr>
          <a:lstStyle/>
          <a:p>
            <a:r>
              <a:rPr lang="x-none" sz="2800" b="1" dirty="0">
                <a:solidFill>
                  <a:srgbClr val="0096D8"/>
                </a:solidFill>
              </a:rPr>
              <a:t>MaaS Functional Flow</a:t>
            </a:r>
          </a:p>
        </p:txBody>
      </p:sp>
      <p:pic>
        <p:nvPicPr>
          <p:cNvPr id="5" name="Content Placeholder 4" descr="Diagram, schematic&#10;&#10;Description automatically generated">
            <a:extLst>
              <a:ext uri="{FF2B5EF4-FFF2-40B4-BE49-F238E27FC236}">
                <a16:creationId xmlns:a16="http://schemas.microsoft.com/office/drawing/2014/main" xmlns="" id="{7093B452-86EC-F54C-BE06-80AB3B4381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34" y="1071546"/>
            <a:ext cx="8143932" cy="5143536"/>
          </a:xfrm>
        </p:spPr>
      </p:pic>
      <p:sp>
        <p:nvSpPr>
          <p:cNvPr id="4" name="Rectangle 3"/>
          <p:cNvSpPr/>
          <p:nvPr/>
        </p:nvSpPr>
        <p:spPr>
          <a:xfrm>
            <a:off x="357158" y="500042"/>
            <a:ext cx="8319298" cy="5857916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27683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C0D75D-F92D-264A-8DD2-7A1F8B12A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24" y="785794"/>
            <a:ext cx="7500990" cy="634082"/>
          </a:xfrm>
        </p:spPr>
        <p:txBody>
          <a:bodyPr>
            <a:normAutofit/>
          </a:bodyPr>
          <a:lstStyle/>
          <a:p>
            <a:r>
              <a:rPr lang="x-none" sz="2800" b="1" dirty="0">
                <a:solidFill>
                  <a:srgbClr val="0096D8"/>
                </a:solidFill>
              </a:rPr>
              <a:t>Usecase – SEAT France</a:t>
            </a:r>
          </a:p>
        </p:txBody>
      </p:sp>
      <p:sp>
        <p:nvSpPr>
          <p:cNvPr id="4" name="ZoneTexte 7">
            <a:extLst>
              <a:ext uri="{FF2B5EF4-FFF2-40B4-BE49-F238E27FC236}">
                <a16:creationId xmlns:a16="http://schemas.microsoft.com/office/drawing/2014/main" xmlns="" id="{AD1BADDC-1242-F443-96A8-95E2D1D479DE}"/>
              </a:ext>
            </a:extLst>
          </p:cNvPr>
          <p:cNvSpPr txBox="1"/>
          <p:nvPr/>
        </p:nvSpPr>
        <p:spPr>
          <a:xfrm>
            <a:off x="5997514" y="1693060"/>
            <a:ext cx="2822021" cy="35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>
              <a:defRPr b="1">
                <a:solidFill>
                  <a:srgbClr val="727DBB"/>
                </a:solidFill>
                <a:latin typeface="Ubuntu"/>
                <a:ea typeface="Ubuntu"/>
                <a:cs typeface="Ubuntu"/>
                <a:sym typeface="Ubuntu"/>
              </a:defRPr>
            </a:pPr>
            <a:r>
              <a:rPr lang="en-HK" sz="1200" dirty="0">
                <a:solidFill>
                  <a:srgbClr val="3F5C6C"/>
                </a:solidFill>
              </a:rPr>
              <a:t>Objectives of SEAT France </a:t>
            </a:r>
          </a:p>
          <a:p>
            <a:pPr>
              <a:defRPr b="1">
                <a:solidFill>
                  <a:srgbClr val="727DBB"/>
                </a:solidFill>
                <a:latin typeface="Ubuntu"/>
                <a:ea typeface="Ubuntu"/>
                <a:cs typeface="Ubuntu"/>
                <a:sym typeface="Ubuntu"/>
              </a:defRPr>
            </a:pPr>
            <a:r>
              <a:rPr lang="en-HK" sz="1200" dirty="0">
                <a:solidFill>
                  <a:srgbClr val="3F5C6C"/>
                </a:solidFill>
              </a:rPr>
              <a:t>(Volkswagen Group Company)</a:t>
            </a:r>
          </a:p>
          <a:p>
            <a:pPr>
              <a:defRPr sz="1600">
                <a:latin typeface="Gotham Light"/>
                <a:ea typeface="Gotham Light"/>
                <a:cs typeface="Gotham Light"/>
                <a:sym typeface="Gotham Light"/>
              </a:defRPr>
            </a:pPr>
            <a:endParaRPr lang="en-HK" sz="1200" dirty="0">
              <a:solidFill>
                <a:srgbClr val="3F5C6C"/>
              </a:solidFill>
            </a:endParaRPr>
          </a:p>
          <a:p>
            <a:pPr>
              <a:defRPr sz="1600"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en-HK" sz="1200" dirty="0">
                <a:solidFill>
                  <a:srgbClr val="3F5C6C"/>
                </a:solidFill>
              </a:rPr>
              <a:t>Seat has developed an application that calculates the simplest multimodal route (car, motor scooter, by foot) to move from a starting point to a final point on the whole France territory</a:t>
            </a:r>
          </a:p>
          <a:p>
            <a:pPr>
              <a:defRPr sz="1600">
                <a:latin typeface="Gotham Light"/>
                <a:ea typeface="Gotham Light"/>
                <a:cs typeface="Gotham Light"/>
                <a:sym typeface="Gotham Light"/>
              </a:defRPr>
            </a:pPr>
            <a:endParaRPr lang="en-HK" sz="1200" dirty="0">
              <a:solidFill>
                <a:srgbClr val="3F5C6C"/>
              </a:solidFill>
            </a:endParaRPr>
          </a:p>
          <a:p>
            <a:pPr marL="214313" indent="-214313">
              <a:buSzPct val="100000"/>
              <a:buFont typeface="Arial"/>
              <a:buChar char="•"/>
              <a:defRPr sz="1600"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en-HK" sz="1200" dirty="0" err="1">
                <a:solidFill>
                  <a:srgbClr val="3F5C6C"/>
                </a:solidFill>
              </a:rPr>
              <a:t>Simplifiy</a:t>
            </a:r>
            <a:r>
              <a:rPr lang="en-HK" sz="1200" dirty="0">
                <a:solidFill>
                  <a:srgbClr val="3F5C6C"/>
                </a:solidFill>
              </a:rPr>
              <a:t> the multimodal calculation (with an easy-to-use app)</a:t>
            </a:r>
          </a:p>
          <a:p>
            <a:pPr>
              <a:buSzPct val="100000"/>
              <a:defRPr sz="1600">
                <a:latin typeface="Gotham Light"/>
                <a:ea typeface="Gotham Light"/>
                <a:cs typeface="Gotham Light"/>
                <a:sym typeface="Gotham Light"/>
              </a:defRPr>
            </a:pPr>
            <a:endParaRPr lang="en-HK" sz="1200" dirty="0">
              <a:solidFill>
                <a:srgbClr val="3F5C6C"/>
              </a:solidFill>
            </a:endParaRPr>
          </a:p>
          <a:p>
            <a:pPr marL="214313" indent="-214313">
              <a:buSzPct val="100000"/>
              <a:buFont typeface="Arial"/>
              <a:buChar char="•"/>
              <a:defRPr sz="1600"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en-HK" sz="1200" dirty="0">
                <a:solidFill>
                  <a:srgbClr val="3F5C6C"/>
                </a:solidFill>
              </a:rPr>
              <a:t>Integrate the appropriate multimodal operators</a:t>
            </a:r>
          </a:p>
          <a:p>
            <a:pPr>
              <a:buSzPct val="100000"/>
              <a:defRPr sz="1600">
                <a:latin typeface="Gotham Light"/>
                <a:ea typeface="Gotham Light"/>
                <a:cs typeface="Gotham Light"/>
                <a:sym typeface="Gotham Light"/>
              </a:defRPr>
            </a:pPr>
            <a:endParaRPr lang="en-HK" sz="1200" dirty="0">
              <a:solidFill>
                <a:srgbClr val="3F5C6C"/>
              </a:solidFill>
            </a:endParaRPr>
          </a:p>
          <a:p>
            <a:pPr marL="214313" indent="-214313">
              <a:buSzPct val="100000"/>
              <a:buFont typeface="Arial"/>
              <a:buChar char="•"/>
              <a:defRPr sz="1600"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en-HK" sz="1200" dirty="0">
                <a:solidFill>
                  <a:srgbClr val="3F5C6C"/>
                </a:solidFill>
              </a:rPr>
              <a:t>Integrate parking operators</a:t>
            </a:r>
          </a:p>
          <a:p>
            <a:pPr>
              <a:buSzPct val="100000"/>
              <a:defRPr sz="1600">
                <a:latin typeface="Gotham Light"/>
                <a:ea typeface="Gotham Light"/>
                <a:cs typeface="Gotham Light"/>
                <a:sym typeface="Gotham Light"/>
              </a:defRPr>
            </a:pPr>
            <a:endParaRPr lang="en-HK" sz="1200" dirty="0">
              <a:solidFill>
                <a:srgbClr val="3F5C6C"/>
              </a:solidFill>
            </a:endParaRPr>
          </a:p>
          <a:p>
            <a:pPr marL="214313" indent="-214313">
              <a:buSzPct val="100000"/>
              <a:buFont typeface="Arial"/>
              <a:buChar char="•"/>
              <a:defRPr sz="1600"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en-HK" sz="1200" dirty="0">
                <a:solidFill>
                  <a:srgbClr val="3F5C6C"/>
                </a:solidFill>
              </a:rPr>
              <a:t>Integrate modern consumption model : subscription, sharing</a:t>
            </a:r>
          </a:p>
        </p:txBody>
      </p:sp>
      <p:pic>
        <p:nvPicPr>
          <p:cNvPr id="5" name="Image 8" descr="Image 8">
            <a:extLst>
              <a:ext uri="{FF2B5EF4-FFF2-40B4-BE49-F238E27FC236}">
                <a16:creationId xmlns:a16="http://schemas.microsoft.com/office/drawing/2014/main" xmlns="" id="{28813C34-2219-3141-BC89-670D8818AF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5045"/>
          <a:stretch/>
        </p:blipFill>
        <p:spPr>
          <a:xfrm>
            <a:off x="2437096" y="1988331"/>
            <a:ext cx="1306451" cy="28026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xmlns="" id="{90AE6C7A-9436-FA40-A240-F4FD62CAF53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9137" y="1988332"/>
            <a:ext cx="1403713" cy="282842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xmlns="" id="{34AA55D4-4F25-E94F-8FE1-56A07D255F5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6613" y="1975464"/>
            <a:ext cx="1403714" cy="282842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8" name="Rectangle 7"/>
          <p:cNvSpPr/>
          <p:nvPr/>
        </p:nvSpPr>
        <p:spPr>
          <a:xfrm>
            <a:off x="467544" y="571480"/>
            <a:ext cx="8208912" cy="5786478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3955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142984"/>
            <a:ext cx="7653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u="sng" dirty="0">
                <a:solidFill>
                  <a:srgbClr val="0000CC"/>
                </a:solidFill>
                <a:latin typeface="Trebuchet MS" pitchFamily="34" charset="0"/>
              </a:rPr>
              <a:t>URBAN MOBILITY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8550" y="2053009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b="1" dirty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Urban Mobility is an increasingly critical issues in most cities around the world.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571480"/>
            <a:ext cx="8208912" cy="5786478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3286124"/>
            <a:ext cx="7416750" cy="2552700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9271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785794"/>
            <a:ext cx="7653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u="sng" dirty="0">
                <a:solidFill>
                  <a:srgbClr val="0000CC"/>
                </a:solidFill>
                <a:latin typeface="Trebuchet MS" pitchFamily="34" charset="0"/>
              </a:rPr>
              <a:t>URBAN MOBILITY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48" y="1571612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b="1" dirty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Growing Demand for Travel Needs to be faced in a way that is equitable, sustainable and affordable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500042"/>
            <a:ext cx="8208912" cy="5857916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751" y="2971800"/>
            <a:ext cx="7229475" cy="2733675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688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8550" y="1052736"/>
            <a:ext cx="7653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u="sng" dirty="0">
                <a:solidFill>
                  <a:srgbClr val="0000CC"/>
                </a:solidFill>
                <a:latin typeface="Trebuchet MS" pitchFamily="34" charset="0"/>
              </a:rPr>
              <a:t>URBAN MOBILITY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48" y="1857364"/>
            <a:ext cx="7833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b="1" dirty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Urban Transport Solutions need to be Multi dimensional , Comprehensive and Holistic. Supply side and Demand side measures to be needed.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642918"/>
            <a:ext cx="8208912" cy="5715040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3357562"/>
            <a:ext cx="7573727" cy="2763391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532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785794"/>
            <a:ext cx="7653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u="sng" dirty="0">
                <a:solidFill>
                  <a:srgbClr val="0000CC"/>
                </a:solidFill>
                <a:latin typeface="Trebuchet MS" pitchFamily="34" charset="0"/>
              </a:rPr>
              <a:t>URBAN MOBILITY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48" y="1500174"/>
            <a:ext cx="7833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b="1" dirty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Policy Makers who understand and champion are comprehensive and Sustainable approaches to Urban Mobility are needed .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571480"/>
            <a:ext cx="8208912" cy="5786478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055" y="2996952"/>
            <a:ext cx="7833890" cy="2774588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8967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142984"/>
            <a:ext cx="7653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u="sng" dirty="0">
                <a:solidFill>
                  <a:srgbClr val="0000CC"/>
                </a:solidFill>
                <a:latin typeface="Trebuchet MS" pitchFamily="34" charset="0"/>
              </a:rPr>
              <a:t>URBAN MOBILITY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34" y="2000240"/>
            <a:ext cx="43118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b="1" dirty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The Growing Problems in Urban Transport Specifically in the developing world and the necessity of a paradigm shift in transport planning are high lighted.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908720"/>
            <a:ext cx="8208912" cy="5449238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16832"/>
            <a:ext cx="3152775" cy="3600400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340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3131" y="1019622"/>
            <a:ext cx="765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>
                <a:solidFill>
                  <a:srgbClr val="0000CC"/>
                </a:solidFill>
                <a:latin typeface="Trebuchet MS" pitchFamily="34" charset="0"/>
              </a:rPr>
              <a:t>GROWING PROBLEMS OF URBAN TRANSPORT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596" y="3609993"/>
            <a:ext cx="471490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IN" sz="2200" b="1" dirty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Increasing Congestion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IN" sz="2200" b="1" dirty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Traffic Accidents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IN" sz="2200" b="1" dirty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Safety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IN" sz="2200" b="1" dirty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Urban Air Pollution </a:t>
            </a:r>
          </a:p>
          <a:p>
            <a:pPr marL="800100" lvl="1" indent="-342900"/>
            <a:r>
              <a:rPr lang="en-IN" sz="2200" b="1" dirty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1. Air Quality</a:t>
            </a:r>
          </a:p>
          <a:p>
            <a:pPr marL="800100" lvl="1" indent="-342900"/>
            <a:r>
              <a:rPr lang="en-IN" sz="2200" b="1" dirty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2. Carbon Dioxide Emissions</a:t>
            </a:r>
          </a:p>
          <a:p>
            <a:pPr marL="342900" indent="-342900">
              <a:buFont typeface="Wingdings"/>
              <a:buChar char="Ø"/>
            </a:pPr>
            <a:endParaRPr lang="en-IN" sz="2200" b="1" dirty="0">
              <a:solidFill>
                <a:schemeClr val="tx2">
                  <a:lumMod val="7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571480"/>
            <a:ext cx="8208912" cy="5786478"/>
          </a:xfrm>
          <a:prstGeom prst="rect">
            <a:avLst/>
          </a:prstGeom>
          <a:noFill/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714488"/>
            <a:ext cx="3477194" cy="4240460"/>
          </a:xfrm>
          <a:prstGeom prst="rect">
            <a:avLst/>
          </a:prstGeom>
          <a:noFill/>
          <a:ln w="635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00100" y="1714488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571472" y="1571612"/>
            <a:ext cx="44291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200" b="1" dirty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As Developing Countries urbanize &amp; increasing Income levels add to the Vehicle Population , certain Urban Transport Problems continue to grow and listed below :</a:t>
            </a:r>
            <a:endParaRPr lang="en-IN" sz="2200" dirty="0"/>
          </a:p>
        </p:txBody>
      </p:sp>
    </p:spTree>
    <p:extLst>
      <p:ext uri="{BB962C8B-B14F-4D97-AF65-F5344CB8AC3E}">
        <p14:creationId xmlns:p14="http://schemas.microsoft.com/office/powerpoint/2010/main" xmlns="" val="690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1968</TotalTime>
  <Words>835</Words>
  <Application>Microsoft Macintosh PowerPoint</Application>
  <PresentationFormat>On-screen Show (4:3)</PresentationFormat>
  <Paragraphs>174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Mobility-as-a-Service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Mobility as a Service ( MaaS)</vt:lpstr>
      <vt:lpstr>Roles of MaaS Stakeholders </vt:lpstr>
      <vt:lpstr>MaaS : feature highlights</vt:lpstr>
      <vt:lpstr>MaaS Typology</vt:lpstr>
      <vt:lpstr>MaaS platforms in Europe </vt:lpstr>
      <vt:lpstr>MaaS Functional Flow</vt:lpstr>
      <vt:lpstr>Usecase – SEAT France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Mobility-as-a-Service </dc:title>
  <dc:creator>Priya Ajit</dc:creator>
  <cp:lastModifiedBy>Amudhan</cp:lastModifiedBy>
  <cp:revision>61</cp:revision>
  <dcterms:created xsi:type="dcterms:W3CDTF">2021-04-20T19:48:26Z</dcterms:created>
  <dcterms:modified xsi:type="dcterms:W3CDTF">2021-04-23T10:24:24Z</dcterms:modified>
</cp:coreProperties>
</file>