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65" r:id="rId3"/>
    <p:sldId id="271" r:id="rId4"/>
    <p:sldId id="272" r:id="rId5"/>
    <p:sldId id="274" r:id="rId6"/>
    <p:sldId id="257" r:id="rId7"/>
    <p:sldId id="258" r:id="rId8"/>
    <p:sldId id="259" r:id="rId9"/>
    <p:sldId id="260" r:id="rId10"/>
    <p:sldId id="261" r:id="rId11"/>
    <p:sldId id="263" r:id="rId12"/>
    <p:sldId id="273" r:id="rId13"/>
    <p:sldId id="270" r:id="rId14"/>
    <p:sldId id="264" r:id="rId15"/>
    <p:sldId id="275" r:id="rId16"/>
    <p:sldId id="266"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99FF33"/>
    <a:srgbClr val="0000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6" d="100"/>
          <a:sy n="66" d="100"/>
        </p:scale>
        <p:origin x="-150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98ACC4-69DF-4A28-AA8A-4BD8FD6A4891}" type="datetimeFigureOut">
              <a:rPr lang="en-US" smtClean="0"/>
              <a:pPr/>
              <a:t>8/10/2026</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AEF8816-8955-4573-8174-D9A4E3B6EAC3}"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0AEF8816-8955-4573-8174-D9A4E3B6EAC3}" type="slidenum">
              <a:rPr lang="en-IN" smtClean="0"/>
              <a:pPr/>
              <a:t>4</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dirty="0" smtClean="0">
                <a:solidFill>
                  <a:schemeClr val="tx1"/>
                </a:solidFill>
                <a:latin typeface="+mn-lt"/>
                <a:ea typeface="+mn-ea"/>
                <a:cs typeface="+mn-cs"/>
              </a:rPr>
              <a:t>Government subsidies are essential for the success of public transport, which plays a crucial role in achieving the 17 Sustainable Development Goals (SDGs). Public transport directly impacts poverty reduction, clean energy, economic growth, and climate action, helping build a more sustainable and equitable future. Subsidies keep fares affordable, improve infrastructure, and drive innovation, making transit systems more efficient, accessible, and eco-friendly.</a:t>
            </a:r>
          </a:p>
          <a:p>
            <a:r>
              <a:rPr lang="en-IN" sz="1200" kern="1200" dirty="0" smtClean="0">
                <a:solidFill>
                  <a:schemeClr val="tx1"/>
                </a:solidFill>
                <a:latin typeface="+mn-lt"/>
                <a:ea typeface="+mn-ea"/>
                <a:cs typeface="+mn-cs"/>
              </a:rPr>
              <a:t>If we want sustainable cities and communities, we must prioritize subsidies for public transit. Just as oxygen is essential for human life, subsidies are the oxygen for public transport. Without them, the system cannot thrive. I love public transport because it’s key to a better greener world. Do you love public transport? Please, love public the foundation which is safer, and a  more sustainable future for all.</a:t>
            </a:r>
          </a:p>
        </p:txBody>
      </p:sp>
      <p:sp>
        <p:nvSpPr>
          <p:cNvPr id="4" name="Slide Number Placeholder 3"/>
          <p:cNvSpPr>
            <a:spLocks noGrp="1"/>
          </p:cNvSpPr>
          <p:nvPr>
            <p:ph type="sldNum" sz="quarter" idx="10"/>
          </p:nvPr>
        </p:nvSpPr>
        <p:spPr/>
        <p:txBody>
          <a:bodyPr/>
          <a:lstStyle/>
          <a:p>
            <a:fld id="{0AEF8816-8955-4573-8174-D9A4E3B6EAC3}" type="slidenum">
              <a:rPr lang="en-IN" smtClean="0"/>
              <a:pPr/>
              <a:t>15</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AA1B1398-63CD-42C9-B1AC-7CFE82D71CE5}" type="datetimeFigureOut">
              <a:rPr lang="en-IN" smtClean="0"/>
              <a:pPr/>
              <a:t>10-08-2026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575E105-2B6F-4110-AA14-7F50488DCCAD}" type="slidenum">
              <a:rPr lang="en-IN" smtClean="0"/>
              <a:pPr/>
              <a:t>‹#›</a:t>
            </a:fld>
            <a:endParaRPr lang="en-IN"/>
          </a:p>
        </p:txBody>
      </p:sp>
    </p:spTree>
    <p:extLst>
      <p:ext uri="{BB962C8B-B14F-4D97-AF65-F5344CB8AC3E}">
        <p14:creationId xmlns:p14="http://schemas.microsoft.com/office/powerpoint/2010/main" xmlns="" val="3650703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AA1B1398-63CD-42C9-B1AC-7CFE82D71CE5}" type="datetimeFigureOut">
              <a:rPr lang="en-IN" smtClean="0"/>
              <a:pPr/>
              <a:t>10-08-2026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575E105-2B6F-4110-AA14-7F50488DCCAD}" type="slidenum">
              <a:rPr lang="en-IN" smtClean="0"/>
              <a:pPr/>
              <a:t>‹#›</a:t>
            </a:fld>
            <a:endParaRPr lang="en-IN"/>
          </a:p>
        </p:txBody>
      </p:sp>
    </p:spTree>
    <p:extLst>
      <p:ext uri="{BB962C8B-B14F-4D97-AF65-F5344CB8AC3E}">
        <p14:creationId xmlns:p14="http://schemas.microsoft.com/office/powerpoint/2010/main" xmlns="" val="5116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AA1B1398-63CD-42C9-B1AC-7CFE82D71CE5}" type="datetimeFigureOut">
              <a:rPr lang="en-IN" smtClean="0"/>
              <a:pPr/>
              <a:t>10-08-2026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575E105-2B6F-4110-AA14-7F50488DCCAD}" type="slidenum">
              <a:rPr lang="en-IN" smtClean="0"/>
              <a:pPr/>
              <a:t>‹#›</a:t>
            </a:fld>
            <a:endParaRPr lang="en-IN"/>
          </a:p>
        </p:txBody>
      </p:sp>
    </p:spTree>
    <p:extLst>
      <p:ext uri="{BB962C8B-B14F-4D97-AF65-F5344CB8AC3E}">
        <p14:creationId xmlns:p14="http://schemas.microsoft.com/office/powerpoint/2010/main" xmlns="" val="4096618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AA1B1398-63CD-42C9-B1AC-7CFE82D71CE5}" type="datetimeFigureOut">
              <a:rPr lang="en-IN" smtClean="0"/>
              <a:pPr/>
              <a:t>10-08-2026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575E105-2B6F-4110-AA14-7F50488DCCAD}" type="slidenum">
              <a:rPr lang="en-IN" smtClean="0"/>
              <a:pPr/>
              <a:t>‹#›</a:t>
            </a:fld>
            <a:endParaRPr lang="en-IN"/>
          </a:p>
        </p:txBody>
      </p:sp>
    </p:spTree>
    <p:extLst>
      <p:ext uri="{BB962C8B-B14F-4D97-AF65-F5344CB8AC3E}">
        <p14:creationId xmlns:p14="http://schemas.microsoft.com/office/powerpoint/2010/main" xmlns="" val="2347183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1B1398-63CD-42C9-B1AC-7CFE82D71CE5}" type="datetimeFigureOut">
              <a:rPr lang="en-IN" smtClean="0"/>
              <a:pPr/>
              <a:t>10-08-2026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575E105-2B6F-4110-AA14-7F50488DCCAD}" type="slidenum">
              <a:rPr lang="en-IN" smtClean="0"/>
              <a:pPr/>
              <a:t>‹#›</a:t>
            </a:fld>
            <a:endParaRPr lang="en-IN"/>
          </a:p>
        </p:txBody>
      </p:sp>
    </p:spTree>
    <p:extLst>
      <p:ext uri="{BB962C8B-B14F-4D97-AF65-F5344CB8AC3E}">
        <p14:creationId xmlns:p14="http://schemas.microsoft.com/office/powerpoint/2010/main" xmlns="" val="3422404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AA1B1398-63CD-42C9-B1AC-7CFE82D71CE5}" type="datetimeFigureOut">
              <a:rPr lang="en-IN" smtClean="0"/>
              <a:pPr/>
              <a:t>10-08-2026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575E105-2B6F-4110-AA14-7F50488DCCAD}" type="slidenum">
              <a:rPr lang="en-IN" smtClean="0"/>
              <a:pPr/>
              <a:t>‹#›</a:t>
            </a:fld>
            <a:endParaRPr lang="en-IN"/>
          </a:p>
        </p:txBody>
      </p:sp>
    </p:spTree>
    <p:extLst>
      <p:ext uri="{BB962C8B-B14F-4D97-AF65-F5344CB8AC3E}">
        <p14:creationId xmlns:p14="http://schemas.microsoft.com/office/powerpoint/2010/main" xmlns="" val="877338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AA1B1398-63CD-42C9-B1AC-7CFE82D71CE5}" type="datetimeFigureOut">
              <a:rPr lang="en-IN" smtClean="0"/>
              <a:pPr/>
              <a:t>10-08-2026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2575E105-2B6F-4110-AA14-7F50488DCCAD}" type="slidenum">
              <a:rPr lang="en-IN" smtClean="0"/>
              <a:pPr/>
              <a:t>‹#›</a:t>
            </a:fld>
            <a:endParaRPr lang="en-IN"/>
          </a:p>
        </p:txBody>
      </p:sp>
    </p:spTree>
    <p:extLst>
      <p:ext uri="{BB962C8B-B14F-4D97-AF65-F5344CB8AC3E}">
        <p14:creationId xmlns:p14="http://schemas.microsoft.com/office/powerpoint/2010/main" xmlns="" val="2556389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AA1B1398-63CD-42C9-B1AC-7CFE82D71CE5}" type="datetimeFigureOut">
              <a:rPr lang="en-IN" smtClean="0"/>
              <a:pPr/>
              <a:t>10-08-2026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2575E105-2B6F-4110-AA14-7F50488DCCAD}" type="slidenum">
              <a:rPr lang="en-IN" smtClean="0"/>
              <a:pPr/>
              <a:t>‹#›</a:t>
            </a:fld>
            <a:endParaRPr lang="en-IN"/>
          </a:p>
        </p:txBody>
      </p:sp>
    </p:spTree>
    <p:extLst>
      <p:ext uri="{BB962C8B-B14F-4D97-AF65-F5344CB8AC3E}">
        <p14:creationId xmlns:p14="http://schemas.microsoft.com/office/powerpoint/2010/main" xmlns="" val="2411352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1B1398-63CD-42C9-B1AC-7CFE82D71CE5}" type="datetimeFigureOut">
              <a:rPr lang="en-IN" smtClean="0"/>
              <a:pPr/>
              <a:t>10-08-2026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2575E105-2B6F-4110-AA14-7F50488DCCAD}" type="slidenum">
              <a:rPr lang="en-IN" smtClean="0"/>
              <a:pPr/>
              <a:t>‹#›</a:t>
            </a:fld>
            <a:endParaRPr lang="en-IN"/>
          </a:p>
        </p:txBody>
      </p:sp>
    </p:spTree>
    <p:extLst>
      <p:ext uri="{BB962C8B-B14F-4D97-AF65-F5344CB8AC3E}">
        <p14:creationId xmlns:p14="http://schemas.microsoft.com/office/powerpoint/2010/main" xmlns="" val="2776599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1B1398-63CD-42C9-B1AC-7CFE82D71CE5}" type="datetimeFigureOut">
              <a:rPr lang="en-IN" smtClean="0"/>
              <a:pPr/>
              <a:t>10-08-2026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575E105-2B6F-4110-AA14-7F50488DCCAD}" type="slidenum">
              <a:rPr lang="en-IN" smtClean="0"/>
              <a:pPr/>
              <a:t>‹#›</a:t>
            </a:fld>
            <a:endParaRPr lang="en-IN"/>
          </a:p>
        </p:txBody>
      </p:sp>
    </p:spTree>
    <p:extLst>
      <p:ext uri="{BB962C8B-B14F-4D97-AF65-F5344CB8AC3E}">
        <p14:creationId xmlns:p14="http://schemas.microsoft.com/office/powerpoint/2010/main" xmlns="" val="2187977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1B1398-63CD-42C9-B1AC-7CFE82D71CE5}" type="datetimeFigureOut">
              <a:rPr lang="en-IN" smtClean="0"/>
              <a:pPr/>
              <a:t>10-08-2026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575E105-2B6F-4110-AA14-7F50488DCCAD}" type="slidenum">
              <a:rPr lang="en-IN" smtClean="0"/>
              <a:pPr/>
              <a:t>‹#›</a:t>
            </a:fld>
            <a:endParaRPr lang="en-IN"/>
          </a:p>
        </p:txBody>
      </p:sp>
    </p:spTree>
    <p:extLst>
      <p:ext uri="{BB962C8B-B14F-4D97-AF65-F5344CB8AC3E}">
        <p14:creationId xmlns:p14="http://schemas.microsoft.com/office/powerpoint/2010/main" xmlns="" val="33838789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1B1398-63CD-42C9-B1AC-7CFE82D71CE5}" type="datetimeFigureOut">
              <a:rPr lang="en-IN" smtClean="0"/>
              <a:pPr/>
              <a:t>10-08-2026</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75E105-2B6F-4110-AA14-7F50488DCCAD}" type="slidenum">
              <a:rPr lang="en-IN" smtClean="0"/>
              <a:pPr/>
              <a:t>‹#›</a:t>
            </a:fld>
            <a:endParaRPr lang="en-IN"/>
          </a:p>
        </p:txBody>
      </p:sp>
    </p:spTree>
    <p:extLst>
      <p:ext uri="{BB962C8B-B14F-4D97-AF65-F5344CB8AC3E}">
        <p14:creationId xmlns:p14="http://schemas.microsoft.com/office/powerpoint/2010/main" xmlns="" val="1461463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3.jpeg"/><Relationship Id="rId7"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2239" y="0"/>
            <a:ext cx="9166239"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4"/>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403648" y="1936479"/>
            <a:ext cx="4061991" cy="28606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TextBox 5"/>
          <p:cNvSpPr txBox="1"/>
          <p:nvPr/>
        </p:nvSpPr>
        <p:spPr>
          <a:xfrm>
            <a:off x="-22239" y="116632"/>
            <a:ext cx="9218729"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b="1" dirty="0">
                <a:solidFill>
                  <a:srgbClr val="00FF00"/>
                </a:solidFill>
                <a:latin typeface="Trebuchet MS" pitchFamily="34" charset="0"/>
              </a:rPr>
              <a:t>Evaluating the Impact </a:t>
            </a:r>
            <a:r>
              <a:rPr lang="en-IN" b="1" dirty="0" smtClean="0">
                <a:solidFill>
                  <a:srgbClr val="00FF00"/>
                </a:solidFill>
                <a:latin typeface="Trebuchet MS" pitchFamily="34" charset="0"/>
              </a:rPr>
              <a:t>&amp; </a:t>
            </a:r>
            <a:r>
              <a:rPr lang="en-IN" b="1" dirty="0">
                <a:solidFill>
                  <a:srgbClr val="00FF00"/>
                </a:solidFill>
                <a:latin typeface="Trebuchet MS" pitchFamily="34" charset="0"/>
              </a:rPr>
              <a:t>Innovation of Government Subsidies </a:t>
            </a:r>
            <a:r>
              <a:rPr lang="en-IN" b="1" dirty="0" smtClean="0">
                <a:solidFill>
                  <a:srgbClr val="00FF00"/>
                </a:solidFill>
                <a:latin typeface="Trebuchet MS" pitchFamily="34" charset="0"/>
              </a:rPr>
              <a:t>in </a:t>
            </a:r>
            <a:r>
              <a:rPr lang="en-IN" b="1" dirty="0">
                <a:solidFill>
                  <a:srgbClr val="00FF00"/>
                </a:solidFill>
                <a:latin typeface="Trebuchet MS" pitchFamily="34" charset="0"/>
              </a:rPr>
              <a:t>Public </a:t>
            </a:r>
            <a:r>
              <a:rPr lang="en-IN" b="1" dirty="0" smtClean="0">
                <a:solidFill>
                  <a:srgbClr val="00FF00"/>
                </a:solidFill>
                <a:latin typeface="Trebuchet MS" pitchFamily="34" charset="0"/>
              </a:rPr>
              <a:t>Transit.</a:t>
            </a:r>
            <a:endParaRPr lang="en-IN" b="1" dirty="0">
              <a:solidFill>
                <a:srgbClr val="00FF00"/>
              </a:solidFill>
              <a:latin typeface="Trebuchet MS" pitchFamily="34" charset="0"/>
            </a:endParaRPr>
          </a:p>
        </p:txBody>
      </p:sp>
      <p:sp>
        <p:nvSpPr>
          <p:cNvPr id="8" name="TextBox 12"/>
          <p:cNvSpPr txBox="1"/>
          <p:nvPr/>
        </p:nvSpPr>
        <p:spPr>
          <a:xfrm>
            <a:off x="0" y="6488342"/>
            <a:ext cx="914400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N" dirty="0" smtClean="0">
                <a:solidFill>
                  <a:srgbClr val="00FF00"/>
                </a:solidFill>
                <a:latin typeface="AR ESSENCE" pitchFamily="2" charset="0"/>
              </a:rPr>
              <a:t>Mail id : adroit.amudhan@gmail.com                              Phone : +91-9789959270 </a:t>
            </a:r>
            <a:endParaRPr lang="en-IN" dirty="0">
              <a:solidFill>
                <a:srgbClr val="00FF00"/>
              </a:solidFill>
              <a:latin typeface="AR ESSENCE" pitchFamily="2" charset="0"/>
            </a:endParaRPr>
          </a:p>
        </p:txBody>
      </p:sp>
      <p:sp>
        <p:nvSpPr>
          <p:cNvPr id="11" name="TextBox 8"/>
          <p:cNvSpPr txBox="1"/>
          <p:nvPr/>
        </p:nvSpPr>
        <p:spPr>
          <a:xfrm>
            <a:off x="3929058" y="5397269"/>
            <a:ext cx="4169458" cy="107721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sz="1600" dirty="0" smtClean="0">
                <a:solidFill>
                  <a:schemeClr val="bg1"/>
                </a:solidFill>
                <a:latin typeface="Tw Cen MT" pitchFamily="34" charset="0"/>
                <a:cs typeface="Arial" pitchFamily="34" charset="0"/>
              </a:rPr>
              <a:t>Global Public Transport Expert</a:t>
            </a:r>
          </a:p>
          <a:p>
            <a:pPr algn="r"/>
            <a:r>
              <a:rPr lang="en-IN" sz="1600" dirty="0" smtClean="0">
                <a:solidFill>
                  <a:schemeClr val="bg1"/>
                </a:solidFill>
                <a:latin typeface="Tw Cen MT" pitchFamily="34" charset="0"/>
                <a:cs typeface="Arial" pitchFamily="34" charset="0"/>
              </a:rPr>
              <a:t>1/974,NSC Bose Street,</a:t>
            </a:r>
          </a:p>
          <a:p>
            <a:pPr algn="r"/>
            <a:r>
              <a:rPr lang="en-IN" sz="1600" dirty="0" err="1" smtClean="0">
                <a:solidFill>
                  <a:schemeClr val="bg1"/>
                </a:solidFill>
                <a:latin typeface="Tw Cen MT" pitchFamily="34" charset="0"/>
                <a:cs typeface="Arial" pitchFamily="34" charset="0"/>
              </a:rPr>
              <a:t>Bavaani</a:t>
            </a:r>
            <a:r>
              <a:rPr lang="en-IN" sz="1600" dirty="0" smtClean="0">
                <a:solidFill>
                  <a:schemeClr val="bg1"/>
                </a:solidFill>
                <a:latin typeface="Tw Cen MT" pitchFamily="34" charset="0"/>
                <a:cs typeface="Arial" pitchFamily="34" charset="0"/>
              </a:rPr>
              <a:t> Nagar, </a:t>
            </a:r>
            <a:r>
              <a:rPr lang="en-IN" sz="1600" dirty="0" err="1" smtClean="0">
                <a:solidFill>
                  <a:schemeClr val="bg1"/>
                </a:solidFill>
                <a:latin typeface="Tw Cen MT" pitchFamily="34" charset="0"/>
                <a:cs typeface="Arial" pitchFamily="34" charset="0"/>
              </a:rPr>
              <a:t>Redhills</a:t>
            </a:r>
            <a:r>
              <a:rPr lang="en-IN" sz="1600" dirty="0" smtClean="0">
                <a:solidFill>
                  <a:schemeClr val="bg1"/>
                </a:solidFill>
                <a:latin typeface="Tw Cen MT" pitchFamily="34" charset="0"/>
                <a:cs typeface="Arial" pitchFamily="34" charset="0"/>
              </a:rPr>
              <a:t>,</a:t>
            </a:r>
          </a:p>
          <a:p>
            <a:pPr algn="r"/>
            <a:r>
              <a:rPr lang="en-IN" sz="1600" dirty="0" smtClean="0">
                <a:solidFill>
                  <a:schemeClr val="bg1"/>
                </a:solidFill>
                <a:latin typeface="Tw Cen MT" pitchFamily="34" charset="0"/>
                <a:cs typeface="Arial" pitchFamily="34" charset="0"/>
              </a:rPr>
              <a:t>Chennai-600 052.</a:t>
            </a:r>
            <a:endParaRPr lang="en-IN" sz="1600" dirty="0">
              <a:solidFill>
                <a:schemeClr val="bg1"/>
              </a:solidFill>
              <a:latin typeface="Tw Cen MT" pitchFamily="34" charset="0"/>
              <a:cs typeface="Arial" pitchFamily="34" charset="0"/>
            </a:endParaRPr>
          </a:p>
        </p:txBody>
      </p:sp>
      <p:sp>
        <p:nvSpPr>
          <p:cNvPr id="15" name="TextBox 14"/>
          <p:cNvSpPr txBox="1"/>
          <p:nvPr/>
        </p:nvSpPr>
        <p:spPr>
          <a:xfrm>
            <a:off x="0" y="1142984"/>
            <a:ext cx="9144000" cy="461665"/>
          </a:xfrm>
          <a:prstGeom prst="rect">
            <a:avLst/>
          </a:prstGeom>
          <a:noFill/>
        </p:spPr>
        <p:txBody>
          <a:bodyPr wrap="square" rtlCol="0">
            <a:spAutoFit/>
          </a:bodyPr>
          <a:lstStyle/>
          <a:p>
            <a:pPr algn="ctr"/>
            <a:r>
              <a:rPr lang="en-IN" sz="2400" b="1" u="sng" dirty="0" smtClean="0">
                <a:solidFill>
                  <a:srgbClr val="FFC000"/>
                </a:solidFill>
                <a:latin typeface="Rockwell Condensed" pitchFamily="18" charset="0"/>
              </a:rPr>
              <a:t>Govt. Subsidies -  Shaping Public transit &amp; Urban Mobility.</a:t>
            </a:r>
            <a:endParaRPr lang="en-IN" sz="2400" u="sng" dirty="0">
              <a:latin typeface="Rockwell Condensed" pitchFamily="18" charset="0"/>
            </a:endParaRPr>
          </a:p>
        </p:txBody>
      </p:sp>
    </p:spTree>
    <p:extLst>
      <p:ext uri="{BB962C8B-B14F-4D97-AF65-F5344CB8AC3E}">
        <p14:creationId xmlns:p14="http://schemas.microsoft.com/office/powerpoint/2010/main" xmlns="" val="3830741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9841"/>
            <a:ext cx="9144000" cy="68678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4"/>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7" name="TextBox 5"/>
          <p:cNvSpPr txBox="1"/>
          <p:nvPr/>
        </p:nvSpPr>
        <p:spPr>
          <a:xfrm>
            <a:off x="0" y="44624"/>
            <a:ext cx="914400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b="1" dirty="0">
                <a:solidFill>
                  <a:srgbClr val="00FF00"/>
                </a:solidFill>
                <a:latin typeface="Trebuchet MS" pitchFamily="34" charset="0"/>
              </a:rPr>
              <a:t>Evaluating the Impact </a:t>
            </a:r>
            <a:r>
              <a:rPr lang="en-IN" b="1" dirty="0" smtClean="0">
                <a:solidFill>
                  <a:srgbClr val="00FF00"/>
                </a:solidFill>
                <a:latin typeface="Trebuchet MS" pitchFamily="34" charset="0"/>
              </a:rPr>
              <a:t>&amp; </a:t>
            </a:r>
            <a:r>
              <a:rPr lang="en-IN" b="1" dirty="0">
                <a:solidFill>
                  <a:srgbClr val="00FF00"/>
                </a:solidFill>
                <a:latin typeface="Trebuchet MS" pitchFamily="34" charset="0"/>
              </a:rPr>
              <a:t>Innovation of Government Subsidies </a:t>
            </a:r>
            <a:r>
              <a:rPr lang="en-IN" b="1" dirty="0" smtClean="0">
                <a:solidFill>
                  <a:srgbClr val="00FF00"/>
                </a:solidFill>
                <a:latin typeface="Trebuchet MS" pitchFamily="34" charset="0"/>
              </a:rPr>
              <a:t>in </a:t>
            </a:r>
            <a:r>
              <a:rPr lang="en-IN" b="1" dirty="0">
                <a:solidFill>
                  <a:srgbClr val="00FF00"/>
                </a:solidFill>
                <a:latin typeface="Trebuchet MS" pitchFamily="34" charset="0"/>
              </a:rPr>
              <a:t>Public </a:t>
            </a:r>
            <a:r>
              <a:rPr lang="en-IN" b="1" dirty="0" smtClean="0">
                <a:solidFill>
                  <a:srgbClr val="00FF00"/>
                </a:solidFill>
                <a:latin typeface="Trebuchet MS" pitchFamily="34" charset="0"/>
              </a:rPr>
              <a:t>Transit.</a:t>
            </a:r>
            <a:endParaRPr lang="en-IN" b="1" dirty="0">
              <a:solidFill>
                <a:srgbClr val="00FF00"/>
              </a:solidFill>
              <a:latin typeface="Trebuchet MS" pitchFamily="34" charset="0"/>
            </a:endParaRPr>
          </a:p>
        </p:txBody>
      </p:sp>
      <p:sp>
        <p:nvSpPr>
          <p:cNvPr id="2" name="TextBox 1"/>
          <p:cNvSpPr txBox="1"/>
          <p:nvPr/>
        </p:nvSpPr>
        <p:spPr>
          <a:xfrm>
            <a:off x="4788025" y="1412776"/>
            <a:ext cx="4032448" cy="4555093"/>
          </a:xfrm>
          <a:prstGeom prst="rect">
            <a:avLst/>
          </a:prstGeom>
          <a:noFill/>
        </p:spPr>
        <p:txBody>
          <a:bodyPr wrap="square" rtlCol="0">
            <a:spAutoFit/>
          </a:bodyPr>
          <a:lstStyle/>
          <a:p>
            <a:pPr marL="342900" indent="-342900" algn="just">
              <a:buFont typeface="+mj-lt"/>
              <a:buAutoNum type="arabicPeriod"/>
            </a:pPr>
            <a:r>
              <a:rPr lang="en-IN" dirty="0" smtClean="0">
                <a:solidFill>
                  <a:schemeClr val="bg1"/>
                </a:solidFill>
                <a:latin typeface="Trebuchet MS" pitchFamily="34" charset="0"/>
              </a:rPr>
              <a:t>Subsidies drive technological innovation, enabling smart ticketing, real-time tracking, and contactless payments, enhancing convenience and efficiency.</a:t>
            </a:r>
          </a:p>
          <a:p>
            <a:pPr marL="342900" indent="-342900" algn="just">
              <a:buFont typeface="+mj-lt"/>
              <a:buAutoNum type="arabicPeriod"/>
            </a:pPr>
            <a:endParaRPr lang="en-IN" sz="1000" dirty="0" smtClean="0">
              <a:solidFill>
                <a:schemeClr val="bg1"/>
              </a:solidFill>
              <a:latin typeface="Trebuchet MS" pitchFamily="34" charset="0"/>
            </a:endParaRPr>
          </a:p>
          <a:p>
            <a:pPr marL="342900" indent="-342900" algn="just">
              <a:buFont typeface="+mj-lt"/>
              <a:buAutoNum type="arabicPeriod"/>
            </a:pPr>
            <a:r>
              <a:rPr lang="en-IN" dirty="0" smtClean="0">
                <a:solidFill>
                  <a:schemeClr val="bg1"/>
                </a:solidFill>
                <a:latin typeface="Trebuchet MS" pitchFamily="34" charset="0"/>
              </a:rPr>
              <a:t>They support the adoption of electric and autonomous vehicles, reducing environmental impact and improving operational efficiency and safety.</a:t>
            </a:r>
          </a:p>
          <a:p>
            <a:pPr marL="342900" indent="-342900" algn="just">
              <a:buFont typeface="+mj-lt"/>
              <a:buAutoNum type="arabicPeriod"/>
            </a:pPr>
            <a:endParaRPr lang="en-IN" sz="1000" dirty="0" smtClean="0">
              <a:solidFill>
                <a:schemeClr val="bg1"/>
              </a:solidFill>
              <a:latin typeface="Trebuchet MS" pitchFamily="34" charset="0"/>
            </a:endParaRPr>
          </a:p>
          <a:p>
            <a:pPr marL="342900" indent="-342900" algn="just">
              <a:buFont typeface="+mj-lt"/>
              <a:buAutoNum type="arabicPeriod"/>
            </a:pPr>
            <a:r>
              <a:rPr lang="en-IN" dirty="0" smtClean="0">
                <a:solidFill>
                  <a:schemeClr val="bg1"/>
                </a:solidFill>
                <a:latin typeface="Trebuchet MS" pitchFamily="34" charset="0"/>
              </a:rPr>
              <a:t>Example: Shenzhen, with a fully electric bus fleet, has become a global leader in sustainable and advanced transit systems, thanks to government support.</a:t>
            </a:r>
            <a:endParaRPr lang="en-IN" dirty="0">
              <a:solidFill>
                <a:schemeClr val="bg1"/>
              </a:solidFill>
              <a:latin typeface="Trebuchet MS" pitchFamily="34" charset="0"/>
            </a:endParaRPr>
          </a:p>
        </p:txBody>
      </p:sp>
      <p:sp>
        <p:nvSpPr>
          <p:cNvPr id="3" name="TextBox 2"/>
          <p:cNvSpPr txBox="1"/>
          <p:nvPr/>
        </p:nvSpPr>
        <p:spPr>
          <a:xfrm>
            <a:off x="0" y="652882"/>
            <a:ext cx="9144000" cy="461665"/>
          </a:xfrm>
          <a:prstGeom prst="rect">
            <a:avLst/>
          </a:prstGeom>
          <a:noFill/>
        </p:spPr>
        <p:txBody>
          <a:bodyPr wrap="square" rtlCol="0">
            <a:spAutoFit/>
          </a:bodyPr>
          <a:lstStyle/>
          <a:p>
            <a:pPr algn="ctr"/>
            <a:r>
              <a:rPr lang="en-IN" sz="2400" b="1" u="sng" dirty="0" smtClean="0">
                <a:solidFill>
                  <a:srgbClr val="FFC000"/>
                </a:solidFill>
                <a:latin typeface="Rockwell Condensed" pitchFamily="18" charset="0"/>
              </a:rPr>
              <a:t>Innovation Driven by Subsidies in Public Transit:</a:t>
            </a:r>
            <a:endParaRPr lang="en-IN" sz="2400" dirty="0">
              <a:solidFill>
                <a:srgbClr val="FFC000"/>
              </a:solidFill>
              <a:latin typeface="Rockwell Condensed" pitchFamily="18" charset="0"/>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14568" y="1412776"/>
            <a:ext cx="4193436" cy="453555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6239278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9841"/>
            <a:ext cx="9144000" cy="68678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4"/>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7" name="TextBox 5"/>
          <p:cNvSpPr txBox="1"/>
          <p:nvPr/>
        </p:nvSpPr>
        <p:spPr>
          <a:xfrm>
            <a:off x="0" y="44624"/>
            <a:ext cx="914400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b="1" dirty="0">
                <a:solidFill>
                  <a:srgbClr val="00FF00"/>
                </a:solidFill>
                <a:latin typeface="Trebuchet MS" pitchFamily="34" charset="0"/>
              </a:rPr>
              <a:t>Evaluating the Impact </a:t>
            </a:r>
            <a:r>
              <a:rPr lang="en-IN" b="1" dirty="0" smtClean="0">
                <a:solidFill>
                  <a:srgbClr val="00FF00"/>
                </a:solidFill>
                <a:latin typeface="Trebuchet MS" pitchFamily="34" charset="0"/>
              </a:rPr>
              <a:t>&amp; </a:t>
            </a:r>
            <a:r>
              <a:rPr lang="en-IN" b="1" dirty="0">
                <a:solidFill>
                  <a:srgbClr val="00FF00"/>
                </a:solidFill>
                <a:latin typeface="Trebuchet MS" pitchFamily="34" charset="0"/>
              </a:rPr>
              <a:t>Innovation of Government Subsidies </a:t>
            </a:r>
            <a:r>
              <a:rPr lang="en-IN" b="1" dirty="0" smtClean="0">
                <a:solidFill>
                  <a:srgbClr val="00FF00"/>
                </a:solidFill>
                <a:latin typeface="Trebuchet MS" pitchFamily="34" charset="0"/>
              </a:rPr>
              <a:t>in </a:t>
            </a:r>
            <a:r>
              <a:rPr lang="en-IN" b="1" dirty="0">
                <a:solidFill>
                  <a:srgbClr val="00FF00"/>
                </a:solidFill>
                <a:latin typeface="Trebuchet MS" pitchFamily="34" charset="0"/>
              </a:rPr>
              <a:t>Public </a:t>
            </a:r>
            <a:r>
              <a:rPr lang="en-IN" b="1" dirty="0" smtClean="0">
                <a:solidFill>
                  <a:srgbClr val="00FF00"/>
                </a:solidFill>
                <a:latin typeface="Trebuchet MS" pitchFamily="34" charset="0"/>
              </a:rPr>
              <a:t>Transit.</a:t>
            </a:r>
            <a:endParaRPr lang="en-IN" b="1" dirty="0">
              <a:solidFill>
                <a:srgbClr val="00FF00"/>
              </a:solidFill>
              <a:latin typeface="Trebuchet MS" pitchFamily="34" charset="0"/>
            </a:endParaRPr>
          </a:p>
        </p:txBody>
      </p:sp>
      <p:sp>
        <p:nvSpPr>
          <p:cNvPr id="2" name="TextBox 1"/>
          <p:cNvSpPr txBox="1"/>
          <p:nvPr/>
        </p:nvSpPr>
        <p:spPr>
          <a:xfrm>
            <a:off x="4788025" y="1412776"/>
            <a:ext cx="4032448" cy="4801314"/>
          </a:xfrm>
          <a:prstGeom prst="rect">
            <a:avLst/>
          </a:prstGeom>
          <a:noFill/>
        </p:spPr>
        <p:txBody>
          <a:bodyPr wrap="square" rtlCol="0">
            <a:spAutoFit/>
          </a:bodyPr>
          <a:lstStyle/>
          <a:p>
            <a:pPr marL="342900" indent="-342900" algn="just">
              <a:buFont typeface="+mj-lt"/>
              <a:buAutoNum type="arabicPeriod"/>
            </a:pPr>
            <a:r>
              <a:rPr lang="en-IN" b="1" dirty="0" smtClean="0">
                <a:solidFill>
                  <a:srgbClr val="00FF00"/>
                </a:solidFill>
                <a:latin typeface="Trebuchet MS" pitchFamily="34" charset="0"/>
              </a:rPr>
              <a:t>Paris: </a:t>
            </a:r>
            <a:r>
              <a:rPr lang="en-IN" dirty="0" smtClean="0">
                <a:solidFill>
                  <a:schemeClr val="bg1"/>
                </a:solidFill>
                <a:latin typeface="Trebuchet MS" pitchFamily="34" charset="0"/>
              </a:rPr>
              <a:t>Subsidies have enabled a vast, affordable metro network, reducing traffic congestion and providing accessible transit for millions.</a:t>
            </a:r>
          </a:p>
          <a:p>
            <a:pPr marL="342900" indent="-342900" algn="just">
              <a:buFont typeface="+mj-lt"/>
              <a:buAutoNum type="arabicPeriod"/>
            </a:pPr>
            <a:endParaRPr lang="en-IN" dirty="0" smtClean="0">
              <a:solidFill>
                <a:schemeClr val="bg1"/>
              </a:solidFill>
              <a:latin typeface="Trebuchet MS" pitchFamily="34" charset="0"/>
            </a:endParaRPr>
          </a:p>
          <a:p>
            <a:pPr marL="342900" indent="-342900" algn="just">
              <a:buFont typeface="+mj-lt"/>
              <a:buAutoNum type="arabicPeriod"/>
            </a:pPr>
            <a:r>
              <a:rPr lang="en-IN" b="1" u="sng" dirty="0" smtClean="0">
                <a:solidFill>
                  <a:srgbClr val="00FF00"/>
                </a:solidFill>
                <a:latin typeface="Trebuchet MS" pitchFamily="34" charset="0"/>
              </a:rPr>
              <a:t>Seoul:</a:t>
            </a:r>
            <a:r>
              <a:rPr lang="en-IN" b="1" dirty="0" smtClean="0">
                <a:solidFill>
                  <a:srgbClr val="00FF00"/>
                </a:solidFill>
                <a:latin typeface="Trebuchet MS" pitchFamily="34" charset="0"/>
              </a:rPr>
              <a:t> </a:t>
            </a:r>
            <a:r>
              <a:rPr lang="en-IN" dirty="0" smtClean="0">
                <a:solidFill>
                  <a:schemeClr val="bg1"/>
                </a:solidFill>
                <a:latin typeface="Trebuchet MS" pitchFamily="34" charset="0"/>
              </a:rPr>
              <a:t>Government investments created a tech-enabled, multimodal system, integrating high-speed trains and smart buses for efficiency and sustainability.</a:t>
            </a:r>
          </a:p>
          <a:p>
            <a:pPr marL="342900" indent="-342900" algn="just">
              <a:buFont typeface="+mj-lt"/>
              <a:buAutoNum type="arabicPeriod"/>
            </a:pPr>
            <a:endParaRPr lang="en-IN" dirty="0" smtClean="0">
              <a:solidFill>
                <a:schemeClr val="bg1"/>
              </a:solidFill>
              <a:latin typeface="Trebuchet MS" pitchFamily="34" charset="0"/>
            </a:endParaRPr>
          </a:p>
          <a:p>
            <a:pPr marL="342900" indent="-342900" algn="just">
              <a:buFont typeface="+mj-lt"/>
              <a:buAutoNum type="arabicPeriod"/>
            </a:pPr>
            <a:r>
              <a:rPr lang="en-IN" b="1" dirty="0" smtClean="0">
                <a:solidFill>
                  <a:srgbClr val="FFFF00"/>
                </a:solidFill>
                <a:latin typeface="Trebuchet MS" pitchFamily="34" charset="0"/>
              </a:rPr>
              <a:t>These examples </a:t>
            </a:r>
            <a:r>
              <a:rPr lang="en-IN" dirty="0" smtClean="0">
                <a:solidFill>
                  <a:schemeClr val="bg1"/>
                </a:solidFill>
                <a:latin typeface="Trebuchet MS" pitchFamily="34" charset="0"/>
              </a:rPr>
              <a:t>highlight how strategic subsidies and planning drive innovation and create efficient, accessible, and future-proof transit systems.</a:t>
            </a:r>
            <a:endParaRPr lang="en-IN" dirty="0">
              <a:solidFill>
                <a:schemeClr val="bg1"/>
              </a:solidFill>
              <a:latin typeface="Trebuchet MS" pitchFamily="34" charset="0"/>
            </a:endParaRPr>
          </a:p>
        </p:txBody>
      </p:sp>
      <p:sp>
        <p:nvSpPr>
          <p:cNvPr id="3" name="TextBox 2"/>
          <p:cNvSpPr txBox="1"/>
          <p:nvPr/>
        </p:nvSpPr>
        <p:spPr>
          <a:xfrm>
            <a:off x="0" y="652882"/>
            <a:ext cx="9144000" cy="461665"/>
          </a:xfrm>
          <a:prstGeom prst="rect">
            <a:avLst/>
          </a:prstGeom>
          <a:noFill/>
        </p:spPr>
        <p:txBody>
          <a:bodyPr wrap="square" rtlCol="0">
            <a:spAutoFit/>
          </a:bodyPr>
          <a:lstStyle/>
          <a:p>
            <a:pPr algn="ctr"/>
            <a:r>
              <a:rPr lang="en-IN" sz="2400" b="1" u="sng" dirty="0" smtClean="0">
                <a:solidFill>
                  <a:srgbClr val="FFC000"/>
                </a:solidFill>
                <a:latin typeface="Rockwell Condensed" pitchFamily="18" charset="0"/>
              </a:rPr>
              <a:t>Global Case Study: Success implementation of Subsidies @PT:</a:t>
            </a:r>
            <a:endParaRPr lang="en-IN" sz="2400" dirty="0">
              <a:solidFill>
                <a:srgbClr val="FFC000"/>
              </a:solidFill>
              <a:latin typeface="Rockwell Condensed" pitchFamily="18" charset="0"/>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01248" y="1485729"/>
            <a:ext cx="4193436" cy="453555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8043541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9841"/>
            <a:ext cx="9144000" cy="68678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4"/>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7" name="TextBox 5"/>
          <p:cNvSpPr txBox="1"/>
          <p:nvPr/>
        </p:nvSpPr>
        <p:spPr>
          <a:xfrm>
            <a:off x="0" y="44624"/>
            <a:ext cx="914400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b="1" dirty="0">
                <a:solidFill>
                  <a:srgbClr val="00FF00"/>
                </a:solidFill>
                <a:latin typeface="Trebuchet MS" pitchFamily="34" charset="0"/>
              </a:rPr>
              <a:t>Evaluating the Impact </a:t>
            </a:r>
            <a:r>
              <a:rPr lang="en-IN" b="1" dirty="0" smtClean="0">
                <a:solidFill>
                  <a:srgbClr val="00FF00"/>
                </a:solidFill>
                <a:latin typeface="Trebuchet MS" pitchFamily="34" charset="0"/>
              </a:rPr>
              <a:t>&amp; </a:t>
            </a:r>
            <a:r>
              <a:rPr lang="en-IN" b="1" dirty="0">
                <a:solidFill>
                  <a:srgbClr val="00FF00"/>
                </a:solidFill>
                <a:latin typeface="Trebuchet MS" pitchFamily="34" charset="0"/>
              </a:rPr>
              <a:t>Innovation of Government Subsidies </a:t>
            </a:r>
            <a:r>
              <a:rPr lang="en-IN" b="1" dirty="0" smtClean="0">
                <a:solidFill>
                  <a:srgbClr val="00FF00"/>
                </a:solidFill>
                <a:latin typeface="Trebuchet MS" pitchFamily="34" charset="0"/>
              </a:rPr>
              <a:t>in </a:t>
            </a:r>
            <a:r>
              <a:rPr lang="en-IN" b="1" dirty="0">
                <a:solidFill>
                  <a:srgbClr val="00FF00"/>
                </a:solidFill>
                <a:latin typeface="Trebuchet MS" pitchFamily="34" charset="0"/>
              </a:rPr>
              <a:t>Public </a:t>
            </a:r>
            <a:r>
              <a:rPr lang="en-IN" b="1" dirty="0" smtClean="0">
                <a:solidFill>
                  <a:srgbClr val="00FF00"/>
                </a:solidFill>
                <a:latin typeface="Trebuchet MS" pitchFamily="34" charset="0"/>
              </a:rPr>
              <a:t>Transit.</a:t>
            </a:r>
            <a:endParaRPr lang="en-IN" b="1" dirty="0">
              <a:solidFill>
                <a:srgbClr val="00FF00"/>
              </a:solidFill>
              <a:latin typeface="Trebuchet MS" pitchFamily="34" charset="0"/>
            </a:endParaRPr>
          </a:p>
        </p:txBody>
      </p:sp>
      <p:sp>
        <p:nvSpPr>
          <p:cNvPr id="2" name="TextBox 1"/>
          <p:cNvSpPr txBox="1"/>
          <p:nvPr/>
        </p:nvSpPr>
        <p:spPr>
          <a:xfrm>
            <a:off x="142876" y="5352178"/>
            <a:ext cx="8929718" cy="1077218"/>
          </a:xfrm>
          <a:prstGeom prst="rect">
            <a:avLst/>
          </a:prstGeom>
          <a:noFill/>
        </p:spPr>
        <p:txBody>
          <a:bodyPr wrap="square" rtlCol="0">
            <a:spAutoFit/>
          </a:bodyPr>
          <a:lstStyle/>
          <a:p>
            <a:pPr marL="342900" indent="-342900" algn="just">
              <a:buFont typeface="+mj-lt"/>
              <a:buAutoNum type="arabicPeriod"/>
            </a:pPr>
            <a:r>
              <a:rPr lang="en-IN" sz="1600" b="1" u="sng" dirty="0" smtClean="0">
                <a:solidFill>
                  <a:srgbClr val="00FF00"/>
                </a:solidFill>
                <a:latin typeface="Trebuchet MS" pitchFamily="34" charset="0"/>
              </a:rPr>
              <a:t>Oyster Card:</a:t>
            </a:r>
            <a:r>
              <a:rPr lang="en-IN" sz="1600" u="sng" dirty="0" smtClean="0">
                <a:solidFill>
                  <a:srgbClr val="00FF00"/>
                </a:solidFill>
                <a:latin typeface="Trebuchet MS" pitchFamily="34" charset="0"/>
              </a:rPr>
              <a:t> </a:t>
            </a:r>
            <a:r>
              <a:rPr lang="en-IN" sz="1600" dirty="0" smtClean="0">
                <a:solidFill>
                  <a:schemeClr val="bg1"/>
                </a:solidFill>
                <a:latin typeface="Trebuchet MS" pitchFamily="34" charset="0"/>
              </a:rPr>
              <a:t>Simplifies fare payments across buses, trains, and the Underground.</a:t>
            </a:r>
          </a:p>
          <a:p>
            <a:pPr marL="342900" indent="-342900" algn="just">
              <a:buFont typeface="+mj-lt"/>
              <a:buAutoNum type="arabicPeriod"/>
            </a:pPr>
            <a:r>
              <a:rPr lang="en-IN" sz="1600" b="1" u="sng" dirty="0" smtClean="0">
                <a:solidFill>
                  <a:srgbClr val="00FF00"/>
                </a:solidFill>
                <a:latin typeface="Trebuchet MS" pitchFamily="34" charset="0"/>
              </a:rPr>
              <a:t>Increased Ridership</a:t>
            </a:r>
            <a:r>
              <a:rPr lang="en-IN" sz="1600" b="1" dirty="0" smtClean="0">
                <a:solidFill>
                  <a:srgbClr val="99FF33"/>
                </a:solidFill>
                <a:latin typeface="Trebuchet MS" pitchFamily="34" charset="0"/>
              </a:rPr>
              <a:t>:</a:t>
            </a:r>
            <a:r>
              <a:rPr lang="en-IN" sz="1600" dirty="0" smtClean="0">
                <a:solidFill>
                  <a:srgbClr val="99FF33"/>
                </a:solidFill>
                <a:latin typeface="Trebuchet MS" pitchFamily="34" charset="0"/>
              </a:rPr>
              <a:t> </a:t>
            </a:r>
            <a:r>
              <a:rPr lang="en-IN" sz="1600" dirty="0" smtClean="0">
                <a:solidFill>
                  <a:schemeClr val="bg1"/>
                </a:solidFill>
                <a:latin typeface="Trebuchet MS" pitchFamily="34" charset="0"/>
              </a:rPr>
              <a:t>Convenience and accessibility boosted public transit use.</a:t>
            </a:r>
          </a:p>
          <a:p>
            <a:pPr marL="342900" indent="-342900" algn="just">
              <a:buFont typeface="+mj-lt"/>
              <a:buAutoNum type="arabicPeriod"/>
            </a:pPr>
            <a:r>
              <a:rPr lang="en-IN" sz="1600" b="1" u="sng" dirty="0" smtClean="0">
                <a:solidFill>
                  <a:srgbClr val="00FF00"/>
                </a:solidFill>
                <a:latin typeface="Trebuchet MS" pitchFamily="34" charset="0"/>
              </a:rPr>
              <a:t>Efficient Subsidy Allocation</a:t>
            </a:r>
            <a:r>
              <a:rPr lang="en-IN" sz="1600" b="1" dirty="0" smtClean="0">
                <a:solidFill>
                  <a:srgbClr val="99FF33"/>
                </a:solidFill>
                <a:latin typeface="Trebuchet MS" pitchFamily="34" charset="0"/>
              </a:rPr>
              <a:t>:</a:t>
            </a:r>
            <a:r>
              <a:rPr lang="en-IN" sz="1600" dirty="0" smtClean="0">
                <a:solidFill>
                  <a:srgbClr val="99FF33"/>
                </a:solidFill>
                <a:latin typeface="Trebuchet MS" pitchFamily="34" charset="0"/>
              </a:rPr>
              <a:t> </a:t>
            </a:r>
            <a:r>
              <a:rPr lang="en-IN" sz="1600" dirty="0" smtClean="0">
                <a:solidFill>
                  <a:schemeClr val="bg1"/>
                </a:solidFill>
                <a:latin typeface="Trebuchet MS" pitchFamily="34" charset="0"/>
              </a:rPr>
              <a:t>Supports operational improvements &amp; high service standards.</a:t>
            </a:r>
          </a:p>
          <a:p>
            <a:pPr marL="342900" indent="-342900" algn="just">
              <a:buFont typeface="+mj-lt"/>
              <a:buAutoNum type="arabicPeriod"/>
            </a:pPr>
            <a:r>
              <a:rPr lang="en-IN" sz="1600" b="1" u="sng" dirty="0" smtClean="0">
                <a:solidFill>
                  <a:srgbClr val="00FF00"/>
                </a:solidFill>
                <a:latin typeface="Trebuchet MS" pitchFamily="34" charset="0"/>
              </a:rPr>
              <a:t>Technology-Driven Success</a:t>
            </a:r>
            <a:r>
              <a:rPr lang="en-IN" sz="1600" b="1" dirty="0" smtClean="0">
                <a:solidFill>
                  <a:srgbClr val="99FF33"/>
                </a:solidFill>
                <a:latin typeface="Trebuchet MS" pitchFamily="34" charset="0"/>
              </a:rPr>
              <a:t>:</a:t>
            </a:r>
            <a:r>
              <a:rPr lang="en-IN" sz="1600" dirty="0" smtClean="0">
                <a:solidFill>
                  <a:srgbClr val="99FF33"/>
                </a:solidFill>
                <a:latin typeface="Trebuchet MS" pitchFamily="34" charset="0"/>
              </a:rPr>
              <a:t> </a:t>
            </a:r>
            <a:r>
              <a:rPr lang="en-IN" sz="1600" dirty="0" smtClean="0">
                <a:solidFill>
                  <a:schemeClr val="bg1"/>
                </a:solidFill>
                <a:latin typeface="Trebuchet MS" pitchFamily="34" charset="0"/>
              </a:rPr>
              <a:t>Enhances user experience and operational efficiency.</a:t>
            </a:r>
            <a:endParaRPr lang="en-IN" sz="1600" dirty="0">
              <a:solidFill>
                <a:schemeClr val="bg1"/>
              </a:solidFill>
              <a:latin typeface="Trebuchet MS" pitchFamily="34" charset="0"/>
            </a:endParaRPr>
          </a:p>
        </p:txBody>
      </p:sp>
      <p:sp>
        <p:nvSpPr>
          <p:cNvPr id="3" name="TextBox 2"/>
          <p:cNvSpPr txBox="1"/>
          <p:nvPr/>
        </p:nvSpPr>
        <p:spPr>
          <a:xfrm>
            <a:off x="0" y="609881"/>
            <a:ext cx="9144000" cy="830997"/>
          </a:xfrm>
          <a:prstGeom prst="rect">
            <a:avLst/>
          </a:prstGeom>
          <a:noFill/>
        </p:spPr>
        <p:txBody>
          <a:bodyPr wrap="square" rtlCol="0">
            <a:spAutoFit/>
          </a:bodyPr>
          <a:lstStyle/>
          <a:p>
            <a:pPr algn="ctr"/>
            <a:r>
              <a:rPr lang="en-IN" sz="2400" b="1" u="sng" dirty="0" smtClean="0">
                <a:solidFill>
                  <a:srgbClr val="FFC000"/>
                </a:solidFill>
                <a:latin typeface="Rockwell Condensed" pitchFamily="18" charset="0"/>
              </a:rPr>
              <a:t>Global Case Study : London’s Integrated Ticketing - Revolutionized Public Transit.</a:t>
            </a:r>
            <a:endParaRPr lang="en-IN" sz="2400" u="sng" dirty="0">
              <a:solidFill>
                <a:srgbClr val="FFC000"/>
              </a:solidFill>
              <a:latin typeface="Rockwell Condensed" pitchFamily="18" charset="0"/>
            </a:endParaRPr>
          </a:p>
        </p:txBody>
      </p:sp>
      <p:pic>
        <p:nvPicPr>
          <p:cNvPr id="30722" name="Picture 2" descr="London Travel: Which Oyster Card is Best for Visitors?"/>
          <p:cNvPicPr>
            <a:picLocks noChangeAspect="1" noChangeArrowheads="1"/>
          </p:cNvPicPr>
          <p:nvPr/>
        </p:nvPicPr>
        <p:blipFill>
          <a:blip r:embed="rId3"/>
          <a:srcRect/>
          <a:stretch>
            <a:fillRect/>
          </a:stretch>
        </p:blipFill>
        <p:spPr bwMode="auto">
          <a:xfrm>
            <a:off x="1857356" y="1643050"/>
            <a:ext cx="5429287" cy="3619524"/>
          </a:xfrm>
          <a:prstGeom prst="rect">
            <a:avLst/>
          </a:prstGeom>
          <a:noFill/>
        </p:spPr>
      </p:pic>
    </p:spTree>
    <p:extLst>
      <p:ext uri="{BB962C8B-B14F-4D97-AF65-F5344CB8AC3E}">
        <p14:creationId xmlns:p14="http://schemas.microsoft.com/office/powerpoint/2010/main" xmlns="" val="28043541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9841"/>
            <a:ext cx="9144000" cy="68678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4"/>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7" name="TextBox 5"/>
          <p:cNvSpPr txBox="1"/>
          <p:nvPr/>
        </p:nvSpPr>
        <p:spPr>
          <a:xfrm>
            <a:off x="0" y="44624"/>
            <a:ext cx="914400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b="1" dirty="0">
                <a:solidFill>
                  <a:srgbClr val="00FF00"/>
                </a:solidFill>
                <a:latin typeface="Trebuchet MS" pitchFamily="34" charset="0"/>
              </a:rPr>
              <a:t>Evaluating the Impact </a:t>
            </a:r>
            <a:r>
              <a:rPr lang="en-IN" b="1" dirty="0" smtClean="0">
                <a:solidFill>
                  <a:srgbClr val="00FF00"/>
                </a:solidFill>
                <a:latin typeface="Trebuchet MS" pitchFamily="34" charset="0"/>
              </a:rPr>
              <a:t>&amp; </a:t>
            </a:r>
            <a:r>
              <a:rPr lang="en-IN" b="1" dirty="0">
                <a:solidFill>
                  <a:srgbClr val="00FF00"/>
                </a:solidFill>
                <a:latin typeface="Trebuchet MS" pitchFamily="34" charset="0"/>
              </a:rPr>
              <a:t>Innovation of Government Subsidies </a:t>
            </a:r>
            <a:r>
              <a:rPr lang="en-IN" b="1" dirty="0" smtClean="0">
                <a:solidFill>
                  <a:srgbClr val="00FF00"/>
                </a:solidFill>
                <a:latin typeface="Trebuchet MS" pitchFamily="34" charset="0"/>
              </a:rPr>
              <a:t>in </a:t>
            </a:r>
            <a:r>
              <a:rPr lang="en-IN" b="1" dirty="0">
                <a:solidFill>
                  <a:srgbClr val="00FF00"/>
                </a:solidFill>
                <a:latin typeface="Trebuchet MS" pitchFamily="34" charset="0"/>
              </a:rPr>
              <a:t>Public </a:t>
            </a:r>
            <a:r>
              <a:rPr lang="en-IN" b="1" dirty="0" smtClean="0">
                <a:solidFill>
                  <a:srgbClr val="00FF00"/>
                </a:solidFill>
                <a:latin typeface="Trebuchet MS" pitchFamily="34" charset="0"/>
              </a:rPr>
              <a:t>Transit.</a:t>
            </a:r>
            <a:endParaRPr lang="en-IN" b="1" dirty="0">
              <a:solidFill>
                <a:srgbClr val="00FF00"/>
              </a:solidFill>
              <a:latin typeface="Trebuchet MS" pitchFamily="34" charset="0"/>
            </a:endParaRPr>
          </a:p>
        </p:txBody>
      </p:sp>
      <p:sp>
        <p:nvSpPr>
          <p:cNvPr id="3" name="TextBox 2"/>
          <p:cNvSpPr txBox="1"/>
          <p:nvPr/>
        </p:nvSpPr>
        <p:spPr>
          <a:xfrm>
            <a:off x="0" y="571480"/>
            <a:ext cx="9144000" cy="461665"/>
          </a:xfrm>
          <a:prstGeom prst="rect">
            <a:avLst/>
          </a:prstGeom>
          <a:noFill/>
        </p:spPr>
        <p:txBody>
          <a:bodyPr wrap="square" rtlCol="0">
            <a:spAutoFit/>
          </a:bodyPr>
          <a:lstStyle/>
          <a:p>
            <a:pPr algn="ctr"/>
            <a:r>
              <a:rPr lang="en-IN" sz="2400" b="1" u="sng" dirty="0" smtClean="0">
                <a:solidFill>
                  <a:srgbClr val="FFC000"/>
                </a:solidFill>
                <a:latin typeface="Rockwell Condensed" pitchFamily="18" charset="0"/>
              </a:rPr>
              <a:t>Best Practices for Effective Subsidy Use in Public Transit :</a:t>
            </a:r>
            <a:endParaRPr lang="en-IN" sz="2400" b="1" u="sng" dirty="0">
              <a:solidFill>
                <a:srgbClr val="FFC000"/>
              </a:solidFill>
              <a:latin typeface="Rockwell Condensed" pitchFamily="18" charset="0"/>
            </a:endParaRPr>
          </a:p>
        </p:txBody>
      </p:sp>
      <p:pic>
        <p:nvPicPr>
          <p:cNvPr id="3073" name="Picture 1"/>
          <p:cNvPicPr>
            <a:picLocks noChangeAspect="1" noChangeArrowheads="1"/>
          </p:cNvPicPr>
          <p:nvPr/>
        </p:nvPicPr>
        <p:blipFill>
          <a:blip r:embed="rId3"/>
          <a:srcRect/>
          <a:stretch>
            <a:fillRect/>
          </a:stretch>
        </p:blipFill>
        <p:spPr bwMode="auto">
          <a:xfrm>
            <a:off x="214282" y="1142984"/>
            <a:ext cx="3643338" cy="3714776"/>
          </a:xfrm>
          <a:prstGeom prst="rect">
            <a:avLst/>
          </a:prstGeom>
          <a:noFill/>
          <a:ln w="9525">
            <a:noFill/>
            <a:miter lim="800000"/>
            <a:headEnd/>
            <a:tailEnd/>
          </a:ln>
          <a:effectLst/>
        </p:spPr>
      </p:pic>
      <p:sp>
        <p:nvSpPr>
          <p:cNvPr id="8" name="TextBox 7"/>
          <p:cNvSpPr txBox="1"/>
          <p:nvPr/>
        </p:nvSpPr>
        <p:spPr>
          <a:xfrm>
            <a:off x="3857620" y="1071546"/>
            <a:ext cx="5286380" cy="3785652"/>
          </a:xfrm>
          <a:prstGeom prst="rect">
            <a:avLst/>
          </a:prstGeom>
          <a:noFill/>
        </p:spPr>
        <p:txBody>
          <a:bodyPr wrap="square" rtlCol="0">
            <a:spAutoFit/>
          </a:bodyPr>
          <a:lstStyle/>
          <a:p>
            <a:pPr marL="342900" indent="-342900" algn="just">
              <a:buFont typeface="+mj-lt"/>
              <a:buAutoNum type="arabicPeriod"/>
            </a:pPr>
            <a:r>
              <a:rPr lang="en-IN" sz="1600" b="1" u="sng" dirty="0" smtClean="0">
                <a:solidFill>
                  <a:srgbClr val="00FF00"/>
                </a:solidFill>
                <a:latin typeface="Trebuchet MS" pitchFamily="34" charset="0"/>
              </a:rPr>
              <a:t>Targeted Subsidies:</a:t>
            </a:r>
            <a:r>
              <a:rPr lang="en-IN" sz="1600" u="sng" dirty="0" smtClean="0">
                <a:solidFill>
                  <a:srgbClr val="00FF00"/>
                </a:solidFill>
                <a:latin typeface="Trebuchet MS" pitchFamily="34" charset="0"/>
              </a:rPr>
              <a:t> </a:t>
            </a:r>
            <a:r>
              <a:rPr lang="en-IN" sz="1600" dirty="0" smtClean="0">
                <a:solidFill>
                  <a:schemeClr val="bg1"/>
                </a:solidFill>
                <a:latin typeface="Trebuchet MS" pitchFamily="34" charset="0"/>
              </a:rPr>
              <a:t>Focus on vehicle purchases and infrastructure development.</a:t>
            </a:r>
          </a:p>
          <a:p>
            <a:pPr marL="342900" indent="-342900" algn="just">
              <a:buFont typeface="+mj-lt"/>
              <a:buAutoNum type="arabicPeriod"/>
            </a:pPr>
            <a:r>
              <a:rPr lang="en-IN" sz="1600" b="1" u="sng" dirty="0" smtClean="0">
                <a:solidFill>
                  <a:srgbClr val="00FF00"/>
                </a:solidFill>
                <a:latin typeface="Trebuchet MS" pitchFamily="34" charset="0"/>
              </a:rPr>
              <a:t>Public-Private Partnerships (PPP):</a:t>
            </a:r>
            <a:r>
              <a:rPr lang="en-IN" sz="1600" dirty="0" smtClean="0">
                <a:solidFill>
                  <a:srgbClr val="00FF00"/>
                </a:solidFill>
                <a:latin typeface="Trebuchet MS" pitchFamily="34" charset="0"/>
              </a:rPr>
              <a:t> </a:t>
            </a:r>
            <a:r>
              <a:rPr lang="en-IN" sz="1600" dirty="0" smtClean="0">
                <a:solidFill>
                  <a:schemeClr val="bg1"/>
                </a:solidFill>
                <a:latin typeface="Trebuchet MS" pitchFamily="34" charset="0"/>
              </a:rPr>
              <a:t>Leverage private sector expertise to improve efficiency.</a:t>
            </a:r>
          </a:p>
          <a:p>
            <a:pPr marL="342900" indent="-342900" algn="just">
              <a:buFont typeface="+mj-lt"/>
              <a:buAutoNum type="arabicPeriod"/>
            </a:pPr>
            <a:r>
              <a:rPr lang="en-IN" sz="1600" b="1" u="sng" dirty="0" smtClean="0">
                <a:solidFill>
                  <a:srgbClr val="00FF00"/>
                </a:solidFill>
                <a:latin typeface="Trebuchet MS" pitchFamily="34" charset="0"/>
              </a:rPr>
              <a:t>Revenue Generation</a:t>
            </a:r>
            <a:r>
              <a:rPr lang="en-IN" sz="1600" b="1" dirty="0" smtClean="0">
                <a:solidFill>
                  <a:srgbClr val="00FF00"/>
                </a:solidFill>
                <a:latin typeface="Trebuchet MS" pitchFamily="34" charset="0"/>
              </a:rPr>
              <a:t>:</a:t>
            </a:r>
            <a:r>
              <a:rPr lang="en-IN" sz="1600" dirty="0" smtClean="0">
                <a:solidFill>
                  <a:srgbClr val="00FF00"/>
                </a:solidFill>
                <a:latin typeface="Trebuchet MS" pitchFamily="34" charset="0"/>
              </a:rPr>
              <a:t> </a:t>
            </a:r>
            <a:r>
              <a:rPr lang="en-IN" sz="1600" dirty="0" smtClean="0">
                <a:solidFill>
                  <a:schemeClr val="bg1"/>
                </a:solidFill>
                <a:latin typeface="Trebuchet MS" pitchFamily="34" charset="0"/>
              </a:rPr>
              <a:t>Through fares and property development around transit stations, reducing the need for government funding.</a:t>
            </a:r>
          </a:p>
          <a:p>
            <a:pPr marL="342900" indent="-342900" algn="just">
              <a:buFont typeface="+mj-lt"/>
              <a:buAutoNum type="arabicPeriod"/>
            </a:pPr>
            <a:r>
              <a:rPr lang="en-IN" sz="1600" b="1" u="sng" dirty="0" smtClean="0">
                <a:solidFill>
                  <a:srgbClr val="00FF00"/>
                </a:solidFill>
                <a:latin typeface="Trebuchet MS" pitchFamily="34" charset="0"/>
              </a:rPr>
              <a:t>Balance of Benefits:</a:t>
            </a:r>
            <a:r>
              <a:rPr lang="en-IN" sz="1600" u="sng" dirty="0" smtClean="0">
                <a:solidFill>
                  <a:srgbClr val="00FF00"/>
                </a:solidFill>
                <a:latin typeface="Trebuchet MS" pitchFamily="34" charset="0"/>
              </a:rPr>
              <a:t> </a:t>
            </a:r>
            <a:r>
              <a:rPr lang="en-IN" sz="1600" dirty="0" smtClean="0">
                <a:solidFill>
                  <a:schemeClr val="bg1"/>
                </a:solidFill>
                <a:latin typeface="Trebuchet MS" pitchFamily="34" charset="0"/>
              </a:rPr>
              <a:t>Ensures high-quality services while balancing public benefit with private sector investment.</a:t>
            </a:r>
          </a:p>
          <a:p>
            <a:pPr marL="342900" indent="-342900" algn="just">
              <a:buFont typeface="+mj-lt"/>
              <a:buAutoNum type="arabicPeriod"/>
            </a:pPr>
            <a:r>
              <a:rPr lang="en-IN" sz="1600" b="1" u="sng" dirty="0" smtClean="0">
                <a:solidFill>
                  <a:srgbClr val="00FF00"/>
                </a:solidFill>
                <a:latin typeface="Trebuchet MS" pitchFamily="34" charset="0"/>
              </a:rPr>
              <a:t>Hong Kong’s PPP Model:</a:t>
            </a:r>
            <a:r>
              <a:rPr lang="en-IN" sz="1600" dirty="0" smtClean="0">
                <a:solidFill>
                  <a:srgbClr val="00FF00"/>
                </a:solidFill>
                <a:latin typeface="Trebuchet MS" pitchFamily="34" charset="0"/>
              </a:rPr>
              <a:t> </a:t>
            </a:r>
            <a:r>
              <a:rPr lang="en-IN" sz="1600" dirty="0" smtClean="0">
                <a:solidFill>
                  <a:schemeClr val="bg1"/>
                </a:solidFill>
                <a:latin typeface="Trebuchet MS" pitchFamily="34" charset="0"/>
              </a:rPr>
              <a:t>Hong Kong's Public-Private Partnership (PPP) model in public transport is a successful example of leveraging private sector expertise and investment to enhance the efficiency and sustainability of the system. </a:t>
            </a:r>
            <a:endParaRPr lang="en-IN" sz="1600" dirty="0">
              <a:solidFill>
                <a:schemeClr val="bg1"/>
              </a:solidFill>
              <a:latin typeface="Trebuchet MS" pitchFamily="34" charset="0"/>
            </a:endParaRPr>
          </a:p>
        </p:txBody>
      </p:sp>
      <p:sp>
        <p:nvSpPr>
          <p:cNvPr id="10" name="TextBox 9"/>
          <p:cNvSpPr txBox="1"/>
          <p:nvPr/>
        </p:nvSpPr>
        <p:spPr>
          <a:xfrm>
            <a:off x="214282" y="4929198"/>
            <a:ext cx="8786874" cy="1569660"/>
          </a:xfrm>
          <a:prstGeom prst="rect">
            <a:avLst/>
          </a:prstGeom>
          <a:noFill/>
        </p:spPr>
        <p:txBody>
          <a:bodyPr wrap="square" rtlCol="0">
            <a:spAutoFit/>
          </a:bodyPr>
          <a:lstStyle/>
          <a:p>
            <a:pPr algn="just"/>
            <a:r>
              <a:rPr lang="en-IN" sz="1600" b="1" u="sng" dirty="0" smtClean="0">
                <a:solidFill>
                  <a:srgbClr val="FFFF00"/>
                </a:solidFill>
                <a:latin typeface="Trebuchet MS" pitchFamily="34" charset="0"/>
              </a:rPr>
              <a:t>Under this model, </a:t>
            </a:r>
            <a:r>
              <a:rPr lang="en-IN" sz="1600" dirty="0" smtClean="0">
                <a:solidFill>
                  <a:schemeClr val="bg1"/>
                </a:solidFill>
                <a:latin typeface="Trebuchet MS" pitchFamily="34" charset="0"/>
              </a:rPr>
              <a:t>private companies operate services like the MTR (Mass Transit Railway) without direct operational subsidies from the government. Instead, they generate revenue through a combination of fares and property development around transit stations. This approach reduces the need for government subsidies while ensuring high-quality, efficient, and well-maintained public transport services. It effectively balances public benefit with private sector investment.</a:t>
            </a:r>
            <a:endParaRPr lang="en-IN" dirty="0"/>
          </a:p>
        </p:txBody>
      </p:sp>
    </p:spTree>
    <p:extLst>
      <p:ext uri="{BB962C8B-B14F-4D97-AF65-F5344CB8AC3E}">
        <p14:creationId xmlns:p14="http://schemas.microsoft.com/office/powerpoint/2010/main" xmlns="" val="28043541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9841"/>
            <a:ext cx="9144000" cy="68678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4"/>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7" name="TextBox 5"/>
          <p:cNvSpPr txBox="1"/>
          <p:nvPr/>
        </p:nvSpPr>
        <p:spPr>
          <a:xfrm>
            <a:off x="0" y="44624"/>
            <a:ext cx="914400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b="1" dirty="0">
                <a:solidFill>
                  <a:srgbClr val="00FF00"/>
                </a:solidFill>
                <a:latin typeface="Trebuchet MS" pitchFamily="34" charset="0"/>
              </a:rPr>
              <a:t>Evaluating the Impact </a:t>
            </a:r>
            <a:r>
              <a:rPr lang="en-IN" b="1" dirty="0" smtClean="0">
                <a:solidFill>
                  <a:srgbClr val="00FF00"/>
                </a:solidFill>
                <a:latin typeface="Trebuchet MS" pitchFamily="34" charset="0"/>
              </a:rPr>
              <a:t>&amp; </a:t>
            </a:r>
            <a:r>
              <a:rPr lang="en-IN" b="1" dirty="0">
                <a:solidFill>
                  <a:srgbClr val="00FF00"/>
                </a:solidFill>
                <a:latin typeface="Trebuchet MS" pitchFamily="34" charset="0"/>
              </a:rPr>
              <a:t>Innovation of Government Subsidies </a:t>
            </a:r>
            <a:r>
              <a:rPr lang="en-IN" b="1" dirty="0" smtClean="0">
                <a:solidFill>
                  <a:srgbClr val="00FF00"/>
                </a:solidFill>
                <a:latin typeface="Trebuchet MS" pitchFamily="34" charset="0"/>
              </a:rPr>
              <a:t>in </a:t>
            </a:r>
            <a:r>
              <a:rPr lang="en-IN" b="1" dirty="0">
                <a:solidFill>
                  <a:srgbClr val="00FF00"/>
                </a:solidFill>
                <a:latin typeface="Trebuchet MS" pitchFamily="34" charset="0"/>
              </a:rPr>
              <a:t>Public </a:t>
            </a:r>
            <a:r>
              <a:rPr lang="en-IN" b="1" dirty="0" smtClean="0">
                <a:solidFill>
                  <a:srgbClr val="00FF00"/>
                </a:solidFill>
                <a:latin typeface="Trebuchet MS" pitchFamily="34" charset="0"/>
              </a:rPr>
              <a:t>Transit.</a:t>
            </a:r>
            <a:endParaRPr lang="en-IN" b="1" dirty="0">
              <a:solidFill>
                <a:srgbClr val="00FF00"/>
              </a:solidFill>
              <a:latin typeface="Trebuchet MS" pitchFamily="34" charset="0"/>
            </a:endParaRPr>
          </a:p>
        </p:txBody>
      </p:sp>
      <p:sp>
        <p:nvSpPr>
          <p:cNvPr id="2" name="TextBox 1"/>
          <p:cNvSpPr txBox="1"/>
          <p:nvPr/>
        </p:nvSpPr>
        <p:spPr>
          <a:xfrm>
            <a:off x="4788025" y="1412776"/>
            <a:ext cx="4032448" cy="4801314"/>
          </a:xfrm>
          <a:prstGeom prst="rect">
            <a:avLst/>
          </a:prstGeom>
          <a:noFill/>
        </p:spPr>
        <p:txBody>
          <a:bodyPr wrap="square" rtlCol="0">
            <a:spAutoFit/>
          </a:bodyPr>
          <a:lstStyle/>
          <a:p>
            <a:pPr marL="342900" indent="-342900" algn="just">
              <a:buFont typeface="+mj-lt"/>
              <a:buAutoNum type="arabicPeriod"/>
            </a:pPr>
            <a:r>
              <a:rPr lang="en-IN" dirty="0" smtClean="0">
                <a:solidFill>
                  <a:schemeClr val="bg1"/>
                </a:solidFill>
                <a:latin typeface="Trebuchet MS" pitchFamily="34" charset="0"/>
              </a:rPr>
              <a:t>Government subsidies have made public transit more affordable, accessible, and environmentally friendly while driving innovation and promoting social equity.</a:t>
            </a:r>
          </a:p>
          <a:p>
            <a:pPr marL="342900" indent="-342900" algn="just">
              <a:buFont typeface="+mj-lt"/>
              <a:buAutoNum type="arabicPeriod"/>
            </a:pPr>
            <a:r>
              <a:rPr lang="en-IN" dirty="0" smtClean="0">
                <a:solidFill>
                  <a:schemeClr val="bg1"/>
                </a:solidFill>
                <a:latin typeface="Trebuchet MS" pitchFamily="34" charset="0"/>
              </a:rPr>
              <a:t>Continuous innovation and re-evaluation of subsidy programs are necessary to ensure efficiency and sustainability.</a:t>
            </a:r>
          </a:p>
          <a:p>
            <a:pPr marL="342900" indent="-342900" algn="just">
              <a:buFont typeface="+mj-lt"/>
              <a:buAutoNum type="arabicPeriod"/>
            </a:pPr>
            <a:r>
              <a:rPr lang="en-IN" dirty="0" smtClean="0">
                <a:solidFill>
                  <a:schemeClr val="bg1"/>
                </a:solidFill>
                <a:latin typeface="Trebuchet MS" pitchFamily="34" charset="0"/>
              </a:rPr>
              <a:t>The future of public transit will be shaped by public-private partnerships and emerging technologies like electric vehicles and smart infrastructure, creating sustainable, advanced transit systems for tomorrow’s cities.</a:t>
            </a:r>
            <a:endParaRPr lang="en-IN" dirty="0">
              <a:solidFill>
                <a:schemeClr val="bg1"/>
              </a:solidFill>
              <a:latin typeface="Trebuchet MS" pitchFamily="34" charset="0"/>
            </a:endParaRPr>
          </a:p>
        </p:txBody>
      </p:sp>
      <p:sp>
        <p:nvSpPr>
          <p:cNvPr id="3" name="TextBox 2"/>
          <p:cNvSpPr txBox="1"/>
          <p:nvPr/>
        </p:nvSpPr>
        <p:spPr>
          <a:xfrm>
            <a:off x="0" y="652882"/>
            <a:ext cx="9144000" cy="461665"/>
          </a:xfrm>
          <a:prstGeom prst="rect">
            <a:avLst/>
          </a:prstGeom>
          <a:noFill/>
        </p:spPr>
        <p:txBody>
          <a:bodyPr wrap="square" rtlCol="0">
            <a:spAutoFit/>
          </a:bodyPr>
          <a:lstStyle/>
          <a:p>
            <a:pPr algn="ctr"/>
            <a:r>
              <a:rPr lang="en-IN" sz="2400" b="1" u="sng" dirty="0" smtClean="0">
                <a:solidFill>
                  <a:srgbClr val="FFC000"/>
                </a:solidFill>
                <a:latin typeface="Rockwell Condensed" pitchFamily="18" charset="0"/>
              </a:rPr>
              <a:t>Conclusion &amp; Future Outlook:</a:t>
            </a:r>
            <a:endParaRPr lang="en-IN" sz="2400" dirty="0">
              <a:solidFill>
                <a:srgbClr val="FFC000"/>
              </a:solidFill>
              <a:latin typeface="Rockwell Condensed" pitchFamily="18" charset="0"/>
            </a:endParaRP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54837" y="1442491"/>
            <a:ext cx="4206756" cy="45598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2380881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9841"/>
            <a:ext cx="9144000" cy="68678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7" name="TextBox 5"/>
          <p:cNvSpPr txBox="1"/>
          <p:nvPr/>
        </p:nvSpPr>
        <p:spPr>
          <a:xfrm>
            <a:off x="0" y="44624"/>
            <a:ext cx="914400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b="1" dirty="0">
                <a:solidFill>
                  <a:srgbClr val="00FF00"/>
                </a:solidFill>
                <a:latin typeface="Trebuchet MS" pitchFamily="34" charset="0"/>
              </a:rPr>
              <a:t>Evaluating the Impact </a:t>
            </a:r>
            <a:r>
              <a:rPr lang="en-IN" b="1" dirty="0" smtClean="0">
                <a:solidFill>
                  <a:srgbClr val="00FF00"/>
                </a:solidFill>
                <a:latin typeface="Trebuchet MS" pitchFamily="34" charset="0"/>
              </a:rPr>
              <a:t>&amp; </a:t>
            </a:r>
            <a:r>
              <a:rPr lang="en-IN" b="1" dirty="0">
                <a:solidFill>
                  <a:srgbClr val="00FF00"/>
                </a:solidFill>
                <a:latin typeface="Trebuchet MS" pitchFamily="34" charset="0"/>
              </a:rPr>
              <a:t>Innovation of Government Subsidies </a:t>
            </a:r>
            <a:r>
              <a:rPr lang="en-IN" b="1" dirty="0" smtClean="0">
                <a:solidFill>
                  <a:srgbClr val="00FF00"/>
                </a:solidFill>
                <a:latin typeface="Trebuchet MS" pitchFamily="34" charset="0"/>
              </a:rPr>
              <a:t>in </a:t>
            </a:r>
            <a:r>
              <a:rPr lang="en-IN" b="1" dirty="0">
                <a:solidFill>
                  <a:srgbClr val="00FF00"/>
                </a:solidFill>
                <a:latin typeface="Trebuchet MS" pitchFamily="34" charset="0"/>
              </a:rPr>
              <a:t>Public </a:t>
            </a:r>
            <a:r>
              <a:rPr lang="en-IN" b="1" dirty="0" smtClean="0">
                <a:solidFill>
                  <a:srgbClr val="00FF00"/>
                </a:solidFill>
                <a:latin typeface="Trebuchet MS" pitchFamily="34" charset="0"/>
              </a:rPr>
              <a:t>Transit.</a:t>
            </a:r>
            <a:endParaRPr lang="en-IN" b="1" dirty="0">
              <a:solidFill>
                <a:srgbClr val="00FF00"/>
              </a:solidFill>
              <a:latin typeface="Trebuchet MS" pitchFamily="34" charset="0"/>
            </a:endParaRPr>
          </a:p>
        </p:txBody>
      </p:sp>
      <p:pic>
        <p:nvPicPr>
          <p:cNvPr id="8" name="Picture 2"/>
          <p:cNvPicPr>
            <a:picLocks noChangeAspect="1" noChangeArrowheads="1"/>
          </p:cNvPicPr>
          <p:nvPr/>
        </p:nvPicPr>
        <p:blipFill>
          <a:blip r:embed="rId4" cstate="print"/>
          <a:srcRect/>
          <a:stretch>
            <a:fillRect/>
          </a:stretch>
        </p:blipFill>
        <p:spPr bwMode="auto">
          <a:xfrm>
            <a:off x="1214414" y="1285860"/>
            <a:ext cx="6863522" cy="4429156"/>
          </a:xfrm>
          <a:prstGeom prst="rect">
            <a:avLst/>
          </a:prstGeom>
          <a:noFill/>
          <a:ln w="9525">
            <a:noFill/>
            <a:miter lim="800000"/>
            <a:headEnd/>
            <a:tailEnd/>
          </a:ln>
          <a:effectLst/>
        </p:spPr>
      </p:pic>
      <p:sp>
        <p:nvSpPr>
          <p:cNvPr id="10" name="TextBox 9"/>
          <p:cNvSpPr txBox="1"/>
          <p:nvPr/>
        </p:nvSpPr>
        <p:spPr>
          <a:xfrm>
            <a:off x="0" y="500042"/>
            <a:ext cx="9144000" cy="461665"/>
          </a:xfrm>
          <a:prstGeom prst="rect">
            <a:avLst/>
          </a:prstGeom>
          <a:noFill/>
        </p:spPr>
        <p:txBody>
          <a:bodyPr wrap="square" rtlCol="0">
            <a:spAutoFit/>
          </a:bodyPr>
          <a:lstStyle/>
          <a:p>
            <a:pPr algn="ctr"/>
            <a:r>
              <a:rPr lang="en-IN" sz="2400" b="1" u="sng" dirty="0" smtClean="0">
                <a:solidFill>
                  <a:srgbClr val="FFC000"/>
                </a:solidFill>
                <a:latin typeface="Rockwell Condensed" pitchFamily="18" charset="0"/>
              </a:rPr>
              <a:t>DO YOU LOVE PUBLIC TRANSIT ? </a:t>
            </a:r>
          </a:p>
        </p:txBody>
      </p:sp>
    </p:spTree>
    <p:extLst>
      <p:ext uri="{BB962C8B-B14F-4D97-AF65-F5344CB8AC3E}">
        <p14:creationId xmlns="" xmlns:p14="http://schemas.microsoft.com/office/powerpoint/2010/main" val="12380881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 y="32614"/>
            <a:ext cx="9144001" cy="682538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4"/>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7" name="TextBox 5"/>
          <p:cNvSpPr txBox="1"/>
          <p:nvPr/>
        </p:nvSpPr>
        <p:spPr>
          <a:xfrm>
            <a:off x="0" y="116632"/>
            <a:ext cx="914400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b="1" dirty="0">
                <a:solidFill>
                  <a:srgbClr val="00FF00"/>
                </a:solidFill>
                <a:latin typeface="Trebuchet MS" pitchFamily="34" charset="0"/>
              </a:rPr>
              <a:t>Evaluating the Impact </a:t>
            </a:r>
            <a:r>
              <a:rPr lang="en-IN" b="1" dirty="0" smtClean="0">
                <a:solidFill>
                  <a:srgbClr val="00FF00"/>
                </a:solidFill>
                <a:latin typeface="Trebuchet MS" pitchFamily="34" charset="0"/>
              </a:rPr>
              <a:t>&amp; </a:t>
            </a:r>
            <a:r>
              <a:rPr lang="en-IN" b="1" dirty="0">
                <a:solidFill>
                  <a:srgbClr val="00FF00"/>
                </a:solidFill>
                <a:latin typeface="Trebuchet MS" pitchFamily="34" charset="0"/>
              </a:rPr>
              <a:t>Innovation of Government Subsidies </a:t>
            </a:r>
            <a:r>
              <a:rPr lang="en-IN" b="1" dirty="0" smtClean="0">
                <a:solidFill>
                  <a:srgbClr val="00FF00"/>
                </a:solidFill>
                <a:latin typeface="Trebuchet MS" pitchFamily="34" charset="0"/>
              </a:rPr>
              <a:t>in </a:t>
            </a:r>
            <a:r>
              <a:rPr lang="en-IN" b="1" dirty="0">
                <a:solidFill>
                  <a:srgbClr val="00FF00"/>
                </a:solidFill>
                <a:latin typeface="Trebuchet MS" pitchFamily="34" charset="0"/>
              </a:rPr>
              <a:t>Public </a:t>
            </a:r>
            <a:r>
              <a:rPr lang="en-IN" b="1" dirty="0" smtClean="0">
                <a:solidFill>
                  <a:srgbClr val="00FF00"/>
                </a:solidFill>
                <a:latin typeface="Trebuchet MS" pitchFamily="34" charset="0"/>
              </a:rPr>
              <a:t>Transit.</a:t>
            </a:r>
            <a:endParaRPr lang="en-IN" b="1" dirty="0">
              <a:solidFill>
                <a:srgbClr val="00FF00"/>
              </a:solidFill>
              <a:latin typeface="Trebuchet MS" pitchFamily="34" charset="0"/>
            </a:endParaRPr>
          </a:p>
        </p:txBody>
      </p:sp>
    </p:spTree>
    <p:extLst>
      <p:ext uri="{BB962C8B-B14F-4D97-AF65-F5344CB8AC3E}">
        <p14:creationId xmlns:p14="http://schemas.microsoft.com/office/powerpoint/2010/main" xmlns="" val="34337097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9841"/>
            <a:ext cx="9144000" cy="68678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4"/>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7" name="TextBox 5"/>
          <p:cNvSpPr txBox="1"/>
          <p:nvPr/>
        </p:nvSpPr>
        <p:spPr>
          <a:xfrm>
            <a:off x="0" y="44624"/>
            <a:ext cx="914400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b="1" dirty="0">
                <a:solidFill>
                  <a:srgbClr val="00FF00"/>
                </a:solidFill>
                <a:latin typeface="Trebuchet MS" pitchFamily="34" charset="0"/>
              </a:rPr>
              <a:t>Evaluating the Impact </a:t>
            </a:r>
            <a:r>
              <a:rPr lang="en-IN" b="1" dirty="0" smtClean="0">
                <a:solidFill>
                  <a:srgbClr val="00FF00"/>
                </a:solidFill>
                <a:latin typeface="Trebuchet MS" pitchFamily="34" charset="0"/>
              </a:rPr>
              <a:t>&amp; </a:t>
            </a:r>
            <a:r>
              <a:rPr lang="en-IN" b="1" dirty="0">
                <a:solidFill>
                  <a:srgbClr val="00FF00"/>
                </a:solidFill>
                <a:latin typeface="Trebuchet MS" pitchFamily="34" charset="0"/>
              </a:rPr>
              <a:t>Innovation of Government Subsidies </a:t>
            </a:r>
            <a:r>
              <a:rPr lang="en-IN" b="1" dirty="0" smtClean="0">
                <a:solidFill>
                  <a:srgbClr val="00FF00"/>
                </a:solidFill>
                <a:latin typeface="Trebuchet MS" pitchFamily="34" charset="0"/>
              </a:rPr>
              <a:t>in </a:t>
            </a:r>
            <a:r>
              <a:rPr lang="en-IN" b="1" dirty="0">
                <a:solidFill>
                  <a:srgbClr val="00FF00"/>
                </a:solidFill>
                <a:latin typeface="Trebuchet MS" pitchFamily="34" charset="0"/>
              </a:rPr>
              <a:t>Public </a:t>
            </a:r>
            <a:r>
              <a:rPr lang="en-IN" b="1" dirty="0" smtClean="0">
                <a:solidFill>
                  <a:srgbClr val="00FF00"/>
                </a:solidFill>
                <a:latin typeface="Trebuchet MS" pitchFamily="34" charset="0"/>
              </a:rPr>
              <a:t>Transit.</a:t>
            </a:r>
            <a:endParaRPr lang="en-IN" b="1" dirty="0">
              <a:solidFill>
                <a:srgbClr val="00FF00"/>
              </a:solidFill>
              <a:latin typeface="Trebuchet MS" pitchFamily="34" charset="0"/>
            </a:endParaRPr>
          </a:p>
        </p:txBody>
      </p:sp>
      <p:sp>
        <p:nvSpPr>
          <p:cNvPr id="2" name="TextBox 1"/>
          <p:cNvSpPr txBox="1"/>
          <p:nvPr/>
        </p:nvSpPr>
        <p:spPr>
          <a:xfrm>
            <a:off x="4500562" y="928671"/>
            <a:ext cx="4429156" cy="5678478"/>
          </a:xfrm>
          <a:prstGeom prst="rect">
            <a:avLst/>
          </a:prstGeom>
          <a:noFill/>
        </p:spPr>
        <p:txBody>
          <a:bodyPr wrap="square" rtlCol="0">
            <a:spAutoFit/>
          </a:bodyPr>
          <a:lstStyle/>
          <a:p>
            <a:pPr marL="342900" indent="-342900" algn="just">
              <a:buFont typeface="Arial" pitchFamily="34" charset="0"/>
              <a:buChar char="•"/>
            </a:pPr>
            <a:r>
              <a:rPr lang="en-IN" sz="1650" dirty="0" smtClean="0">
                <a:solidFill>
                  <a:schemeClr val="bg1"/>
                </a:solidFill>
                <a:latin typeface="Trebuchet MS" pitchFamily="34" charset="0"/>
              </a:rPr>
              <a:t>Government </a:t>
            </a:r>
            <a:r>
              <a:rPr lang="en-IN" sz="1650" b="1" dirty="0" smtClean="0">
                <a:solidFill>
                  <a:srgbClr val="00FF00"/>
                </a:solidFill>
                <a:latin typeface="Trebuchet MS" pitchFamily="34" charset="0"/>
              </a:rPr>
              <a:t>s</a:t>
            </a:r>
            <a:r>
              <a:rPr lang="en-IN" sz="1650" b="1" u="sng" dirty="0" smtClean="0">
                <a:solidFill>
                  <a:srgbClr val="00FF00"/>
                </a:solidFill>
                <a:latin typeface="Trebuchet MS" pitchFamily="34" charset="0"/>
              </a:rPr>
              <a:t>ubsidies play a critical role</a:t>
            </a:r>
            <a:r>
              <a:rPr lang="en-IN" sz="1650" b="1" dirty="0" smtClean="0">
                <a:solidFill>
                  <a:srgbClr val="00FF00"/>
                </a:solidFill>
                <a:latin typeface="Trebuchet MS" pitchFamily="34" charset="0"/>
              </a:rPr>
              <a:t> </a:t>
            </a:r>
            <a:r>
              <a:rPr lang="en-IN" sz="1650" dirty="0" smtClean="0">
                <a:solidFill>
                  <a:schemeClr val="bg1"/>
                </a:solidFill>
                <a:latin typeface="Trebuchet MS" pitchFamily="34" charset="0"/>
              </a:rPr>
              <a:t>in shaping public transit and urban mobility.</a:t>
            </a:r>
          </a:p>
          <a:p>
            <a:pPr marL="342900" indent="-342900" algn="just">
              <a:buFont typeface="Arial" pitchFamily="34" charset="0"/>
              <a:buChar char="•"/>
            </a:pPr>
            <a:r>
              <a:rPr lang="en-IN" sz="1650" dirty="0" smtClean="0">
                <a:solidFill>
                  <a:schemeClr val="bg1"/>
                </a:solidFill>
                <a:latin typeface="Trebuchet MS" pitchFamily="34" charset="0"/>
              </a:rPr>
              <a:t>Public transport systems </a:t>
            </a:r>
            <a:r>
              <a:rPr lang="en-IN" sz="1650" b="1" u="sng" dirty="0" smtClean="0">
                <a:solidFill>
                  <a:srgbClr val="00FF00"/>
                </a:solidFill>
                <a:latin typeface="Trebuchet MS" pitchFamily="34" charset="0"/>
              </a:rPr>
              <a:t>reduce traffic congestion, lower emissions</a:t>
            </a:r>
            <a:r>
              <a:rPr lang="en-IN" sz="1650" dirty="0" smtClean="0">
                <a:solidFill>
                  <a:schemeClr val="bg1"/>
                </a:solidFill>
                <a:latin typeface="Trebuchet MS" pitchFamily="34" charset="0"/>
              </a:rPr>
              <a:t>, and offer an efficient alternative to private vehicles.</a:t>
            </a:r>
          </a:p>
          <a:p>
            <a:pPr marL="342900" indent="-342900" algn="just">
              <a:buFont typeface="Arial" pitchFamily="34" charset="0"/>
              <a:buChar char="•"/>
            </a:pPr>
            <a:r>
              <a:rPr lang="en-IN" sz="1650" dirty="0" smtClean="0">
                <a:solidFill>
                  <a:schemeClr val="bg1"/>
                </a:solidFill>
                <a:latin typeface="Trebuchet MS" pitchFamily="34" charset="0"/>
              </a:rPr>
              <a:t>Subsidies ensure public transit remains </a:t>
            </a:r>
            <a:r>
              <a:rPr lang="en-IN" sz="1650" b="1" u="sng" dirty="0" smtClean="0">
                <a:solidFill>
                  <a:srgbClr val="00FF00"/>
                </a:solidFill>
                <a:latin typeface="Trebuchet MS" pitchFamily="34" charset="0"/>
              </a:rPr>
              <a:t>affordable and accessible</a:t>
            </a:r>
            <a:r>
              <a:rPr lang="en-IN" sz="1650" dirty="0" smtClean="0">
                <a:solidFill>
                  <a:schemeClr val="bg1"/>
                </a:solidFill>
                <a:latin typeface="Trebuchet MS" pitchFamily="34" charset="0"/>
              </a:rPr>
              <a:t>, particularly for low-income and vulnerable communities.</a:t>
            </a:r>
          </a:p>
          <a:p>
            <a:pPr marL="342900" indent="-342900" algn="just">
              <a:buFont typeface="Arial" pitchFamily="34" charset="0"/>
              <a:buChar char="•"/>
            </a:pPr>
            <a:r>
              <a:rPr lang="en-IN" sz="1650" dirty="0" smtClean="0">
                <a:solidFill>
                  <a:schemeClr val="bg1"/>
                </a:solidFill>
                <a:latin typeface="Trebuchet MS" pitchFamily="34" charset="0"/>
              </a:rPr>
              <a:t>Subsidies promote sustainability by </a:t>
            </a:r>
            <a:r>
              <a:rPr lang="en-IN" sz="1650" b="1" u="sng" dirty="0" smtClean="0">
                <a:solidFill>
                  <a:srgbClr val="00FF00"/>
                </a:solidFill>
                <a:latin typeface="Trebuchet MS" pitchFamily="34" charset="0"/>
              </a:rPr>
              <a:t>encouraging public transport use, reducing car dependence</a:t>
            </a:r>
            <a:r>
              <a:rPr lang="en-IN" sz="1650" dirty="0" smtClean="0">
                <a:solidFill>
                  <a:schemeClr val="bg1"/>
                </a:solidFill>
                <a:latin typeface="Trebuchet MS" pitchFamily="34" charset="0"/>
              </a:rPr>
              <a:t>, and supporting green technologies.</a:t>
            </a:r>
          </a:p>
          <a:p>
            <a:pPr marL="342900" indent="-342900" algn="just">
              <a:buFont typeface="Arial" pitchFamily="34" charset="0"/>
              <a:buChar char="•"/>
            </a:pPr>
            <a:r>
              <a:rPr lang="en-IN" sz="1650" dirty="0" smtClean="0">
                <a:solidFill>
                  <a:schemeClr val="bg1"/>
                </a:solidFill>
                <a:latin typeface="Trebuchet MS" pitchFamily="34" charset="0"/>
              </a:rPr>
              <a:t>Global innovations in subsidy allocation include </a:t>
            </a:r>
            <a:r>
              <a:rPr lang="en-IN" sz="1650" b="1" u="sng" dirty="0" smtClean="0">
                <a:solidFill>
                  <a:srgbClr val="00FF00"/>
                </a:solidFill>
                <a:latin typeface="Trebuchet MS" pitchFamily="34" charset="0"/>
              </a:rPr>
              <a:t>data-driven approaches, dynamic pricing, and integrated funding strategies.</a:t>
            </a:r>
          </a:p>
          <a:p>
            <a:pPr marL="342900" indent="-342900" algn="just">
              <a:buFont typeface="Arial" pitchFamily="34" charset="0"/>
              <a:buChar char="•"/>
            </a:pPr>
            <a:r>
              <a:rPr lang="en-IN" sz="1650" dirty="0" smtClean="0">
                <a:solidFill>
                  <a:schemeClr val="bg1"/>
                </a:solidFill>
                <a:latin typeface="Trebuchet MS" pitchFamily="34" charset="0"/>
              </a:rPr>
              <a:t>Public transport subsidies are the foundation of </a:t>
            </a:r>
            <a:r>
              <a:rPr lang="en-IN" sz="1650" b="1" u="sng" dirty="0" smtClean="0">
                <a:solidFill>
                  <a:srgbClr val="00FF00"/>
                </a:solidFill>
                <a:latin typeface="Trebuchet MS" pitchFamily="34" charset="0"/>
              </a:rPr>
              <a:t>modern, inclusive, and sustainable cities.</a:t>
            </a:r>
            <a:endParaRPr lang="en-IN" sz="1650" b="1" u="sng" dirty="0">
              <a:solidFill>
                <a:srgbClr val="00FF00"/>
              </a:solidFill>
              <a:latin typeface="Trebuchet MS" pitchFamily="34" charset="0"/>
            </a:endParaRPr>
          </a:p>
        </p:txBody>
      </p:sp>
      <p:sp>
        <p:nvSpPr>
          <p:cNvPr id="3" name="TextBox 2"/>
          <p:cNvSpPr txBox="1"/>
          <p:nvPr/>
        </p:nvSpPr>
        <p:spPr>
          <a:xfrm>
            <a:off x="0" y="500042"/>
            <a:ext cx="9144000" cy="461665"/>
          </a:xfrm>
          <a:prstGeom prst="rect">
            <a:avLst/>
          </a:prstGeom>
          <a:noFill/>
        </p:spPr>
        <p:txBody>
          <a:bodyPr wrap="square" rtlCol="0">
            <a:spAutoFit/>
          </a:bodyPr>
          <a:lstStyle/>
          <a:p>
            <a:pPr algn="ctr"/>
            <a:r>
              <a:rPr lang="en-IN" sz="2400" b="1" u="sng" dirty="0" smtClean="0">
                <a:solidFill>
                  <a:srgbClr val="FFC000"/>
                </a:solidFill>
                <a:latin typeface="Rockwell Condensed" pitchFamily="18" charset="0"/>
              </a:rPr>
              <a:t>Introduction to the Role of Public Transit Subsidies</a:t>
            </a:r>
            <a:endParaRPr lang="en-IN" sz="2400" dirty="0">
              <a:solidFill>
                <a:srgbClr val="FFC000"/>
              </a:solidFill>
              <a:latin typeface="Rockwell Condensed" pitchFamily="18" charset="0"/>
            </a:endParaRP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52660" y="1071546"/>
            <a:ext cx="4176464" cy="52864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TextBox 3"/>
          <p:cNvSpPr txBox="1"/>
          <p:nvPr/>
        </p:nvSpPr>
        <p:spPr>
          <a:xfrm>
            <a:off x="937970" y="2202412"/>
            <a:ext cx="1296144" cy="369332"/>
          </a:xfrm>
          <a:prstGeom prst="rect">
            <a:avLst/>
          </a:prstGeom>
          <a:solidFill>
            <a:schemeClr val="tx2">
              <a:lumMod val="50000"/>
            </a:schemeClr>
          </a:solidFill>
        </p:spPr>
        <p:txBody>
          <a:bodyPr wrap="square" rtlCol="0">
            <a:spAutoFit/>
          </a:bodyPr>
          <a:lstStyle/>
          <a:p>
            <a:r>
              <a:rPr lang="en-IN" sz="900" b="1" dirty="0" smtClean="0">
                <a:solidFill>
                  <a:schemeClr val="bg1"/>
                </a:solidFill>
                <a:latin typeface="Trebuchet MS" pitchFamily="34" charset="0"/>
              </a:rPr>
              <a:t>PUBLIC TRANSIT IN CITY MOVEMENT</a:t>
            </a:r>
            <a:endParaRPr lang="en-IN" sz="900" b="1" dirty="0">
              <a:solidFill>
                <a:schemeClr val="bg1"/>
              </a:solidFill>
              <a:latin typeface="Trebuchet MS" pitchFamily="34" charset="0"/>
            </a:endParaRPr>
          </a:p>
        </p:txBody>
      </p:sp>
      <p:sp>
        <p:nvSpPr>
          <p:cNvPr id="10" name="TextBox 9"/>
          <p:cNvSpPr txBox="1"/>
          <p:nvPr/>
        </p:nvSpPr>
        <p:spPr>
          <a:xfrm>
            <a:off x="2810178" y="2214554"/>
            <a:ext cx="1296144" cy="369332"/>
          </a:xfrm>
          <a:prstGeom prst="rect">
            <a:avLst/>
          </a:prstGeom>
          <a:solidFill>
            <a:schemeClr val="tx2">
              <a:lumMod val="50000"/>
            </a:schemeClr>
          </a:solidFill>
        </p:spPr>
        <p:txBody>
          <a:bodyPr wrap="square" rtlCol="0">
            <a:spAutoFit/>
          </a:bodyPr>
          <a:lstStyle/>
          <a:p>
            <a:r>
              <a:rPr lang="en-IN" sz="900" b="1" dirty="0" smtClean="0">
                <a:solidFill>
                  <a:schemeClr val="bg1"/>
                </a:solidFill>
                <a:latin typeface="Trebuchet MS" pitchFamily="34" charset="0"/>
              </a:rPr>
              <a:t>PROMOTE EQUITY &amp; LOWER EMISSIONS</a:t>
            </a:r>
            <a:endParaRPr lang="en-IN" sz="900" b="1" dirty="0">
              <a:solidFill>
                <a:schemeClr val="bg1"/>
              </a:solidFill>
              <a:latin typeface="Trebuchet MS" pitchFamily="34" charset="0"/>
            </a:endParaRPr>
          </a:p>
        </p:txBody>
      </p:sp>
    </p:spTree>
    <p:extLst>
      <p:ext uri="{BB962C8B-B14F-4D97-AF65-F5344CB8AC3E}">
        <p14:creationId xmlns:p14="http://schemas.microsoft.com/office/powerpoint/2010/main" xmlns="" val="17167450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9841"/>
            <a:ext cx="9144000" cy="68678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4"/>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7" name="TextBox 5"/>
          <p:cNvSpPr txBox="1"/>
          <p:nvPr/>
        </p:nvSpPr>
        <p:spPr>
          <a:xfrm>
            <a:off x="0" y="44624"/>
            <a:ext cx="914400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b="1" dirty="0">
                <a:solidFill>
                  <a:srgbClr val="00FF00"/>
                </a:solidFill>
                <a:latin typeface="Trebuchet MS" pitchFamily="34" charset="0"/>
              </a:rPr>
              <a:t>Evaluating the Impact </a:t>
            </a:r>
            <a:r>
              <a:rPr lang="en-IN" b="1" dirty="0" smtClean="0">
                <a:solidFill>
                  <a:srgbClr val="00FF00"/>
                </a:solidFill>
                <a:latin typeface="Trebuchet MS" pitchFamily="34" charset="0"/>
              </a:rPr>
              <a:t>&amp; </a:t>
            </a:r>
            <a:r>
              <a:rPr lang="en-IN" b="1" dirty="0">
                <a:solidFill>
                  <a:srgbClr val="00FF00"/>
                </a:solidFill>
                <a:latin typeface="Trebuchet MS" pitchFamily="34" charset="0"/>
              </a:rPr>
              <a:t>Innovation of Government Subsidies </a:t>
            </a:r>
            <a:r>
              <a:rPr lang="en-IN" b="1" dirty="0" smtClean="0">
                <a:solidFill>
                  <a:srgbClr val="00FF00"/>
                </a:solidFill>
                <a:latin typeface="Trebuchet MS" pitchFamily="34" charset="0"/>
              </a:rPr>
              <a:t>in </a:t>
            </a:r>
            <a:r>
              <a:rPr lang="en-IN" b="1" dirty="0">
                <a:solidFill>
                  <a:srgbClr val="00FF00"/>
                </a:solidFill>
                <a:latin typeface="Trebuchet MS" pitchFamily="34" charset="0"/>
              </a:rPr>
              <a:t>Public </a:t>
            </a:r>
            <a:r>
              <a:rPr lang="en-IN" b="1" dirty="0" smtClean="0">
                <a:solidFill>
                  <a:srgbClr val="00FF00"/>
                </a:solidFill>
                <a:latin typeface="Trebuchet MS" pitchFamily="34" charset="0"/>
              </a:rPr>
              <a:t>Transit.</a:t>
            </a:r>
            <a:endParaRPr lang="en-IN" b="1" dirty="0">
              <a:solidFill>
                <a:srgbClr val="00FF00"/>
              </a:solidFill>
              <a:latin typeface="Trebuchet MS" pitchFamily="34" charset="0"/>
            </a:endParaRPr>
          </a:p>
        </p:txBody>
      </p:sp>
      <p:sp>
        <p:nvSpPr>
          <p:cNvPr id="2" name="TextBox 1"/>
          <p:cNvSpPr txBox="1"/>
          <p:nvPr/>
        </p:nvSpPr>
        <p:spPr>
          <a:xfrm>
            <a:off x="4643438" y="1412776"/>
            <a:ext cx="4177035" cy="4662815"/>
          </a:xfrm>
          <a:prstGeom prst="rect">
            <a:avLst/>
          </a:prstGeom>
          <a:noFill/>
        </p:spPr>
        <p:txBody>
          <a:bodyPr wrap="square" rtlCol="0">
            <a:spAutoFit/>
          </a:bodyPr>
          <a:lstStyle/>
          <a:p>
            <a:pPr marL="342900" lvl="0" indent="-342900">
              <a:lnSpc>
                <a:spcPct val="150000"/>
              </a:lnSpc>
              <a:buFont typeface="+mj-lt"/>
              <a:buAutoNum type="arabicPeriod"/>
            </a:pPr>
            <a:r>
              <a:rPr lang="en-IN" b="1" u="sng" dirty="0" smtClean="0">
                <a:solidFill>
                  <a:srgbClr val="00FF00"/>
                </a:solidFill>
                <a:latin typeface="Trebuchet MS" pitchFamily="34" charset="0"/>
              </a:rPr>
              <a:t>Affordability:</a:t>
            </a:r>
            <a:r>
              <a:rPr lang="en-IN" dirty="0" smtClean="0">
                <a:solidFill>
                  <a:schemeClr val="bg1"/>
                </a:solidFill>
                <a:latin typeface="Trebuchet MS" pitchFamily="34" charset="0"/>
              </a:rPr>
              <a:t>  Ensuring public transport is accessible for all socio-economic groups</a:t>
            </a:r>
          </a:p>
          <a:p>
            <a:pPr marL="342900" lvl="0" indent="-342900">
              <a:lnSpc>
                <a:spcPct val="150000"/>
              </a:lnSpc>
              <a:buFont typeface="+mj-lt"/>
              <a:buAutoNum type="arabicPeriod"/>
            </a:pPr>
            <a:r>
              <a:rPr lang="en-IN" b="1" u="sng" dirty="0" smtClean="0">
                <a:solidFill>
                  <a:srgbClr val="00FF00"/>
                </a:solidFill>
                <a:latin typeface="Trebuchet MS" pitchFamily="34" charset="0"/>
              </a:rPr>
              <a:t>Sustainability:</a:t>
            </a:r>
            <a:r>
              <a:rPr lang="en-IN" dirty="0" smtClean="0">
                <a:solidFill>
                  <a:schemeClr val="bg1"/>
                </a:solidFill>
                <a:latin typeface="Trebuchet MS" pitchFamily="34" charset="0"/>
              </a:rPr>
              <a:t> Supporting eco-friendly transport options</a:t>
            </a:r>
          </a:p>
          <a:p>
            <a:pPr marL="342900" lvl="0" indent="-342900">
              <a:lnSpc>
                <a:spcPct val="150000"/>
              </a:lnSpc>
              <a:buFont typeface="+mj-lt"/>
              <a:buAutoNum type="arabicPeriod"/>
            </a:pPr>
            <a:r>
              <a:rPr lang="en-IN" b="1" u="sng" dirty="0" smtClean="0">
                <a:solidFill>
                  <a:srgbClr val="00FF00"/>
                </a:solidFill>
                <a:latin typeface="Trebuchet MS" pitchFamily="34" charset="0"/>
              </a:rPr>
              <a:t>Infrastructure Development: </a:t>
            </a:r>
            <a:r>
              <a:rPr lang="en-IN" dirty="0" smtClean="0">
                <a:solidFill>
                  <a:schemeClr val="bg1"/>
                </a:solidFill>
                <a:latin typeface="Trebuchet MS" pitchFamily="34" charset="0"/>
              </a:rPr>
              <a:t>Building and expanding transport networks</a:t>
            </a:r>
          </a:p>
          <a:p>
            <a:pPr marL="342900" indent="-342900">
              <a:lnSpc>
                <a:spcPct val="150000"/>
              </a:lnSpc>
              <a:buFont typeface="+mj-lt"/>
              <a:buAutoNum type="arabicPeriod"/>
            </a:pPr>
            <a:r>
              <a:rPr lang="en-IN" b="1" u="sng" dirty="0" smtClean="0">
                <a:solidFill>
                  <a:srgbClr val="00FF00"/>
                </a:solidFill>
                <a:latin typeface="Trebuchet MS" pitchFamily="34" charset="0"/>
              </a:rPr>
              <a:t>Operational Efficiency: </a:t>
            </a:r>
            <a:r>
              <a:rPr lang="en-IN" dirty="0" smtClean="0">
                <a:solidFill>
                  <a:schemeClr val="bg1"/>
                </a:solidFill>
                <a:latin typeface="Trebuchet MS" pitchFamily="34" charset="0"/>
              </a:rPr>
              <a:t>Maintaining reliable and frequent services</a:t>
            </a:r>
            <a:endParaRPr lang="en-IN" strike="sngStrike" dirty="0">
              <a:solidFill>
                <a:schemeClr val="bg1"/>
              </a:solidFill>
              <a:latin typeface="Trebuchet MS" pitchFamily="34" charset="0"/>
            </a:endParaRPr>
          </a:p>
        </p:txBody>
      </p:sp>
      <p:sp>
        <p:nvSpPr>
          <p:cNvPr id="3" name="TextBox 2"/>
          <p:cNvSpPr txBox="1"/>
          <p:nvPr/>
        </p:nvSpPr>
        <p:spPr>
          <a:xfrm>
            <a:off x="0" y="652882"/>
            <a:ext cx="9144000" cy="461665"/>
          </a:xfrm>
          <a:prstGeom prst="rect">
            <a:avLst/>
          </a:prstGeom>
          <a:noFill/>
        </p:spPr>
        <p:txBody>
          <a:bodyPr wrap="square" rtlCol="0">
            <a:spAutoFit/>
          </a:bodyPr>
          <a:lstStyle/>
          <a:p>
            <a:pPr algn="ctr"/>
            <a:r>
              <a:rPr lang="en-IN" sz="2400" b="1" u="sng" dirty="0" smtClean="0">
                <a:solidFill>
                  <a:srgbClr val="FFC000"/>
                </a:solidFill>
                <a:latin typeface="Rockwell Condensed" pitchFamily="18" charset="0"/>
              </a:rPr>
              <a:t>Key Objectives of Government Subsidies</a:t>
            </a:r>
            <a:endParaRPr lang="en-IN" sz="2400" u="sng" dirty="0">
              <a:solidFill>
                <a:srgbClr val="FFC000"/>
              </a:solidFill>
              <a:latin typeface="Rockwell Condensed" pitchFamily="18" charset="0"/>
            </a:endParaRPr>
          </a:p>
        </p:txBody>
      </p:sp>
      <p:pic>
        <p:nvPicPr>
          <p:cNvPr id="1026" name="Picture 2" descr="Premium Vector | Affordable Pricing icon vector image Can be used ..."/>
          <p:cNvPicPr>
            <a:picLocks noChangeAspect="1" noChangeArrowheads="1"/>
          </p:cNvPicPr>
          <p:nvPr/>
        </p:nvPicPr>
        <p:blipFill>
          <a:blip r:embed="rId3" cstate="print"/>
          <a:srcRect/>
          <a:stretch>
            <a:fillRect/>
          </a:stretch>
        </p:blipFill>
        <p:spPr bwMode="auto">
          <a:xfrm>
            <a:off x="714348" y="1425347"/>
            <a:ext cx="1214446" cy="1214446"/>
          </a:xfrm>
          <a:prstGeom prst="rect">
            <a:avLst/>
          </a:prstGeom>
          <a:noFill/>
          <a:ln w="38100" cmpd="dbl">
            <a:solidFill>
              <a:srgbClr val="0000CC"/>
            </a:solidFill>
          </a:ln>
        </p:spPr>
      </p:pic>
      <p:sp>
        <p:nvSpPr>
          <p:cNvPr id="9" name="TextBox 8"/>
          <p:cNvSpPr txBox="1"/>
          <p:nvPr/>
        </p:nvSpPr>
        <p:spPr>
          <a:xfrm>
            <a:off x="428596" y="2845354"/>
            <a:ext cx="1785950" cy="369332"/>
          </a:xfrm>
          <a:prstGeom prst="rect">
            <a:avLst/>
          </a:prstGeom>
          <a:noFill/>
        </p:spPr>
        <p:txBody>
          <a:bodyPr wrap="square" rtlCol="0">
            <a:spAutoFit/>
          </a:bodyPr>
          <a:lstStyle/>
          <a:p>
            <a:r>
              <a:rPr lang="en-IN" b="1" dirty="0" smtClean="0">
                <a:solidFill>
                  <a:srgbClr val="FFFF00"/>
                </a:solidFill>
                <a:latin typeface="Trebuchet MS" pitchFamily="34" charset="0"/>
              </a:rPr>
              <a:t>1.Affordability</a:t>
            </a:r>
            <a:endParaRPr lang="en-IN" b="1" dirty="0">
              <a:solidFill>
                <a:srgbClr val="FFFF00"/>
              </a:solidFill>
              <a:latin typeface="Trebuchet MS" pitchFamily="34" charset="0"/>
            </a:endParaRPr>
          </a:p>
        </p:txBody>
      </p:sp>
      <p:pic>
        <p:nvPicPr>
          <p:cNvPr id="1028" name="Picture 4" descr="Sustainability | Dinex"/>
          <p:cNvPicPr>
            <a:picLocks noChangeAspect="1" noChangeArrowheads="1"/>
          </p:cNvPicPr>
          <p:nvPr/>
        </p:nvPicPr>
        <p:blipFill>
          <a:blip r:embed="rId4" cstate="print"/>
          <a:srcRect/>
          <a:stretch>
            <a:fillRect/>
          </a:stretch>
        </p:blipFill>
        <p:spPr bwMode="auto">
          <a:xfrm>
            <a:off x="2786050" y="1425347"/>
            <a:ext cx="1214445" cy="1214445"/>
          </a:xfrm>
          <a:prstGeom prst="rect">
            <a:avLst/>
          </a:prstGeom>
          <a:noFill/>
          <a:ln w="38100" cmpd="dbl">
            <a:solidFill>
              <a:srgbClr val="0000CC"/>
            </a:solidFill>
          </a:ln>
        </p:spPr>
      </p:pic>
      <p:sp>
        <p:nvSpPr>
          <p:cNvPr id="11" name="TextBox 10"/>
          <p:cNvSpPr txBox="1"/>
          <p:nvPr/>
        </p:nvSpPr>
        <p:spPr>
          <a:xfrm>
            <a:off x="2500298" y="2845354"/>
            <a:ext cx="2000264" cy="369332"/>
          </a:xfrm>
          <a:prstGeom prst="rect">
            <a:avLst/>
          </a:prstGeom>
          <a:noFill/>
        </p:spPr>
        <p:txBody>
          <a:bodyPr wrap="square" rtlCol="0">
            <a:spAutoFit/>
          </a:bodyPr>
          <a:lstStyle/>
          <a:p>
            <a:r>
              <a:rPr lang="en-IN" b="1" dirty="0" smtClean="0">
                <a:solidFill>
                  <a:srgbClr val="FFFF00"/>
                </a:solidFill>
                <a:latin typeface="Trebuchet MS" pitchFamily="34" charset="0"/>
              </a:rPr>
              <a:t>2. Sustainability</a:t>
            </a:r>
            <a:endParaRPr lang="en-IN" b="1" dirty="0">
              <a:solidFill>
                <a:srgbClr val="FFFF00"/>
              </a:solidFill>
              <a:latin typeface="Trebuchet MS" pitchFamily="34" charset="0"/>
            </a:endParaRPr>
          </a:p>
        </p:txBody>
      </p:sp>
      <p:pic>
        <p:nvPicPr>
          <p:cNvPr id="1030" name="Picture 6" descr="Infrastructure - Free business icons"/>
          <p:cNvPicPr>
            <a:picLocks noChangeAspect="1" noChangeArrowheads="1"/>
          </p:cNvPicPr>
          <p:nvPr/>
        </p:nvPicPr>
        <p:blipFill>
          <a:blip r:embed="rId5" cstate="print"/>
          <a:srcRect/>
          <a:stretch>
            <a:fillRect/>
          </a:stretch>
        </p:blipFill>
        <p:spPr bwMode="auto">
          <a:xfrm>
            <a:off x="714348" y="3997115"/>
            <a:ext cx="1214446" cy="1214446"/>
          </a:xfrm>
          <a:prstGeom prst="rect">
            <a:avLst/>
          </a:prstGeom>
          <a:solidFill>
            <a:schemeClr val="bg1"/>
          </a:solidFill>
          <a:ln w="38100" cmpd="dbl">
            <a:solidFill>
              <a:srgbClr val="0000CC"/>
            </a:solidFill>
          </a:ln>
        </p:spPr>
      </p:pic>
      <p:sp>
        <p:nvSpPr>
          <p:cNvPr id="13" name="TextBox 12"/>
          <p:cNvSpPr txBox="1"/>
          <p:nvPr/>
        </p:nvSpPr>
        <p:spPr>
          <a:xfrm>
            <a:off x="285720" y="5282999"/>
            <a:ext cx="2071702" cy="646331"/>
          </a:xfrm>
          <a:prstGeom prst="rect">
            <a:avLst/>
          </a:prstGeom>
          <a:noFill/>
        </p:spPr>
        <p:txBody>
          <a:bodyPr wrap="square" rtlCol="0">
            <a:spAutoFit/>
          </a:bodyPr>
          <a:lstStyle/>
          <a:p>
            <a:pPr algn="ctr"/>
            <a:r>
              <a:rPr lang="en-IN" b="1" dirty="0" smtClean="0">
                <a:solidFill>
                  <a:srgbClr val="FFFF00"/>
                </a:solidFill>
                <a:latin typeface="Trebuchet MS" pitchFamily="34" charset="0"/>
              </a:rPr>
              <a:t>3. Infrastructure Development</a:t>
            </a:r>
            <a:endParaRPr lang="en-IN" b="1" dirty="0">
              <a:solidFill>
                <a:srgbClr val="FFFF00"/>
              </a:solidFill>
              <a:latin typeface="Trebuchet MS" pitchFamily="34" charset="0"/>
            </a:endParaRPr>
          </a:p>
        </p:txBody>
      </p:sp>
      <p:sp>
        <p:nvSpPr>
          <p:cNvPr id="14" name="Rectangle 13"/>
          <p:cNvSpPr/>
          <p:nvPr/>
        </p:nvSpPr>
        <p:spPr>
          <a:xfrm>
            <a:off x="2357422" y="5354437"/>
            <a:ext cx="2357454" cy="646331"/>
          </a:xfrm>
          <a:prstGeom prst="rect">
            <a:avLst/>
          </a:prstGeom>
        </p:spPr>
        <p:txBody>
          <a:bodyPr wrap="square">
            <a:spAutoFit/>
          </a:bodyPr>
          <a:lstStyle/>
          <a:p>
            <a:pPr algn="ctr"/>
            <a:r>
              <a:rPr lang="en-IN" b="1" dirty="0" smtClean="0">
                <a:solidFill>
                  <a:srgbClr val="FFFF00"/>
                </a:solidFill>
                <a:latin typeface="Trebuchet MS" pitchFamily="34" charset="0"/>
              </a:rPr>
              <a:t>4. Operational</a:t>
            </a:r>
            <a:r>
              <a:rPr lang="en-IN" b="1" dirty="0" smtClean="0"/>
              <a:t> </a:t>
            </a:r>
            <a:r>
              <a:rPr lang="en-IN" b="1" dirty="0" smtClean="0">
                <a:solidFill>
                  <a:srgbClr val="FFFF00"/>
                </a:solidFill>
                <a:latin typeface="Trebuchet MS" pitchFamily="34" charset="0"/>
              </a:rPr>
              <a:t>Efficiency</a:t>
            </a:r>
          </a:p>
        </p:txBody>
      </p:sp>
      <p:pic>
        <p:nvPicPr>
          <p:cNvPr id="1034" name="Picture 10" descr="Efficiency Generic color fill icon"/>
          <p:cNvPicPr>
            <a:picLocks noChangeAspect="1" noChangeArrowheads="1"/>
          </p:cNvPicPr>
          <p:nvPr/>
        </p:nvPicPr>
        <p:blipFill>
          <a:blip r:embed="rId6" cstate="print"/>
          <a:srcRect/>
          <a:stretch>
            <a:fillRect/>
          </a:stretch>
        </p:blipFill>
        <p:spPr bwMode="auto">
          <a:xfrm>
            <a:off x="2857488" y="3997115"/>
            <a:ext cx="1214446" cy="1214446"/>
          </a:xfrm>
          <a:prstGeom prst="rect">
            <a:avLst/>
          </a:prstGeom>
          <a:solidFill>
            <a:schemeClr val="bg1"/>
          </a:solidFill>
          <a:ln w="38100" cmpd="dbl">
            <a:solidFill>
              <a:srgbClr val="0000CC"/>
            </a:solidFill>
          </a:ln>
        </p:spPr>
      </p:pic>
    </p:spTree>
    <p:extLst>
      <p:ext uri="{BB962C8B-B14F-4D97-AF65-F5344CB8AC3E}">
        <p14:creationId xmlns:p14="http://schemas.microsoft.com/office/powerpoint/2010/main" xmlns="" val="12380881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0"/>
            <a:ext cx="9144000" cy="68678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4"/>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7" name="TextBox 5"/>
          <p:cNvSpPr txBox="1"/>
          <p:nvPr/>
        </p:nvSpPr>
        <p:spPr>
          <a:xfrm>
            <a:off x="0" y="44624"/>
            <a:ext cx="914400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b="1" dirty="0">
                <a:solidFill>
                  <a:srgbClr val="00FF00"/>
                </a:solidFill>
                <a:latin typeface="Trebuchet MS" pitchFamily="34" charset="0"/>
              </a:rPr>
              <a:t>Evaluating the Impact </a:t>
            </a:r>
            <a:r>
              <a:rPr lang="en-IN" b="1" dirty="0" smtClean="0">
                <a:solidFill>
                  <a:srgbClr val="00FF00"/>
                </a:solidFill>
                <a:latin typeface="Trebuchet MS" pitchFamily="34" charset="0"/>
              </a:rPr>
              <a:t>&amp; </a:t>
            </a:r>
            <a:r>
              <a:rPr lang="en-IN" b="1" dirty="0">
                <a:solidFill>
                  <a:srgbClr val="00FF00"/>
                </a:solidFill>
                <a:latin typeface="Trebuchet MS" pitchFamily="34" charset="0"/>
              </a:rPr>
              <a:t>Innovation of Government Subsidies </a:t>
            </a:r>
            <a:r>
              <a:rPr lang="en-IN" b="1" dirty="0" smtClean="0">
                <a:solidFill>
                  <a:srgbClr val="00FF00"/>
                </a:solidFill>
                <a:latin typeface="Trebuchet MS" pitchFamily="34" charset="0"/>
              </a:rPr>
              <a:t>in </a:t>
            </a:r>
            <a:r>
              <a:rPr lang="en-IN" b="1" dirty="0">
                <a:solidFill>
                  <a:srgbClr val="00FF00"/>
                </a:solidFill>
                <a:latin typeface="Trebuchet MS" pitchFamily="34" charset="0"/>
              </a:rPr>
              <a:t>Public </a:t>
            </a:r>
            <a:r>
              <a:rPr lang="en-IN" b="1" dirty="0" smtClean="0">
                <a:solidFill>
                  <a:srgbClr val="00FF00"/>
                </a:solidFill>
                <a:latin typeface="Trebuchet MS" pitchFamily="34" charset="0"/>
              </a:rPr>
              <a:t>Transit.</a:t>
            </a:r>
            <a:endParaRPr lang="en-IN" b="1" dirty="0">
              <a:solidFill>
                <a:srgbClr val="00FF00"/>
              </a:solidFill>
              <a:latin typeface="Trebuchet MS" pitchFamily="34" charset="0"/>
            </a:endParaRPr>
          </a:p>
        </p:txBody>
      </p:sp>
      <p:sp>
        <p:nvSpPr>
          <p:cNvPr id="2" name="TextBox 1"/>
          <p:cNvSpPr txBox="1"/>
          <p:nvPr/>
        </p:nvSpPr>
        <p:spPr>
          <a:xfrm>
            <a:off x="4429124" y="1285860"/>
            <a:ext cx="4500594" cy="5016758"/>
          </a:xfrm>
          <a:prstGeom prst="rect">
            <a:avLst/>
          </a:prstGeom>
          <a:noFill/>
        </p:spPr>
        <p:txBody>
          <a:bodyPr wrap="square" rtlCol="0">
            <a:spAutoFit/>
          </a:bodyPr>
          <a:lstStyle/>
          <a:p>
            <a:pPr marL="342900" lvl="0" indent="-342900" algn="just">
              <a:buFont typeface="+mj-lt"/>
              <a:buAutoNum type="arabicPeriod"/>
            </a:pPr>
            <a:r>
              <a:rPr lang="en-IN" sz="1600" b="1" u="sng" dirty="0" smtClean="0">
                <a:solidFill>
                  <a:srgbClr val="00FF00"/>
                </a:solidFill>
                <a:latin typeface="Trebuchet MS" pitchFamily="34" charset="0"/>
              </a:rPr>
              <a:t>Operational Subsidies:</a:t>
            </a:r>
            <a:r>
              <a:rPr lang="en-IN" sz="1600" u="sng" dirty="0" smtClean="0">
                <a:solidFill>
                  <a:srgbClr val="00FF00"/>
                </a:solidFill>
                <a:latin typeface="Trebuchet MS" pitchFamily="34" charset="0"/>
              </a:rPr>
              <a:t> </a:t>
            </a:r>
            <a:r>
              <a:rPr lang="en-IN" sz="1600" dirty="0" smtClean="0">
                <a:solidFill>
                  <a:schemeClr val="bg1"/>
                </a:solidFill>
                <a:latin typeface="Trebuchet MS" pitchFamily="34" charset="0"/>
              </a:rPr>
              <a:t>Cover day-to-day expenses like fuel, maintenance, and staff salaries.</a:t>
            </a:r>
          </a:p>
          <a:p>
            <a:pPr marL="342900" lvl="0" indent="-342900" algn="just">
              <a:buFont typeface="+mj-lt"/>
              <a:buAutoNum type="arabicPeriod"/>
            </a:pPr>
            <a:r>
              <a:rPr lang="en-IN" sz="1600" b="1" u="sng" dirty="0" smtClean="0">
                <a:solidFill>
                  <a:srgbClr val="00FF00"/>
                </a:solidFill>
                <a:latin typeface="Trebuchet MS" pitchFamily="34" charset="0"/>
              </a:rPr>
              <a:t>Capital Investment Subsidies:</a:t>
            </a:r>
            <a:r>
              <a:rPr lang="en-IN" sz="1600" b="1" dirty="0" smtClean="0">
                <a:solidFill>
                  <a:srgbClr val="00FF00"/>
                </a:solidFill>
                <a:latin typeface="Trebuchet MS" pitchFamily="34" charset="0"/>
              </a:rPr>
              <a:t> </a:t>
            </a:r>
            <a:r>
              <a:rPr lang="en-IN" sz="1600" dirty="0" smtClean="0">
                <a:solidFill>
                  <a:schemeClr val="bg1"/>
                </a:solidFill>
                <a:latin typeface="Trebuchet MS" pitchFamily="34" charset="0"/>
              </a:rPr>
              <a:t>Fund infrastructure projects such as metro lines, BRT systems, and rail networks.</a:t>
            </a:r>
          </a:p>
          <a:p>
            <a:pPr marL="342900" lvl="0" indent="-342900" algn="just">
              <a:buFont typeface="+mj-lt"/>
              <a:buAutoNum type="arabicPeriod"/>
            </a:pPr>
            <a:r>
              <a:rPr lang="en-IN" sz="1600" b="1" u="sng" dirty="0" smtClean="0">
                <a:solidFill>
                  <a:srgbClr val="00FF00"/>
                </a:solidFill>
                <a:latin typeface="Trebuchet MS" pitchFamily="34" charset="0"/>
              </a:rPr>
              <a:t>Targeted Fare Subsidies:</a:t>
            </a:r>
            <a:r>
              <a:rPr lang="en-IN" sz="1600" dirty="0" smtClean="0">
                <a:solidFill>
                  <a:srgbClr val="00FF00"/>
                </a:solidFill>
                <a:latin typeface="Trebuchet MS" pitchFamily="34" charset="0"/>
              </a:rPr>
              <a:t> </a:t>
            </a:r>
            <a:r>
              <a:rPr lang="en-IN" sz="1600" dirty="0" smtClean="0">
                <a:solidFill>
                  <a:schemeClr val="bg1"/>
                </a:solidFill>
                <a:latin typeface="Trebuchet MS" pitchFamily="34" charset="0"/>
              </a:rPr>
              <a:t>Make transport more affordable for specific groups (students, elderly, low-income, disabled).</a:t>
            </a:r>
          </a:p>
          <a:p>
            <a:pPr marL="342900" lvl="0" indent="-342900" algn="just">
              <a:buFont typeface="+mj-lt"/>
              <a:buAutoNum type="arabicPeriod"/>
            </a:pPr>
            <a:r>
              <a:rPr lang="en-IN" sz="1600" b="1" u="sng" dirty="0" smtClean="0">
                <a:solidFill>
                  <a:srgbClr val="00FF00"/>
                </a:solidFill>
                <a:latin typeface="Trebuchet MS" pitchFamily="34" charset="0"/>
              </a:rPr>
              <a:t>Environmental &amp; Sustainability Subsidies:</a:t>
            </a:r>
            <a:r>
              <a:rPr lang="en-IN" sz="1600" dirty="0" smtClean="0">
                <a:solidFill>
                  <a:srgbClr val="00FF00"/>
                </a:solidFill>
                <a:latin typeface="Trebuchet MS" pitchFamily="34" charset="0"/>
              </a:rPr>
              <a:t> </a:t>
            </a:r>
            <a:r>
              <a:rPr lang="en-IN" sz="1600" dirty="0" smtClean="0">
                <a:solidFill>
                  <a:schemeClr val="bg1"/>
                </a:solidFill>
                <a:latin typeface="Trebuchet MS" pitchFamily="34" charset="0"/>
              </a:rPr>
              <a:t>Support eco-friendly solutions like electric buses and green infrastructure.</a:t>
            </a:r>
          </a:p>
          <a:p>
            <a:pPr marL="342900" lvl="0" indent="-342900" algn="just">
              <a:buFont typeface="+mj-lt"/>
              <a:buAutoNum type="arabicPeriod"/>
            </a:pPr>
            <a:r>
              <a:rPr lang="en-IN" sz="1600" b="1" u="sng" dirty="0" smtClean="0">
                <a:solidFill>
                  <a:srgbClr val="00FF00"/>
                </a:solidFill>
                <a:latin typeface="Trebuchet MS" pitchFamily="34" charset="0"/>
              </a:rPr>
              <a:t>Public-Private Partnership (PPP) Subsidies:</a:t>
            </a:r>
            <a:r>
              <a:rPr lang="en-IN" sz="1600" dirty="0" smtClean="0">
                <a:solidFill>
                  <a:srgbClr val="00FF00"/>
                </a:solidFill>
                <a:latin typeface="Trebuchet MS" pitchFamily="34" charset="0"/>
              </a:rPr>
              <a:t> </a:t>
            </a:r>
            <a:r>
              <a:rPr lang="en-IN" sz="1600" dirty="0" smtClean="0">
                <a:solidFill>
                  <a:schemeClr val="bg1"/>
                </a:solidFill>
                <a:latin typeface="Trebuchet MS" pitchFamily="34" charset="0"/>
              </a:rPr>
              <a:t>Foster collaboration between governments and the private sector for transport improvements.</a:t>
            </a:r>
          </a:p>
          <a:p>
            <a:pPr marL="342900" lvl="0" indent="-342900" algn="just">
              <a:buFont typeface="+mj-lt"/>
              <a:buAutoNum type="arabicPeriod"/>
            </a:pPr>
            <a:r>
              <a:rPr lang="en-IN" sz="1600" b="1" u="sng" dirty="0" smtClean="0">
                <a:solidFill>
                  <a:srgbClr val="00FF00"/>
                </a:solidFill>
                <a:latin typeface="Trebuchet MS" pitchFamily="34" charset="0"/>
              </a:rPr>
              <a:t>Research &amp; Development (R&amp;D) Subsidies:</a:t>
            </a:r>
            <a:r>
              <a:rPr lang="en-IN" sz="1600" dirty="0" smtClean="0">
                <a:solidFill>
                  <a:srgbClr val="00FF00"/>
                </a:solidFill>
                <a:latin typeface="Trebuchet MS" pitchFamily="34" charset="0"/>
              </a:rPr>
              <a:t> </a:t>
            </a:r>
            <a:r>
              <a:rPr lang="en-IN" sz="1600" dirty="0" smtClean="0">
                <a:solidFill>
                  <a:schemeClr val="bg1"/>
                </a:solidFill>
                <a:latin typeface="Trebuchet MS" pitchFamily="34" charset="0"/>
              </a:rPr>
              <a:t>Fund innovations in public transport, such as automated systems and smart ticketing.</a:t>
            </a:r>
            <a:endParaRPr lang="en-IN" sz="1600" dirty="0">
              <a:solidFill>
                <a:schemeClr val="bg1"/>
              </a:solidFill>
              <a:latin typeface="Trebuchet MS" pitchFamily="34" charset="0"/>
            </a:endParaRPr>
          </a:p>
        </p:txBody>
      </p:sp>
      <p:sp>
        <p:nvSpPr>
          <p:cNvPr id="3" name="TextBox 2"/>
          <p:cNvSpPr txBox="1"/>
          <p:nvPr/>
        </p:nvSpPr>
        <p:spPr>
          <a:xfrm>
            <a:off x="0" y="714356"/>
            <a:ext cx="9144000" cy="461665"/>
          </a:xfrm>
          <a:prstGeom prst="rect">
            <a:avLst/>
          </a:prstGeom>
          <a:noFill/>
        </p:spPr>
        <p:txBody>
          <a:bodyPr wrap="square" rtlCol="0">
            <a:spAutoFit/>
          </a:bodyPr>
          <a:lstStyle/>
          <a:p>
            <a:pPr algn="ctr"/>
            <a:r>
              <a:rPr lang="en-IN" sz="2400" b="1" u="sng" dirty="0" smtClean="0">
                <a:solidFill>
                  <a:srgbClr val="FFC000"/>
                </a:solidFill>
                <a:latin typeface="Rockwell Condensed" pitchFamily="18" charset="0"/>
              </a:rPr>
              <a:t>Types of Government Subsidies</a:t>
            </a:r>
            <a:endParaRPr lang="en-IN" sz="2400" u="sng" dirty="0">
              <a:solidFill>
                <a:srgbClr val="FFC000"/>
              </a:solidFill>
              <a:latin typeface="Rockwell Condensed" pitchFamily="18" charset="0"/>
            </a:endParaRPr>
          </a:p>
        </p:txBody>
      </p:sp>
      <p:sp>
        <p:nvSpPr>
          <p:cNvPr id="9" name="TextBox 8"/>
          <p:cNvSpPr txBox="1"/>
          <p:nvPr/>
        </p:nvSpPr>
        <p:spPr>
          <a:xfrm>
            <a:off x="-32" y="2782669"/>
            <a:ext cx="1785950" cy="646331"/>
          </a:xfrm>
          <a:prstGeom prst="rect">
            <a:avLst/>
          </a:prstGeom>
          <a:noFill/>
        </p:spPr>
        <p:txBody>
          <a:bodyPr wrap="square" rtlCol="0">
            <a:spAutoFit/>
          </a:bodyPr>
          <a:lstStyle/>
          <a:p>
            <a:pPr algn="ctr"/>
            <a:r>
              <a:rPr lang="en-IN" b="1" dirty="0" smtClean="0">
                <a:solidFill>
                  <a:srgbClr val="FFFF00"/>
                </a:solidFill>
                <a:latin typeface="Trebuchet MS" pitchFamily="34" charset="0"/>
              </a:rPr>
              <a:t>1.Direct Subsidies</a:t>
            </a:r>
            <a:endParaRPr lang="en-IN" b="1" dirty="0">
              <a:solidFill>
                <a:srgbClr val="FFFF00"/>
              </a:solidFill>
              <a:latin typeface="Trebuchet MS" pitchFamily="34" charset="0"/>
            </a:endParaRPr>
          </a:p>
        </p:txBody>
      </p:sp>
      <p:sp>
        <p:nvSpPr>
          <p:cNvPr id="11" name="TextBox 10"/>
          <p:cNvSpPr txBox="1"/>
          <p:nvPr/>
        </p:nvSpPr>
        <p:spPr>
          <a:xfrm>
            <a:off x="1285852" y="2786058"/>
            <a:ext cx="2000264" cy="646331"/>
          </a:xfrm>
          <a:prstGeom prst="rect">
            <a:avLst/>
          </a:prstGeom>
          <a:noFill/>
        </p:spPr>
        <p:txBody>
          <a:bodyPr wrap="square" rtlCol="0">
            <a:spAutoFit/>
          </a:bodyPr>
          <a:lstStyle/>
          <a:p>
            <a:pPr algn="ctr"/>
            <a:r>
              <a:rPr lang="en-IN" b="1" dirty="0" smtClean="0">
                <a:solidFill>
                  <a:srgbClr val="FFFF00"/>
                </a:solidFill>
                <a:latin typeface="Trebuchet MS" pitchFamily="34" charset="0"/>
              </a:rPr>
              <a:t>2. Capital Subsidies</a:t>
            </a:r>
            <a:endParaRPr lang="en-IN" b="1" dirty="0">
              <a:solidFill>
                <a:srgbClr val="FFFF00"/>
              </a:solidFill>
              <a:latin typeface="Trebuchet MS" pitchFamily="34" charset="0"/>
            </a:endParaRPr>
          </a:p>
        </p:txBody>
      </p:sp>
      <p:sp>
        <p:nvSpPr>
          <p:cNvPr id="13" name="TextBox 12"/>
          <p:cNvSpPr txBox="1"/>
          <p:nvPr/>
        </p:nvSpPr>
        <p:spPr>
          <a:xfrm>
            <a:off x="2571736" y="2782669"/>
            <a:ext cx="2071702" cy="646331"/>
          </a:xfrm>
          <a:prstGeom prst="rect">
            <a:avLst/>
          </a:prstGeom>
          <a:noFill/>
        </p:spPr>
        <p:txBody>
          <a:bodyPr wrap="square" rtlCol="0">
            <a:spAutoFit/>
          </a:bodyPr>
          <a:lstStyle/>
          <a:p>
            <a:pPr algn="ctr"/>
            <a:r>
              <a:rPr lang="en-IN" b="1" dirty="0" smtClean="0">
                <a:solidFill>
                  <a:srgbClr val="FFFF00"/>
                </a:solidFill>
                <a:latin typeface="Trebuchet MS" pitchFamily="34" charset="0"/>
              </a:rPr>
              <a:t>3. Targeted Subsidies</a:t>
            </a:r>
            <a:endParaRPr lang="en-IN" b="1" dirty="0">
              <a:solidFill>
                <a:srgbClr val="FFFF00"/>
              </a:solidFill>
              <a:latin typeface="Trebuchet MS" pitchFamily="34" charset="0"/>
            </a:endParaRPr>
          </a:p>
        </p:txBody>
      </p:sp>
      <p:sp>
        <p:nvSpPr>
          <p:cNvPr id="14" name="Rectangle 13"/>
          <p:cNvSpPr/>
          <p:nvPr/>
        </p:nvSpPr>
        <p:spPr>
          <a:xfrm>
            <a:off x="285720" y="5286388"/>
            <a:ext cx="1285884" cy="646331"/>
          </a:xfrm>
          <a:prstGeom prst="rect">
            <a:avLst/>
          </a:prstGeom>
        </p:spPr>
        <p:txBody>
          <a:bodyPr wrap="square">
            <a:spAutoFit/>
          </a:bodyPr>
          <a:lstStyle/>
          <a:p>
            <a:pPr algn="ctr"/>
            <a:r>
              <a:rPr lang="en-IN" b="1" dirty="0" smtClean="0">
                <a:solidFill>
                  <a:srgbClr val="FFFF00"/>
                </a:solidFill>
                <a:latin typeface="Trebuchet MS" pitchFamily="34" charset="0"/>
              </a:rPr>
              <a:t>4. </a:t>
            </a:r>
            <a:r>
              <a:rPr lang="en-IN" b="1" dirty="0" smtClean="0">
                <a:solidFill>
                  <a:srgbClr val="FFFF00"/>
                </a:solidFill>
              </a:rPr>
              <a:t>Social Subsidies</a:t>
            </a:r>
            <a:endParaRPr lang="en-IN" b="1" dirty="0" smtClean="0">
              <a:solidFill>
                <a:srgbClr val="FFFF00"/>
              </a:solidFill>
              <a:latin typeface="Trebuchet MS" pitchFamily="34" charset="0"/>
            </a:endParaRPr>
          </a:p>
        </p:txBody>
      </p:sp>
      <p:pic>
        <p:nvPicPr>
          <p:cNvPr id="27652" name="Picture 4" descr="Metro Generic color lineal-color icon | Freepik"/>
          <p:cNvPicPr>
            <a:picLocks noChangeAspect="1" noChangeArrowheads="1"/>
          </p:cNvPicPr>
          <p:nvPr/>
        </p:nvPicPr>
        <p:blipFill>
          <a:blip r:embed="rId4" cstate="print"/>
          <a:srcRect/>
          <a:stretch>
            <a:fillRect/>
          </a:stretch>
        </p:blipFill>
        <p:spPr bwMode="auto">
          <a:xfrm>
            <a:off x="1714480" y="1571612"/>
            <a:ext cx="928694" cy="928694"/>
          </a:xfrm>
          <a:prstGeom prst="rect">
            <a:avLst/>
          </a:prstGeom>
          <a:solidFill>
            <a:schemeClr val="bg1"/>
          </a:solidFill>
          <a:ln w="38100" cmpd="dbl">
            <a:solidFill>
              <a:srgbClr val="0000CC"/>
            </a:solidFill>
          </a:ln>
        </p:spPr>
      </p:pic>
      <p:pic>
        <p:nvPicPr>
          <p:cNvPr id="27654" name="Picture 6" descr="Electric bus Generic color fill icon"/>
          <p:cNvPicPr>
            <a:picLocks noChangeAspect="1" noChangeArrowheads="1"/>
          </p:cNvPicPr>
          <p:nvPr/>
        </p:nvPicPr>
        <p:blipFill>
          <a:blip r:embed="rId5" cstate="print"/>
          <a:srcRect/>
          <a:stretch>
            <a:fillRect/>
          </a:stretch>
        </p:blipFill>
        <p:spPr bwMode="auto">
          <a:xfrm>
            <a:off x="3143240" y="1571612"/>
            <a:ext cx="928694" cy="928694"/>
          </a:xfrm>
          <a:prstGeom prst="rect">
            <a:avLst/>
          </a:prstGeom>
          <a:solidFill>
            <a:schemeClr val="bg1"/>
          </a:solidFill>
          <a:ln w="38100" cmpd="dbl">
            <a:solidFill>
              <a:srgbClr val="0000CC"/>
            </a:solidFill>
          </a:ln>
        </p:spPr>
      </p:pic>
      <p:pic>
        <p:nvPicPr>
          <p:cNvPr id="1026" name="Picture 2" descr="Natural environment Technology Sustainability Thermal resistance ..."/>
          <p:cNvPicPr>
            <a:picLocks noChangeAspect="1" noChangeArrowheads="1"/>
          </p:cNvPicPr>
          <p:nvPr/>
        </p:nvPicPr>
        <p:blipFill>
          <a:blip r:embed="rId6" cstate="print"/>
          <a:srcRect/>
          <a:stretch>
            <a:fillRect/>
          </a:stretch>
        </p:blipFill>
        <p:spPr bwMode="auto">
          <a:xfrm>
            <a:off x="357158" y="4071942"/>
            <a:ext cx="940968" cy="928694"/>
          </a:xfrm>
          <a:prstGeom prst="rect">
            <a:avLst/>
          </a:prstGeom>
          <a:noFill/>
          <a:ln w="38100" cmpd="dbl">
            <a:solidFill>
              <a:srgbClr val="0000CC"/>
            </a:solidFill>
          </a:ln>
        </p:spPr>
      </p:pic>
      <p:pic>
        <p:nvPicPr>
          <p:cNvPr id="1028" name="Picture 4" descr="Crocusoft | What is Public Private Partnership?"/>
          <p:cNvPicPr>
            <a:picLocks noChangeAspect="1" noChangeArrowheads="1"/>
          </p:cNvPicPr>
          <p:nvPr/>
        </p:nvPicPr>
        <p:blipFill>
          <a:blip r:embed="rId7" cstate="print"/>
          <a:srcRect/>
          <a:stretch>
            <a:fillRect/>
          </a:stretch>
        </p:blipFill>
        <p:spPr bwMode="auto">
          <a:xfrm>
            <a:off x="1714480" y="4071942"/>
            <a:ext cx="928694" cy="928694"/>
          </a:xfrm>
          <a:prstGeom prst="rect">
            <a:avLst/>
          </a:prstGeom>
          <a:noFill/>
          <a:ln w="38100" cmpd="dbl">
            <a:solidFill>
              <a:srgbClr val="0000CC"/>
            </a:solidFill>
          </a:ln>
        </p:spPr>
      </p:pic>
      <p:sp>
        <p:nvSpPr>
          <p:cNvPr id="17" name="Rectangle 16"/>
          <p:cNvSpPr/>
          <p:nvPr/>
        </p:nvSpPr>
        <p:spPr>
          <a:xfrm>
            <a:off x="1643042" y="5286388"/>
            <a:ext cx="1285884" cy="646331"/>
          </a:xfrm>
          <a:prstGeom prst="rect">
            <a:avLst/>
          </a:prstGeom>
        </p:spPr>
        <p:txBody>
          <a:bodyPr wrap="square">
            <a:spAutoFit/>
          </a:bodyPr>
          <a:lstStyle/>
          <a:p>
            <a:pPr algn="ctr"/>
            <a:r>
              <a:rPr lang="en-IN" b="1" dirty="0" smtClean="0">
                <a:solidFill>
                  <a:srgbClr val="FFFF00"/>
                </a:solidFill>
                <a:latin typeface="Trebuchet MS" pitchFamily="34" charset="0"/>
              </a:rPr>
              <a:t>5. PPP Subsidies</a:t>
            </a:r>
            <a:r>
              <a:rPr lang="en-IN" dirty="0" smtClean="0">
                <a:solidFill>
                  <a:srgbClr val="FFFF00"/>
                </a:solidFill>
                <a:latin typeface="Trebuchet MS" pitchFamily="34" charset="0"/>
              </a:rPr>
              <a:t> </a:t>
            </a:r>
            <a:endParaRPr lang="en-IN" b="1" dirty="0" smtClean="0">
              <a:solidFill>
                <a:srgbClr val="FFFF00"/>
              </a:solidFill>
              <a:latin typeface="Trebuchet MS" pitchFamily="34" charset="0"/>
            </a:endParaRPr>
          </a:p>
        </p:txBody>
      </p:sp>
      <p:sp>
        <p:nvSpPr>
          <p:cNvPr id="1030" name="AutoShape 6" descr="RESEARCH &amp; DEVELOPMENT – PRANAB MICRO SERVICES FEDERATI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032" name="AutoShape 8" descr="RESEARCH &amp; DEVELOPMENT – PRANAB MICRO SERVICES FEDERATI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036" name="Picture 12" descr="RESEARCH &amp; DEVELOPMENT – PRANAB MICRO SERVICES FEDERATION"/>
          <p:cNvPicPr>
            <a:picLocks noChangeAspect="1" noChangeArrowheads="1"/>
          </p:cNvPicPr>
          <p:nvPr/>
        </p:nvPicPr>
        <p:blipFill>
          <a:blip r:embed="rId8" cstate="print"/>
          <a:srcRect/>
          <a:stretch>
            <a:fillRect/>
          </a:stretch>
        </p:blipFill>
        <p:spPr bwMode="auto">
          <a:xfrm>
            <a:off x="3143240" y="4071942"/>
            <a:ext cx="928694" cy="928694"/>
          </a:xfrm>
          <a:prstGeom prst="rect">
            <a:avLst/>
          </a:prstGeom>
          <a:noFill/>
          <a:ln w="38100" cmpd="dbl">
            <a:solidFill>
              <a:srgbClr val="0000CC"/>
            </a:solidFill>
          </a:ln>
        </p:spPr>
      </p:pic>
      <p:sp>
        <p:nvSpPr>
          <p:cNvPr id="22" name="Rectangle 21"/>
          <p:cNvSpPr/>
          <p:nvPr/>
        </p:nvSpPr>
        <p:spPr>
          <a:xfrm>
            <a:off x="3000364" y="5286388"/>
            <a:ext cx="1357322" cy="646331"/>
          </a:xfrm>
          <a:prstGeom prst="rect">
            <a:avLst/>
          </a:prstGeom>
        </p:spPr>
        <p:txBody>
          <a:bodyPr wrap="square">
            <a:spAutoFit/>
          </a:bodyPr>
          <a:lstStyle/>
          <a:p>
            <a:pPr algn="ctr"/>
            <a:r>
              <a:rPr lang="en-IN" b="1" dirty="0" smtClean="0">
                <a:solidFill>
                  <a:srgbClr val="FFFF00"/>
                </a:solidFill>
                <a:latin typeface="Trebuchet MS" pitchFamily="34" charset="0"/>
              </a:rPr>
              <a:t>6. R&amp;D Subsidies</a:t>
            </a:r>
            <a:r>
              <a:rPr lang="en-IN" dirty="0" smtClean="0">
                <a:solidFill>
                  <a:srgbClr val="FFFF00"/>
                </a:solidFill>
                <a:latin typeface="Trebuchet MS" pitchFamily="34" charset="0"/>
              </a:rPr>
              <a:t> </a:t>
            </a:r>
            <a:endParaRPr lang="en-IN" b="1" dirty="0" smtClean="0">
              <a:solidFill>
                <a:srgbClr val="FFFF00"/>
              </a:solidFill>
              <a:latin typeface="Trebuchet MS" pitchFamily="34" charset="0"/>
            </a:endParaRPr>
          </a:p>
        </p:txBody>
      </p:sp>
      <p:pic>
        <p:nvPicPr>
          <p:cNvPr id="1038" name="Picture 14" descr="Subsidy Icon Vectors &amp; Illustrations for Free Download"/>
          <p:cNvPicPr>
            <a:picLocks noChangeAspect="1" noChangeArrowheads="1"/>
          </p:cNvPicPr>
          <p:nvPr/>
        </p:nvPicPr>
        <p:blipFill>
          <a:blip r:embed="rId9" cstate="print"/>
          <a:srcRect/>
          <a:stretch>
            <a:fillRect/>
          </a:stretch>
        </p:blipFill>
        <p:spPr bwMode="auto">
          <a:xfrm>
            <a:off x="357158" y="1571612"/>
            <a:ext cx="928694" cy="928694"/>
          </a:xfrm>
          <a:prstGeom prst="rect">
            <a:avLst/>
          </a:prstGeom>
          <a:noFill/>
          <a:ln w="38100" cmpd="dbl">
            <a:solidFill>
              <a:srgbClr val="0000CC"/>
            </a:solidFill>
          </a:ln>
        </p:spPr>
      </p:pic>
    </p:spTree>
    <p:extLst>
      <p:ext uri="{BB962C8B-B14F-4D97-AF65-F5344CB8AC3E}">
        <p14:creationId xmlns:p14="http://schemas.microsoft.com/office/powerpoint/2010/main" xmlns="" val="12380881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9841"/>
            <a:ext cx="9144000" cy="68678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4"/>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7" name="TextBox 5"/>
          <p:cNvSpPr txBox="1"/>
          <p:nvPr/>
        </p:nvSpPr>
        <p:spPr>
          <a:xfrm>
            <a:off x="0" y="44624"/>
            <a:ext cx="914400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b="1" dirty="0">
                <a:solidFill>
                  <a:srgbClr val="00FF00"/>
                </a:solidFill>
                <a:latin typeface="Trebuchet MS" pitchFamily="34" charset="0"/>
              </a:rPr>
              <a:t>Evaluating the Impact </a:t>
            </a:r>
            <a:r>
              <a:rPr lang="en-IN" b="1" dirty="0" smtClean="0">
                <a:solidFill>
                  <a:srgbClr val="00FF00"/>
                </a:solidFill>
                <a:latin typeface="Trebuchet MS" pitchFamily="34" charset="0"/>
              </a:rPr>
              <a:t>&amp; </a:t>
            </a:r>
            <a:r>
              <a:rPr lang="en-IN" b="1" dirty="0">
                <a:solidFill>
                  <a:srgbClr val="00FF00"/>
                </a:solidFill>
                <a:latin typeface="Trebuchet MS" pitchFamily="34" charset="0"/>
              </a:rPr>
              <a:t>Innovation of Government Subsidies </a:t>
            </a:r>
            <a:r>
              <a:rPr lang="en-IN" b="1" dirty="0" smtClean="0">
                <a:solidFill>
                  <a:srgbClr val="00FF00"/>
                </a:solidFill>
                <a:latin typeface="Trebuchet MS" pitchFamily="34" charset="0"/>
              </a:rPr>
              <a:t>in </a:t>
            </a:r>
            <a:r>
              <a:rPr lang="en-IN" b="1" dirty="0">
                <a:solidFill>
                  <a:srgbClr val="00FF00"/>
                </a:solidFill>
                <a:latin typeface="Trebuchet MS" pitchFamily="34" charset="0"/>
              </a:rPr>
              <a:t>Public </a:t>
            </a:r>
            <a:r>
              <a:rPr lang="en-IN" b="1" dirty="0" smtClean="0">
                <a:solidFill>
                  <a:srgbClr val="00FF00"/>
                </a:solidFill>
                <a:latin typeface="Trebuchet MS" pitchFamily="34" charset="0"/>
              </a:rPr>
              <a:t>Transit.</a:t>
            </a:r>
            <a:endParaRPr lang="en-IN" b="1" dirty="0">
              <a:solidFill>
                <a:srgbClr val="00FF00"/>
              </a:solidFill>
              <a:latin typeface="Trebuchet MS" pitchFamily="34" charset="0"/>
            </a:endParaRPr>
          </a:p>
        </p:txBody>
      </p:sp>
      <p:sp>
        <p:nvSpPr>
          <p:cNvPr id="2" name="TextBox 1"/>
          <p:cNvSpPr txBox="1"/>
          <p:nvPr/>
        </p:nvSpPr>
        <p:spPr>
          <a:xfrm>
            <a:off x="4788025" y="1412776"/>
            <a:ext cx="4032448" cy="4524315"/>
          </a:xfrm>
          <a:prstGeom prst="rect">
            <a:avLst/>
          </a:prstGeom>
          <a:noFill/>
        </p:spPr>
        <p:txBody>
          <a:bodyPr wrap="square" rtlCol="0">
            <a:spAutoFit/>
          </a:bodyPr>
          <a:lstStyle/>
          <a:p>
            <a:pPr marL="342900" indent="-342900" algn="just">
              <a:buFont typeface="+mj-lt"/>
              <a:buAutoNum type="arabicPeriod"/>
            </a:pPr>
            <a:r>
              <a:rPr lang="en-IN" dirty="0" smtClean="0">
                <a:solidFill>
                  <a:schemeClr val="bg1"/>
                </a:solidFill>
                <a:latin typeface="Trebuchet MS" pitchFamily="34" charset="0"/>
              </a:rPr>
              <a:t>Balancing financial sustainability and long-term benefits is difficult, as subsidies can strain public budgets.</a:t>
            </a:r>
          </a:p>
          <a:p>
            <a:pPr marL="342900" indent="-342900" algn="just">
              <a:buFont typeface="+mj-lt"/>
              <a:buAutoNum type="arabicPeriod"/>
            </a:pPr>
            <a:endParaRPr lang="en-IN" dirty="0" smtClean="0">
              <a:solidFill>
                <a:schemeClr val="bg1"/>
              </a:solidFill>
              <a:latin typeface="Trebuchet MS" pitchFamily="34" charset="0"/>
            </a:endParaRPr>
          </a:p>
          <a:p>
            <a:pPr marL="342900" indent="-342900" algn="just">
              <a:buFont typeface="+mj-lt"/>
              <a:buAutoNum type="arabicPeriod"/>
            </a:pPr>
            <a:r>
              <a:rPr lang="en-IN" dirty="0" smtClean="0">
                <a:solidFill>
                  <a:schemeClr val="bg1"/>
                </a:solidFill>
                <a:latin typeface="Trebuchet MS" pitchFamily="34" charset="0"/>
              </a:rPr>
              <a:t>Over-reliance on subsidies may reduce operational efficiency, with less incentive to optimize services.</a:t>
            </a:r>
          </a:p>
          <a:p>
            <a:pPr marL="342900" indent="-342900" algn="just">
              <a:buFont typeface="+mj-lt"/>
              <a:buAutoNum type="arabicPeriod"/>
            </a:pPr>
            <a:endParaRPr lang="en-IN" dirty="0" smtClean="0">
              <a:solidFill>
                <a:schemeClr val="bg1"/>
              </a:solidFill>
              <a:latin typeface="Trebuchet MS" pitchFamily="34" charset="0"/>
            </a:endParaRPr>
          </a:p>
          <a:p>
            <a:pPr marL="342900" indent="-342900" algn="just">
              <a:buFont typeface="+mj-lt"/>
              <a:buAutoNum type="arabicPeriod"/>
            </a:pPr>
            <a:r>
              <a:rPr lang="en-IN" dirty="0" smtClean="0">
                <a:solidFill>
                  <a:schemeClr val="bg1"/>
                </a:solidFill>
                <a:latin typeface="Trebuchet MS" pitchFamily="34" charset="0"/>
              </a:rPr>
              <a:t>Examples: London and New York face budget shortfalls despite subsidies, leading to fare increases and service cuts, highlighting the complexity of sustainable funding.</a:t>
            </a:r>
            <a:endParaRPr lang="en-IN" dirty="0">
              <a:solidFill>
                <a:schemeClr val="bg1"/>
              </a:solidFill>
              <a:latin typeface="Trebuchet MS" pitchFamily="34" charset="0"/>
            </a:endParaRPr>
          </a:p>
        </p:txBody>
      </p:sp>
      <p:sp>
        <p:nvSpPr>
          <p:cNvPr id="3" name="TextBox 2"/>
          <p:cNvSpPr txBox="1"/>
          <p:nvPr/>
        </p:nvSpPr>
        <p:spPr>
          <a:xfrm>
            <a:off x="0" y="652882"/>
            <a:ext cx="9144000" cy="461665"/>
          </a:xfrm>
          <a:prstGeom prst="rect">
            <a:avLst/>
          </a:prstGeom>
          <a:noFill/>
        </p:spPr>
        <p:txBody>
          <a:bodyPr wrap="square" rtlCol="0">
            <a:spAutoFit/>
          </a:bodyPr>
          <a:lstStyle/>
          <a:p>
            <a:pPr algn="ctr"/>
            <a:r>
              <a:rPr lang="en-IN" sz="2400" b="1" u="sng" dirty="0" smtClean="0">
                <a:solidFill>
                  <a:srgbClr val="FFC000"/>
                </a:solidFill>
                <a:latin typeface="Rockwell Condensed" pitchFamily="18" charset="0"/>
              </a:rPr>
              <a:t>Challenges of Government Subsidies in Public Transit:</a:t>
            </a:r>
            <a:endParaRPr lang="en-IN" sz="2400" dirty="0">
              <a:solidFill>
                <a:srgbClr val="FFC000"/>
              </a:solidFill>
              <a:latin typeface="Rockwell Condensed" pitchFamily="18" charset="0"/>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14568" y="1412776"/>
            <a:ext cx="4193436" cy="453555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1562985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9841"/>
            <a:ext cx="9144000" cy="68678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4"/>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7" name="TextBox 5"/>
          <p:cNvSpPr txBox="1"/>
          <p:nvPr/>
        </p:nvSpPr>
        <p:spPr>
          <a:xfrm>
            <a:off x="0" y="44624"/>
            <a:ext cx="914400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b="1" dirty="0">
                <a:solidFill>
                  <a:srgbClr val="00FF00"/>
                </a:solidFill>
                <a:latin typeface="Trebuchet MS" pitchFamily="34" charset="0"/>
              </a:rPr>
              <a:t>Evaluating the Impact </a:t>
            </a:r>
            <a:r>
              <a:rPr lang="en-IN" b="1" dirty="0" smtClean="0">
                <a:solidFill>
                  <a:srgbClr val="00FF00"/>
                </a:solidFill>
                <a:latin typeface="Trebuchet MS" pitchFamily="34" charset="0"/>
              </a:rPr>
              <a:t>&amp; </a:t>
            </a:r>
            <a:r>
              <a:rPr lang="en-IN" b="1" dirty="0">
                <a:solidFill>
                  <a:srgbClr val="00FF00"/>
                </a:solidFill>
                <a:latin typeface="Trebuchet MS" pitchFamily="34" charset="0"/>
              </a:rPr>
              <a:t>Innovation of Government Subsidies </a:t>
            </a:r>
            <a:r>
              <a:rPr lang="en-IN" b="1" dirty="0" smtClean="0">
                <a:solidFill>
                  <a:srgbClr val="00FF00"/>
                </a:solidFill>
                <a:latin typeface="Trebuchet MS" pitchFamily="34" charset="0"/>
              </a:rPr>
              <a:t>in </a:t>
            </a:r>
            <a:r>
              <a:rPr lang="en-IN" b="1" dirty="0">
                <a:solidFill>
                  <a:srgbClr val="00FF00"/>
                </a:solidFill>
                <a:latin typeface="Trebuchet MS" pitchFamily="34" charset="0"/>
              </a:rPr>
              <a:t>Public </a:t>
            </a:r>
            <a:r>
              <a:rPr lang="en-IN" b="1" dirty="0" smtClean="0">
                <a:solidFill>
                  <a:srgbClr val="00FF00"/>
                </a:solidFill>
                <a:latin typeface="Trebuchet MS" pitchFamily="34" charset="0"/>
              </a:rPr>
              <a:t>Transit.</a:t>
            </a:r>
            <a:endParaRPr lang="en-IN" b="1" dirty="0">
              <a:solidFill>
                <a:srgbClr val="00FF00"/>
              </a:solidFill>
              <a:latin typeface="Trebuchet MS" pitchFamily="34" charset="0"/>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67544" y="1700808"/>
            <a:ext cx="4176464" cy="43204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Box 1"/>
          <p:cNvSpPr txBox="1"/>
          <p:nvPr/>
        </p:nvSpPr>
        <p:spPr>
          <a:xfrm>
            <a:off x="5004048" y="1640989"/>
            <a:ext cx="3744416" cy="4524315"/>
          </a:xfrm>
          <a:prstGeom prst="rect">
            <a:avLst/>
          </a:prstGeom>
          <a:noFill/>
        </p:spPr>
        <p:txBody>
          <a:bodyPr wrap="square" rtlCol="0">
            <a:spAutoFit/>
          </a:bodyPr>
          <a:lstStyle/>
          <a:p>
            <a:pPr marL="342900" indent="-342900" algn="just">
              <a:buFont typeface="+mj-lt"/>
              <a:buAutoNum type="arabicPeriod"/>
            </a:pPr>
            <a:r>
              <a:rPr lang="en-IN" dirty="0" smtClean="0">
                <a:solidFill>
                  <a:schemeClr val="bg1"/>
                </a:solidFill>
                <a:latin typeface="Trebuchet MS" pitchFamily="34" charset="0"/>
              </a:rPr>
              <a:t>Subsidies keep transit affordable and accessible, particularly for low-income communities.</a:t>
            </a:r>
          </a:p>
          <a:p>
            <a:pPr marL="342900" indent="-342900" algn="just">
              <a:buFont typeface="+mj-lt"/>
              <a:buAutoNum type="arabicPeriod"/>
            </a:pPr>
            <a:endParaRPr lang="en-IN" dirty="0" smtClean="0">
              <a:solidFill>
                <a:schemeClr val="bg1"/>
              </a:solidFill>
              <a:latin typeface="Trebuchet MS" pitchFamily="34" charset="0"/>
            </a:endParaRPr>
          </a:p>
          <a:p>
            <a:pPr marL="342900" indent="-342900" algn="just">
              <a:buFont typeface="+mj-lt"/>
              <a:buAutoNum type="arabicPeriod"/>
            </a:pPr>
            <a:r>
              <a:rPr lang="en-IN" dirty="0" smtClean="0">
                <a:solidFill>
                  <a:schemeClr val="bg1"/>
                </a:solidFill>
                <a:latin typeface="Trebuchet MS" pitchFamily="34" charset="0"/>
              </a:rPr>
              <a:t>They allow lower fares, promoting social inclusion and equitable access to transportation.</a:t>
            </a:r>
          </a:p>
          <a:p>
            <a:pPr marL="342900" indent="-342900" algn="just">
              <a:buFont typeface="+mj-lt"/>
              <a:buAutoNum type="arabicPeriod"/>
            </a:pPr>
            <a:endParaRPr lang="en-IN" dirty="0" smtClean="0">
              <a:solidFill>
                <a:schemeClr val="bg1"/>
              </a:solidFill>
              <a:latin typeface="Trebuchet MS" pitchFamily="34" charset="0"/>
            </a:endParaRPr>
          </a:p>
          <a:p>
            <a:pPr marL="342900" indent="-342900" algn="just">
              <a:buFont typeface="+mj-lt"/>
              <a:buAutoNum type="arabicPeriod"/>
            </a:pPr>
            <a:r>
              <a:rPr lang="en-IN" dirty="0" smtClean="0">
                <a:solidFill>
                  <a:schemeClr val="bg1"/>
                </a:solidFill>
                <a:latin typeface="Trebuchet MS" pitchFamily="34" charset="0"/>
              </a:rPr>
              <a:t>Financial support helps maintain, expand, and modernize transit infrastructure, ensuring long-term sustainability and efficiency.</a:t>
            </a:r>
            <a:endParaRPr lang="en-IN" dirty="0">
              <a:solidFill>
                <a:schemeClr val="bg1"/>
              </a:solidFill>
              <a:latin typeface="Trebuchet MS" pitchFamily="34" charset="0"/>
            </a:endParaRPr>
          </a:p>
        </p:txBody>
      </p:sp>
      <p:sp>
        <p:nvSpPr>
          <p:cNvPr id="3" name="TextBox 2"/>
          <p:cNvSpPr txBox="1"/>
          <p:nvPr/>
        </p:nvSpPr>
        <p:spPr>
          <a:xfrm>
            <a:off x="0" y="785794"/>
            <a:ext cx="9144000" cy="461665"/>
          </a:xfrm>
          <a:prstGeom prst="rect">
            <a:avLst/>
          </a:prstGeom>
          <a:noFill/>
        </p:spPr>
        <p:txBody>
          <a:bodyPr wrap="square" rtlCol="0">
            <a:spAutoFit/>
          </a:bodyPr>
          <a:lstStyle/>
          <a:p>
            <a:pPr algn="ctr"/>
            <a:r>
              <a:rPr lang="en-IN" sz="2400" b="1" u="sng" dirty="0">
                <a:solidFill>
                  <a:srgbClr val="FFC000"/>
                </a:solidFill>
                <a:latin typeface="Rockwell Condensed" pitchFamily="18" charset="0"/>
              </a:rPr>
              <a:t>Importance of Government Subsidies</a:t>
            </a:r>
            <a:endParaRPr lang="en-IN" sz="2400" dirty="0">
              <a:solidFill>
                <a:srgbClr val="FFC000"/>
              </a:solidFill>
              <a:latin typeface="Rockwell Condensed" pitchFamily="18" charset="0"/>
            </a:endParaRPr>
          </a:p>
        </p:txBody>
      </p:sp>
    </p:spTree>
    <p:extLst>
      <p:ext uri="{BB962C8B-B14F-4D97-AF65-F5344CB8AC3E}">
        <p14:creationId xmlns:p14="http://schemas.microsoft.com/office/powerpoint/2010/main" xmlns="" val="6931847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9841"/>
            <a:ext cx="9144000" cy="68678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4"/>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7" name="TextBox 5"/>
          <p:cNvSpPr txBox="1"/>
          <p:nvPr/>
        </p:nvSpPr>
        <p:spPr>
          <a:xfrm>
            <a:off x="0" y="44624"/>
            <a:ext cx="914400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b="1" dirty="0">
                <a:solidFill>
                  <a:srgbClr val="00FF00"/>
                </a:solidFill>
                <a:latin typeface="Trebuchet MS" pitchFamily="34" charset="0"/>
              </a:rPr>
              <a:t>Evaluating the Impact </a:t>
            </a:r>
            <a:r>
              <a:rPr lang="en-IN" b="1" dirty="0" smtClean="0">
                <a:solidFill>
                  <a:srgbClr val="00FF00"/>
                </a:solidFill>
                <a:latin typeface="Trebuchet MS" pitchFamily="34" charset="0"/>
              </a:rPr>
              <a:t>&amp; </a:t>
            </a:r>
            <a:r>
              <a:rPr lang="en-IN" b="1" dirty="0">
                <a:solidFill>
                  <a:srgbClr val="00FF00"/>
                </a:solidFill>
                <a:latin typeface="Trebuchet MS" pitchFamily="34" charset="0"/>
              </a:rPr>
              <a:t>Innovation of Government Subsidies </a:t>
            </a:r>
            <a:r>
              <a:rPr lang="en-IN" b="1" dirty="0" smtClean="0">
                <a:solidFill>
                  <a:srgbClr val="00FF00"/>
                </a:solidFill>
                <a:latin typeface="Trebuchet MS" pitchFamily="34" charset="0"/>
              </a:rPr>
              <a:t>in </a:t>
            </a:r>
            <a:r>
              <a:rPr lang="en-IN" b="1" dirty="0">
                <a:solidFill>
                  <a:srgbClr val="00FF00"/>
                </a:solidFill>
                <a:latin typeface="Trebuchet MS" pitchFamily="34" charset="0"/>
              </a:rPr>
              <a:t>Public </a:t>
            </a:r>
            <a:r>
              <a:rPr lang="en-IN" b="1" dirty="0" smtClean="0">
                <a:solidFill>
                  <a:srgbClr val="00FF00"/>
                </a:solidFill>
                <a:latin typeface="Trebuchet MS" pitchFamily="34" charset="0"/>
              </a:rPr>
              <a:t>Transit.</a:t>
            </a:r>
            <a:endParaRPr lang="en-IN" b="1" dirty="0">
              <a:solidFill>
                <a:srgbClr val="00FF00"/>
              </a:solidFill>
              <a:latin typeface="Trebuchet MS" pitchFamily="34" charset="0"/>
            </a:endParaRPr>
          </a:p>
        </p:txBody>
      </p:sp>
      <p:sp>
        <p:nvSpPr>
          <p:cNvPr id="2" name="TextBox 1"/>
          <p:cNvSpPr txBox="1"/>
          <p:nvPr/>
        </p:nvSpPr>
        <p:spPr>
          <a:xfrm>
            <a:off x="4927701" y="1412776"/>
            <a:ext cx="3892771" cy="4801314"/>
          </a:xfrm>
          <a:prstGeom prst="rect">
            <a:avLst/>
          </a:prstGeom>
          <a:noFill/>
        </p:spPr>
        <p:txBody>
          <a:bodyPr wrap="square" rtlCol="0">
            <a:spAutoFit/>
          </a:bodyPr>
          <a:lstStyle/>
          <a:p>
            <a:pPr marL="342900" indent="-342900" algn="just">
              <a:buFont typeface="+mj-lt"/>
              <a:buAutoNum type="arabicPeriod"/>
            </a:pPr>
            <a:r>
              <a:rPr lang="en-IN" dirty="0" smtClean="0">
                <a:solidFill>
                  <a:schemeClr val="bg1"/>
                </a:solidFill>
                <a:latin typeface="Trebuchet MS" pitchFamily="34" charset="0"/>
              </a:rPr>
              <a:t>Subsidies boost local economies through job creation in transit operations and maintenance.</a:t>
            </a:r>
          </a:p>
          <a:p>
            <a:pPr marL="342900" indent="-342900" algn="just">
              <a:buFont typeface="+mj-lt"/>
              <a:buAutoNum type="arabicPeriod"/>
            </a:pPr>
            <a:r>
              <a:rPr lang="en-IN" dirty="0" smtClean="0">
                <a:solidFill>
                  <a:schemeClr val="bg1"/>
                </a:solidFill>
                <a:latin typeface="Trebuchet MS" pitchFamily="34" charset="0"/>
              </a:rPr>
              <a:t>Affordable transit enhances mobility, allowing easier access to job opportunities and increasing economic productivity.</a:t>
            </a:r>
          </a:p>
          <a:p>
            <a:pPr marL="342900" indent="-342900" algn="just">
              <a:buFont typeface="+mj-lt"/>
              <a:buAutoNum type="arabicPeriod"/>
            </a:pPr>
            <a:r>
              <a:rPr lang="en-IN" dirty="0" smtClean="0">
                <a:solidFill>
                  <a:schemeClr val="bg1"/>
                </a:solidFill>
                <a:latin typeface="Trebuchet MS" pitchFamily="34" charset="0"/>
              </a:rPr>
              <a:t>Encourages real estate development around transit hubs, driving urban growth, higher property values, and new businesses.</a:t>
            </a:r>
          </a:p>
          <a:p>
            <a:pPr marL="342900" indent="-342900" algn="just">
              <a:buFont typeface="+mj-lt"/>
              <a:buAutoNum type="arabicPeriod"/>
            </a:pPr>
            <a:r>
              <a:rPr lang="en-IN" dirty="0" smtClean="0">
                <a:solidFill>
                  <a:schemeClr val="bg1"/>
                </a:solidFill>
                <a:latin typeface="Trebuchet MS" pitchFamily="34" charset="0"/>
              </a:rPr>
              <a:t>Examples include Hong Kong and Chicago, where transit systems support economic development and local commerce.</a:t>
            </a:r>
            <a:endParaRPr lang="en-IN" dirty="0">
              <a:solidFill>
                <a:schemeClr val="bg1"/>
              </a:solidFill>
              <a:latin typeface="Trebuchet MS" pitchFamily="34" charset="0"/>
            </a:endParaRPr>
          </a:p>
        </p:txBody>
      </p:sp>
      <p:sp>
        <p:nvSpPr>
          <p:cNvPr id="3" name="TextBox 2"/>
          <p:cNvSpPr txBox="1"/>
          <p:nvPr/>
        </p:nvSpPr>
        <p:spPr>
          <a:xfrm>
            <a:off x="611560" y="652882"/>
            <a:ext cx="7992888" cy="461665"/>
          </a:xfrm>
          <a:prstGeom prst="rect">
            <a:avLst/>
          </a:prstGeom>
          <a:noFill/>
        </p:spPr>
        <p:txBody>
          <a:bodyPr wrap="square" rtlCol="0">
            <a:spAutoFit/>
          </a:bodyPr>
          <a:lstStyle/>
          <a:p>
            <a:pPr algn="ctr"/>
            <a:r>
              <a:rPr lang="en-IN" sz="2400" b="1" u="sng" dirty="0" smtClean="0">
                <a:solidFill>
                  <a:srgbClr val="FFC000"/>
                </a:solidFill>
                <a:latin typeface="Rockwell Condensed" pitchFamily="18" charset="0"/>
              </a:rPr>
              <a:t>Economic Impact of Subsidies in Public Transit:</a:t>
            </a:r>
            <a:endParaRPr lang="en-IN" sz="2400" dirty="0">
              <a:solidFill>
                <a:srgbClr val="FFC000"/>
              </a:solidFill>
              <a:latin typeface="Rockwell Condensed" pitchFamily="18" charset="0"/>
            </a:endParaRPr>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76180" y="1446700"/>
            <a:ext cx="4166948" cy="45649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TextBox 3"/>
          <p:cNvSpPr txBox="1"/>
          <p:nvPr/>
        </p:nvSpPr>
        <p:spPr>
          <a:xfrm>
            <a:off x="3059832" y="1465637"/>
            <a:ext cx="1080120" cy="369332"/>
          </a:xfrm>
          <a:prstGeom prst="rect">
            <a:avLst/>
          </a:prstGeom>
          <a:noFill/>
        </p:spPr>
        <p:txBody>
          <a:bodyPr wrap="square" rtlCol="0">
            <a:spAutoFit/>
          </a:bodyPr>
          <a:lstStyle/>
          <a:p>
            <a:pPr algn="ctr"/>
            <a:r>
              <a:rPr lang="en-IN" dirty="0" smtClean="0">
                <a:solidFill>
                  <a:schemeClr val="bg1"/>
                </a:solidFill>
                <a:latin typeface="Trebuchet MS" pitchFamily="34" charset="0"/>
              </a:rPr>
              <a:t>JOBS</a:t>
            </a:r>
            <a:endParaRPr lang="en-IN" dirty="0">
              <a:solidFill>
                <a:schemeClr val="bg1"/>
              </a:solidFill>
              <a:latin typeface="Trebuchet MS" pitchFamily="34" charset="0"/>
            </a:endParaRPr>
          </a:p>
        </p:txBody>
      </p:sp>
      <p:sp>
        <p:nvSpPr>
          <p:cNvPr id="12" name="TextBox 11"/>
          <p:cNvSpPr txBox="1"/>
          <p:nvPr/>
        </p:nvSpPr>
        <p:spPr>
          <a:xfrm>
            <a:off x="1043608" y="1499515"/>
            <a:ext cx="1296144" cy="369332"/>
          </a:xfrm>
          <a:prstGeom prst="rect">
            <a:avLst/>
          </a:prstGeom>
          <a:noFill/>
        </p:spPr>
        <p:txBody>
          <a:bodyPr wrap="square" rtlCol="0">
            <a:spAutoFit/>
          </a:bodyPr>
          <a:lstStyle/>
          <a:p>
            <a:pPr algn="ctr"/>
            <a:r>
              <a:rPr lang="en-IN" dirty="0" smtClean="0">
                <a:solidFill>
                  <a:schemeClr val="bg1"/>
                </a:solidFill>
                <a:latin typeface="Trebuchet MS" pitchFamily="34" charset="0"/>
              </a:rPr>
              <a:t>SUBSIDIES</a:t>
            </a:r>
            <a:endParaRPr lang="en-IN" dirty="0">
              <a:solidFill>
                <a:schemeClr val="bg1"/>
              </a:solidFill>
              <a:latin typeface="Trebuchet MS" pitchFamily="34" charset="0"/>
            </a:endParaRPr>
          </a:p>
        </p:txBody>
      </p:sp>
      <p:sp>
        <p:nvSpPr>
          <p:cNvPr id="6" name="TextBox 5"/>
          <p:cNvSpPr txBox="1"/>
          <p:nvPr/>
        </p:nvSpPr>
        <p:spPr>
          <a:xfrm>
            <a:off x="1043608" y="1868847"/>
            <a:ext cx="432048" cy="246221"/>
          </a:xfrm>
          <a:prstGeom prst="rect">
            <a:avLst/>
          </a:prstGeom>
          <a:solidFill>
            <a:schemeClr val="tx2">
              <a:lumMod val="75000"/>
            </a:schemeClr>
          </a:solidFill>
        </p:spPr>
        <p:txBody>
          <a:bodyPr wrap="square" rtlCol="0">
            <a:spAutoFit/>
          </a:bodyPr>
          <a:lstStyle/>
          <a:p>
            <a:endParaRPr lang="en-IN" sz="1000" dirty="0"/>
          </a:p>
        </p:txBody>
      </p:sp>
      <p:sp>
        <p:nvSpPr>
          <p:cNvPr id="14" name="TextBox 13"/>
          <p:cNvSpPr txBox="1"/>
          <p:nvPr/>
        </p:nvSpPr>
        <p:spPr>
          <a:xfrm>
            <a:off x="1331640" y="2099696"/>
            <a:ext cx="432048" cy="246221"/>
          </a:xfrm>
          <a:prstGeom prst="rect">
            <a:avLst/>
          </a:prstGeom>
          <a:solidFill>
            <a:schemeClr val="tx2">
              <a:lumMod val="75000"/>
            </a:schemeClr>
          </a:solidFill>
        </p:spPr>
        <p:txBody>
          <a:bodyPr wrap="square" rtlCol="0">
            <a:spAutoFit/>
          </a:bodyPr>
          <a:lstStyle/>
          <a:p>
            <a:endParaRPr lang="en-IN" sz="1000" dirty="0"/>
          </a:p>
        </p:txBody>
      </p:sp>
    </p:spTree>
    <p:extLst>
      <p:ext uri="{BB962C8B-B14F-4D97-AF65-F5344CB8AC3E}">
        <p14:creationId xmlns:p14="http://schemas.microsoft.com/office/powerpoint/2010/main" xmlns="" val="22121146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9841"/>
            <a:ext cx="9144000" cy="68678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4"/>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7" name="TextBox 5"/>
          <p:cNvSpPr txBox="1"/>
          <p:nvPr/>
        </p:nvSpPr>
        <p:spPr>
          <a:xfrm>
            <a:off x="0" y="44624"/>
            <a:ext cx="914400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b="1" dirty="0">
                <a:solidFill>
                  <a:srgbClr val="00FF00"/>
                </a:solidFill>
                <a:latin typeface="Trebuchet MS" pitchFamily="34" charset="0"/>
              </a:rPr>
              <a:t>Evaluating the Impact </a:t>
            </a:r>
            <a:r>
              <a:rPr lang="en-IN" b="1" dirty="0" smtClean="0">
                <a:solidFill>
                  <a:srgbClr val="00FF00"/>
                </a:solidFill>
                <a:latin typeface="Trebuchet MS" pitchFamily="34" charset="0"/>
              </a:rPr>
              <a:t>&amp; </a:t>
            </a:r>
            <a:r>
              <a:rPr lang="en-IN" b="1" dirty="0">
                <a:solidFill>
                  <a:srgbClr val="00FF00"/>
                </a:solidFill>
                <a:latin typeface="Trebuchet MS" pitchFamily="34" charset="0"/>
              </a:rPr>
              <a:t>Innovation of Government Subsidies </a:t>
            </a:r>
            <a:r>
              <a:rPr lang="en-IN" b="1" dirty="0" smtClean="0">
                <a:solidFill>
                  <a:srgbClr val="00FF00"/>
                </a:solidFill>
                <a:latin typeface="Trebuchet MS" pitchFamily="34" charset="0"/>
              </a:rPr>
              <a:t>in </a:t>
            </a:r>
            <a:r>
              <a:rPr lang="en-IN" b="1" dirty="0">
                <a:solidFill>
                  <a:srgbClr val="00FF00"/>
                </a:solidFill>
                <a:latin typeface="Trebuchet MS" pitchFamily="34" charset="0"/>
              </a:rPr>
              <a:t>Public </a:t>
            </a:r>
            <a:r>
              <a:rPr lang="en-IN" b="1" dirty="0" smtClean="0">
                <a:solidFill>
                  <a:srgbClr val="00FF00"/>
                </a:solidFill>
                <a:latin typeface="Trebuchet MS" pitchFamily="34" charset="0"/>
              </a:rPr>
              <a:t>Transit.</a:t>
            </a:r>
            <a:endParaRPr lang="en-IN" b="1" dirty="0">
              <a:solidFill>
                <a:srgbClr val="00FF00"/>
              </a:solidFill>
              <a:latin typeface="Trebuchet MS" pitchFamily="34" charset="0"/>
            </a:endParaRPr>
          </a:p>
        </p:txBody>
      </p:sp>
      <p:sp>
        <p:nvSpPr>
          <p:cNvPr id="2" name="TextBox 1"/>
          <p:cNvSpPr txBox="1"/>
          <p:nvPr/>
        </p:nvSpPr>
        <p:spPr>
          <a:xfrm>
            <a:off x="4927701" y="1412776"/>
            <a:ext cx="3892771" cy="4801314"/>
          </a:xfrm>
          <a:prstGeom prst="rect">
            <a:avLst/>
          </a:prstGeom>
          <a:noFill/>
        </p:spPr>
        <p:txBody>
          <a:bodyPr wrap="square" rtlCol="0">
            <a:spAutoFit/>
          </a:bodyPr>
          <a:lstStyle/>
          <a:p>
            <a:pPr marL="342900" indent="-342900" algn="just">
              <a:buFont typeface="+mj-lt"/>
              <a:buAutoNum type="arabicPeriod"/>
            </a:pPr>
            <a:r>
              <a:rPr lang="en-IN" dirty="0" smtClean="0">
                <a:solidFill>
                  <a:schemeClr val="bg1"/>
                </a:solidFill>
                <a:latin typeface="Trebuchet MS" pitchFamily="34" charset="0"/>
              </a:rPr>
              <a:t>Subsidies reduce greenhouse gas emissions by encouraging public transit use over private vehicles, lowering traffic congestion and carbon emissions.</a:t>
            </a:r>
          </a:p>
          <a:p>
            <a:pPr marL="342900" indent="-342900" algn="just">
              <a:buFont typeface="+mj-lt"/>
              <a:buAutoNum type="arabicPeriod"/>
            </a:pPr>
            <a:r>
              <a:rPr lang="en-IN" dirty="0" smtClean="0">
                <a:solidFill>
                  <a:schemeClr val="bg1"/>
                </a:solidFill>
                <a:latin typeface="Trebuchet MS" pitchFamily="34" charset="0"/>
              </a:rPr>
              <a:t>They enable cities to invest in green technologies like electric buses and energy-efficient trains, promoting eco-friendly transit systems.</a:t>
            </a:r>
          </a:p>
          <a:p>
            <a:pPr marL="342900" indent="-342900" algn="just">
              <a:buFont typeface="+mj-lt"/>
              <a:buAutoNum type="arabicPeriod"/>
            </a:pPr>
            <a:r>
              <a:rPr lang="en-IN" dirty="0" smtClean="0">
                <a:solidFill>
                  <a:schemeClr val="bg1"/>
                </a:solidFill>
                <a:latin typeface="Trebuchet MS" pitchFamily="34" charset="0"/>
              </a:rPr>
              <a:t>Example: Stockholm, where subsidies have led to high transit use, green technologies, and significant reductions in emissions, improving urban air quality.</a:t>
            </a:r>
            <a:endParaRPr lang="en-IN" dirty="0">
              <a:solidFill>
                <a:schemeClr val="bg1"/>
              </a:solidFill>
              <a:latin typeface="Trebuchet MS" pitchFamily="34" charset="0"/>
            </a:endParaRPr>
          </a:p>
        </p:txBody>
      </p:sp>
      <p:sp>
        <p:nvSpPr>
          <p:cNvPr id="3" name="TextBox 2"/>
          <p:cNvSpPr txBox="1"/>
          <p:nvPr/>
        </p:nvSpPr>
        <p:spPr>
          <a:xfrm>
            <a:off x="0" y="652882"/>
            <a:ext cx="9144000" cy="461665"/>
          </a:xfrm>
          <a:prstGeom prst="rect">
            <a:avLst/>
          </a:prstGeom>
          <a:noFill/>
        </p:spPr>
        <p:txBody>
          <a:bodyPr wrap="square" rtlCol="0">
            <a:spAutoFit/>
          </a:bodyPr>
          <a:lstStyle/>
          <a:p>
            <a:pPr algn="ctr"/>
            <a:r>
              <a:rPr lang="en-IN" sz="2400" b="1" u="sng" dirty="0" smtClean="0">
                <a:solidFill>
                  <a:srgbClr val="FFC000"/>
                </a:solidFill>
                <a:latin typeface="Rockwell Condensed" pitchFamily="18" charset="0"/>
              </a:rPr>
              <a:t>Environmental Impact of Subsidies in Public Transit:</a:t>
            </a:r>
            <a:endParaRPr lang="en-IN" sz="2400" dirty="0">
              <a:solidFill>
                <a:srgbClr val="FFC000"/>
              </a:solidFill>
              <a:latin typeface="Rockwell Condensed" pitchFamily="18"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05052" y="1485730"/>
            <a:ext cx="4166948" cy="453555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9756038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9841"/>
            <a:ext cx="9144000" cy="68678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4"/>
          <p:cNvSpPr/>
          <p:nvPr/>
        </p:nvSpPr>
        <p:spPr>
          <a:xfrm>
            <a:off x="-1" y="0"/>
            <a:ext cx="9144002" cy="68580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N" dirty="0"/>
          </a:p>
        </p:txBody>
      </p:sp>
      <p:sp>
        <p:nvSpPr>
          <p:cNvPr id="7" name="TextBox 5"/>
          <p:cNvSpPr txBox="1"/>
          <p:nvPr/>
        </p:nvSpPr>
        <p:spPr>
          <a:xfrm>
            <a:off x="0" y="44624"/>
            <a:ext cx="914400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b="1" dirty="0">
                <a:solidFill>
                  <a:srgbClr val="00FF00"/>
                </a:solidFill>
                <a:latin typeface="Trebuchet MS" pitchFamily="34" charset="0"/>
              </a:rPr>
              <a:t>Evaluating the Impact </a:t>
            </a:r>
            <a:r>
              <a:rPr lang="en-IN" b="1" dirty="0" smtClean="0">
                <a:solidFill>
                  <a:srgbClr val="00FF00"/>
                </a:solidFill>
                <a:latin typeface="Trebuchet MS" pitchFamily="34" charset="0"/>
              </a:rPr>
              <a:t>&amp; </a:t>
            </a:r>
            <a:r>
              <a:rPr lang="en-IN" b="1" dirty="0">
                <a:solidFill>
                  <a:srgbClr val="00FF00"/>
                </a:solidFill>
                <a:latin typeface="Trebuchet MS" pitchFamily="34" charset="0"/>
              </a:rPr>
              <a:t>Innovation of Government Subsidies </a:t>
            </a:r>
            <a:r>
              <a:rPr lang="en-IN" b="1" dirty="0" smtClean="0">
                <a:solidFill>
                  <a:srgbClr val="00FF00"/>
                </a:solidFill>
                <a:latin typeface="Trebuchet MS" pitchFamily="34" charset="0"/>
              </a:rPr>
              <a:t>in </a:t>
            </a:r>
            <a:r>
              <a:rPr lang="en-IN" b="1" dirty="0">
                <a:solidFill>
                  <a:srgbClr val="00FF00"/>
                </a:solidFill>
                <a:latin typeface="Trebuchet MS" pitchFamily="34" charset="0"/>
              </a:rPr>
              <a:t>Public </a:t>
            </a:r>
            <a:r>
              <a:rPr lang="en-IN" b="1" dirty="0" smtClean="0">
                <a:solidFill>
                  <a:srgbClr val="00FF00"/>
                </a:solidFill>
                <a:latin typeface="Trebuchet MS" pitchFamily="34" charset="0"/>
              </a:rPr>
              <a:t>Transit.</a:t>
            </a:r>
            <a:endParaRPr lang="en-IN" b="1" dirty="0">
              <a:solidFill>
                <a:srgbClr val="00FF00"/>
              </a:solidFill>
              <a:latin typeface="Trebuchet MS" pitchFamily="34" charset="0"/>
            </a:endParaRPr>
          </a:p>
        </p:txBody>
      </p:sp>
      <p:sp>
        <p:nvSpPr>
          <p:cNvPr id="2" name="TextBox 1"/>
          <p:cNvSpPr txBox="1"/>
          <p:nvPr/>
        </p:nvSpPr>
        <p:spPr>
          <a:xfrm>
            <a:off x="4788025" y="1412776"/>
            <a:ext cx="4032448" cy="4524315"/>
          </a:xfrm>
          <a:prstGeom prst="rect">
            <a:avLst/>
          </a:prstGeom>
          <a:noFill/>
        </p:spPr>
        <p:txBody>
          <a:bodyPr wrap="square" rtlCol="0">
            <a:spAutoFit/>
          </a:bodyPr>
          <a:lstStyle/>
          <a:p>
            <a:pPr marL="342900" indent="-342900" algn="just">
              <a:buFont typeface="+mj-lt"/>
              <a:buAutoNum type="arabicPeriod"/>
            </a:pPr>
            <a:r>
              <a:rPr lang="en-IN" dirty="0" smtClean="0">
                <a:solidFill>
                  <a:schemeClr val="bg1"/>
                </a:solidFill>
                <a:latin typeface="Trebuchet MS" pitchFamily="34" charset="0"/>
              </a:rPr>
              <a:t>Subsidies make transit more affordable, promoting equity and inclusion, particularly for low-income and underserved communities.</a:t>
            </a:r>
          </a:p>
          <a:p>
            <a:pPr marL="342900" indent="-342900" algn="just">
              <a:buFont typeface="+mj-lt"/>
              <a:buAutoNum type="arabicPeriod"/>
            </a:pPr>
            <a:r>
              <a:rPr lang="en-IN" dirty="0" smtClean="0">
                <a:solidFill>
                  <a:schemeClr val="bg1"/>
                </a:solidFill>
                <a:latin typeface="Trebuchet MS" pitchFamily="34" charset="0"/>
              </a:rPr>
              <a:t>They improve access to essential services like education, healthcare, and employment, enhancing opportunities for marginalized or rural areas.</a:t>
            </a:r>
          </a:p>
          <a:p>
            <a:pPr marL="342900" indent="-342900" algn="just">
              <a:buFont typeface="+mj-lt"/>
              <a:buAutoNum type="arabicPeriod"/>
            </a:pPr>
            <a:r>
              <a:rPr lang="en-IN" dirty="0" smtClean="0">
                <a:solidFill>
                  <a:schemeClr val="bg1"/>
                </a:solidFill>
                <a:latin typeface="Trebuchet MS" pitchFamily="34" charset="0"/>
              </a:rPr>
              <a:t>Examples include rural public transit initiatives in Canada and Japan, where subsidies bridge the gap between urban and rural areas, ensuring access to critical services.</a:t>
            </a:r>
            <a:endParaRPr lang="en-IN" dirty="0">
              <a:solidFill>
                <a:schemeClr val="bg1"/>
              </a:solidFill>
              <a:latin typeface="Trebuchet MS" pitchFamily="34" charset="0"/>
            </a:endParaRPr>
          </a:p>
        </p:txBody>
      </p:sp>
      <p:sp>
        <p:nvSpPr>
          <p:cNvPr id="3" name="TextBox 2"/>
          <p:cNvSpPr txBox="1"/>
          <p:nvPr/>
        </p:nvSpPr>
        <p:spPr>
          <a:xfrm>
            <a:off x="0" y="652882"/>
            <a:ext cx="9144000" cy="461665"/>
          </a:xfrm>
          <a:prstGeom prst="rect">
            <a:avLst/>
          </a:prstGeom>
          <a:noFill/>
        </p:spPr>
        <p:txBody>
          <a:bodyPr wrap="square" rtlCol="0">
            <a:spAutoFit/>
          </a:bodyPr>
          <a:lstStyle/>
          <a:p>
            <a:pPr algn="ctr"/>
            <a:r>
              <a:rPr lang="en-IN" sz="2400" b="1" u="sng" dirty="0" smtClean="0">
                <a:solidFill>
                  <a:srgbClr val="FFC000"/>
                </a:solidFill>
                <a:latin typeface="Rockwell Condensed" pitchFamily="18" charset="0"/>
              </a:rPr>
              <a:t>Social Impact of Subsidies in Public Transit:</a:t>
            </a:r>
            <a:endParaRPr lang="en-IN" sz="2400" dirty="0">
              <a:solidFill>
                <a:srgbClr val="FFC000"/>
              </a:solidFill>
              <a:latin typeface="Rockwell Condensed" pitchFamily="18"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67544" y="1412776"/>
            <a:ext cx="4202952" cy="453555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9520110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737</TotalTime>
  <Words>1496</Words>
  <Application>Microsoft Office PowerPoint</Application>
  <PresentationFormat>On-screen Show (4:3)</PresentationFormat>
  <Paragraphs>113</Paragraphs>
  <Slides>16</Slides>
  <Notes>2</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Amudhan</dc:creator>
  <cp:lastModifiedBy>Amudhan</cp:lastModifiedBy>
  <cp:revision>29</cp:revision>
  <dcterms:created xsi:type="dcterms:W3CDTF">2024-09-11T18:10:38Z</dcterms:created>
  <dcterms:modified xsi:type="dcterms:W3CDTF">2026-08-10T12:52:38Z</dcterms:modified>
</cp:coreProperties>
</file>