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258" r:id="rId3"/>
    <p:sldId id="257" r:id="rId4"/>
    <p:sldId id="259" r:id="rId5"/>
    <p:sldId id="270" r:id="rId6"/>
    <p:sldId id="262" r:id="rId7"/>
    <p:sldId id="277" r:id="rId8"/>
    <p:sldId id="263" r:id="rId9"/>
    <p:sldId id="264" r:id="rId10"/>
    <p:sldId id="278" r:id="rId11"/>
    <p:sldId id="269" r:id="rId12"/>
    <p:sldId id="271" r:id="rId13"/>
    <p:sldId id="284" r:id="rId14"/>
    <p:sldId id="276" r:id="rId15"/>
    <p:sldId id="281" r:id="rId16"/>
    <p:sldId id="282" r:id="rId17"/>
    <p:sldId id="275" r:id="rId18"/>
    <p:sldId id="272" r:id="rId19"/>
    <p:sldId id="274" r:id="rId20"/>
    <p:sldId id="273" r:id="rId21"/>
    <p:sldId id="280" r:id="rId22"/>
    <p:sldId id="265" r:id="rId23"/>
    <p:sldId id="283" r:id="rId24"/>
    <p:sldId id="279" r:id="rId25"/>
    <p:sldId id="285" r:id="rId26"/>
    <p:sldId id="286" r:id="rId27"/>
    <p:sldId id="288" r:id="rId28"/>
    <p:sldId id="287" r:id="rId29"/>
    <p:sldId id="289" r:id="rId30"/>
    <p:sldId id="290" r:id="rId31"/>
    <p:sldId id="291" r:id="rId32"/>
    <p:sldId id="292" r:id="rId33"/>
    <p:sldId id="294" r:id="rId34"/>
    <p:sldId id="293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0000CC"/>
    <a:srgbClr val="3333CC"/>
    <a:srgbClr val="FF0066"/>
    <a:srgbClr val="6600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69565" autoAdjust="0"/>
  </p:normalViewPr>
  <p:slideViewPr>
    <p:cSldViewPr>
      <p:cViewPr varScale="1">
        <p:scale>
          <a:sx n="49" d="100"/>
          <a:sy n="49" d="100"/>
        </p:scale>
        <p:origin x="-193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514246-C2B7-48D4-824E-A60ACEA3B41A}" type="datetimeFigureOut">
              <a:rPr lang="en-IN" smtClean="0"/>
              <a:pPr/>
              <a:t>30-07-2025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996550-0AFE-4B0F-BDD2-4D174339652B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14486968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IN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96550-0AFE-4B0F-BDD2-4D174339652B}" type="slidenum">
              <a:rPr lang="en-IN" smtClean="0"/>
              <a:pPr/>
              <a:t>2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6776172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IN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96550-0AFE-4B0F-BDD2-4D174339652B}" type="slidenum">
              <a:rPr lang="en-IN" smtClean="0"/>
              <a:pPr/>
              <a:t>11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6776172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IN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96550-0AFE-4B0F-BDD2-4D174339652B}" type="slidenum">
              <a:rPr lang="en-IN" smtClean="0"/>
              <a:pPr/>
              <a:t>12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6776172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IN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96550-0AFE-4B0F-BDD2-4D174339652B}" type="slidenum">
              <a:rPr lang="en-IN" smtClean="0"/>
              <a:pPr/>
              <a:t>13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6776172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IN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96550-0AFE-4B0F-BDD2-4D174339652B}" type="slidenum">
              <a:rPr lang="en-IN" smtClean="0"/>
              <a:pPr/>
              <a:t>14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6776172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IN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96550-0AFE-4B0F-BDD2-4D174339652B}" type="slidenum">
              <a:rPr lang="en-IN" smtClean="0"/>
              <a:pPr/>
              <a:t>15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6776172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IN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96550-0AFE-4B0F-BDD2-4D174339652B}" type="slidenum">
              <a:rPr lang="en-IN" smtClean="0"/>
              <a:pPr/>
              <a:t>16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6776172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IN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96550-0AFE-4B0F-BDD2-4D174339652B}" type="slidenum">
              <a:rPr lang="en-IN" smtClean="0"/>
              <a:pPr/>
              <a:t>17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6776172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IN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96550-0AFE-4B0F-BDD2-4D174339652B}" type="slidenum">
              <a:rPr lang="en-IN" smtClean="0"/>
              <a:pPr/>
              <a:t>18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67761725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IN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96550-0AFE-4B0F-BDD2-4D174339652B}" type="slidenum">
              <a:rPr lang="en-IN" smtClean="0"/>
              <a:pPr/>
              <a:t>19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67761725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IN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96550-0AFE-4B0F-BDD2-4D174339652B}" type="slidenum">
              <a:rPr lang="en-IN" smtClean="0"/>
              <a:pPr/>
              <a:t>20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6776172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ta-IN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பல்லக்கை சுமப்பவனிடம்  அதன்மேல்  உட்கார்ந்து செல்லுபவன் அறத்தின் பயன் இஃது என்று கூறவேண்டாம்</a:t>
            </a:r>
            <a:r>
              <a:rPr lang="en-IN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228600" indent="-228600">
              <a:buAutoNum type="arabicPeriod"/>
            </a:pPr>
            <a:r>
              <a:rPr lang="ta-IN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மயிலிறகை கூட அளவுக்கு அதிகமாக வண்டியில் ஏற்றினால் அளவு தாங்காமல் அச்சு முறிந்துவிடும்</a:t>
            </a:r>
            <a:endParaRPr lang="en-IN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indent="-228600">
              <a:buAutoNum type="arabicPeriod"/>
            </a:pPr>
            <a:r>
              <a:rPr lang="ta-IN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வலிய சக்கரங்களையுடைய பெரியத் தேர்கள் கடலில் ஓடமுடியாது, கடலில் ஓடுகின்ற கப்பல்களும் நிலத்தில் ஓடமுடியாது.</a:t>
            </a:r>
            <a:endParaRPr lang="en-IN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indent="-228600">
              <a:buAutoNum type="arabicPeriod"/>
            </a:pPr>
            <a:r>
              <a:rPr lang="ta-IN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கரடுமுரடான பாதையில்  வண்டியை இழுத்துச் செல்லும் எருதுபோல் விடாமுயற்சி உடையவனிடம் வந்த துன்பமே துன்பப்படும்.</a:t>
            </a:r>
            <a:endParaRPr lang="en-IN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indent="-228600">
              <a:buAutoNum type="arabicPeriod"/>
            </a:pPr>
            <a:r>
              <a:rPr lang="ta-IN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உருளும் பெரிய தேர்க்கு அச்சாணி போன்றவர்கள் உலகத்தில் உள்ளனர், அவர்களுடைய உருவத்தை கொண்டு   இகழக் கூடாது.</a:t>
            </a:r>
            <a:endParaRPr lang="en-IN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96550-0AFE-4B0F-BDD2-4D174339652B}" type="slidenum">
              <a:rPr lang="en-IN" smtClean="0"/>
              <a:pPr/>
              <a:t>3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67761725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IN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96550-0AFE-4B0F-BDD2-4D174339652B}" type="slidenum">
              <a:rPr lang="en-IN" smtClean="0"/>
              <a:pPr/>
              <a:t>21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67761725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IN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96550-0AFE-4B0F-BDD2-4D174339652B}" type="slidenum">
              <a:rPr lang="en-IN" smtClean="0"/>
              <a:pPr/>
              <a:t>22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6776172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IN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96550-0AFE-4B0F-BDD2-4D174339652B}" type="slidenum">
              <a:rPr lang="en-IN" smtClean="0"/>
              <a:pPr/>
              <a:t>23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67761725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IN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96550-0AFE-4B0F-BDD2-4D174339652B}" type="slidenum">
              <a:rPr lang="en-IN" smtClean="0"/>
              <a:pPr/>
              <a:t>24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67761725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IN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96550-0AFE-4B0F-BDD2-4D174339652B}" type="slidenum">
              <a:rPr lang="en-IN" smtClean="0"/>
              <a:pPr/>
              <a:t>25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67761725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IN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96550-0AFE-4B0F-BDD2-4D174339652B}" type="slidenum">
              <a:rPr lang="en-IN" smtClean="0"/>
              <a:pPr/>
              <a:t>26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67761725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IN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96550-0AFE-4B0F-BDD2-4D174339652B}" type="slidenum">
              <a:rPr lang="en-IN" smtClean="0"/>
              <a:pPr/>
              <a:t>27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67761725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IN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96550-0AFE-4B0F-BDD2-4D174339652B}" type="slidenum">
              <a:rPr lang="en-IN" smtClean="0"/>
              <a:pPr/>
              <a:t>28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67761725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IN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96550-0AFE-4B0F-BDD2-4D174339652B}" type="slidenum">
              <a:rPr lang="en-IN" smtClean="0"/>
              <a:pPr/>
              <a:t>29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67761725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IN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96550-0AFE-4B0F-BDD2-4D174339652B}" type="slidenum">
              <a:rPr lang="en-IN" smtClean="0"/>
              <a:pPr/>
              <a:t>30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6776172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IN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96550-0AFE-4B0F-BDD2-4D174339652B}" type="slidenum">
              <a:rPr lang="en-IN" smtClean="0"/>
              <a:pPr/>
              <a:t>4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67761725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IN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96550-0AFE-4B0F-BDD2-4D174339652B}" type="slidenum">
              <a:rPr lang="en-IN" smtClean="0"/>
              <a:pPr/>
              <a:t>31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67761725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IN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96550-0AFE-4B0F-BDD2-4D174339652B}" type="slidenum">
              <a:rPr lang="en-IN" smtClean="0"/>
              <a:pPr/>
              <a:t>32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67761725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IN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96550-0AFE-4B0F-BDD2-4D174339652B}" type="slidenum">
              <a:rPr lang="en-IN" smtClean="0"/>
              <a:pPr/>
              <a:t>33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67761725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IN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96550-0AFE-4B0F-BDD2-4D174339652B}" type="slidenum">
              <a:rPr lang="en-IN" smtClean="0"/>
              <a:pPr/>
              <a:t>34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6776172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IN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96550-0AFE-4B0F-BDD2-4D174339652B}" type="slidenum">
              <a:rPr lang="en-IN" smtClean="0"/>
              <a:pPr/>
              <a:t>5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6776172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IN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96550-0AFE-4B0F-BDD2-4D174339652B}" type="slidenum">
              <a:rPr lang="en-IN" smtClean="0"/>
              <a:pPr/>
              <a:t>6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6776172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IN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96550-0AFE-4B0F-BDD2-4D174339652B}" type="slidenum">
              <a:rPr lang="en-IN" smtClean="0"/>
              <a:pPr/>
              <a:t>7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6776172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IN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96550-0AFE-4B0F-BDD2-4D174339652B}" type="slidenum">
              <a:rPr lang="en-IN" smtClean="0"/>
              <a:pPr/>
              <a:t>8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6776172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IN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96550-0AFE-4B0F-BDD2-4D174339652B}" type="slidenum">
              <a:rPr lang="en-IN" smtClean="0"/>
              <a:pPr/>
              <a:t>9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6776172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IN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96550-0AFE-4B0F-BDD2-4D174339652B}" type="slidenum">
              <a:rPr lang="en-IN" smtClean="0"/>
              <a:pPr/>
              <a:t>10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6776172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EFBB8-EDFD-4B6B-B503-57B9060BDD4F}" type="datetimeFigureOut">
              <a:rPr lang="en-IN" smtClean="0"/>
              <a:pPr/>
              <a:t>30-07-2025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90D5F-0F56-436C-8220-26D41CE821E9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1616052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EFBB8-EDFD-4B6B-B503-57B9060BDD4F}" type="datetimeFigureOut">
              <a:rPr lang="en-IN" smtClean="0"/>
              <a:pPr/>
              <a:t>30-07-2025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90D5F-0F56-436C-8220-26D41CE821E9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0716485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EFBB8-EDFD-4B6B-B503-57B9060BDD4F}" type="datetimeFigureOut">
              <a:rPr lang="en-IN" smtClean="0"/>
              <a:pPr/>
              <a:t>30-07-2025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90D5F-0F56-436C-8220-26D41CE821E9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1956811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EFBB8-EDFD-4B6B-B503-57B9060BDD4F}" type="datetimeFigureOut">
              <a:rPr lang="en-IN" smtClean="0"/>
              <a:pPr/>
              <a:t>30-07-2025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90D5F-0F56-436C-8220-26D41CE821E9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484448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EFBB8-EDFD-4B6B-B503-57B9060BDD4F}" type="datetimeFigureOut">
              <a:rPr lang="en-IN" smtClean="0"/>
              <a:pPr/>
              <a:t>30-07-2025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90D5F-0F56-436C-8220-26D41CE821E9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467679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EFBB8-EDFD-4B6B-B503-57B9060BDD4F}" type="datetimeFigureOut">
              <a:rPr lang="en-IN" smtClean="0"/>
              <a:pPr/>
              <a:t>30-07-2025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90D5F-0F56-436C-8220-26D41CE821E9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4136361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EFBB8-EDFD-4B6B-B503-57B9060BDD4F}" type="datetimeFigureOut">
              <a:rPr lang="en-IN" smtClean="0"/>
              <a:pPr/>
              <a:t>30-07-2025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90D5F-0F56-436C-8220-26D41CE821E9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425156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EFBB8-EDFD-4B6B-B503-57B9060BDD4F}" type="datetimeFigureOut">
              <a:rPr lang="en-IN" smtClean="0"/>
              <a:pPr/>
              <a:t>30-07-2025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90D5F-0F56-436C-8220-26D41CE821E9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4292502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EFBB8-EDFD-4B6B-B503-57B9060BDD4F}" type="datetimeFigureOut">
              <a:rPr lang="en-IN" smtClean="0"/>
              <a:pPr/>
              <a:t>30-07-2025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90D5F-0F56-436C-8220-26D41CE821E9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1661794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EFBB8-EDFD-4B6B-B503-57B9060BDD4F}" type="datetimeFigureOut">
              <a:rPr lang="en-IN" smtClean="0"/>
              <a:pPr/>
              <a:t>30-07-2025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90D5F-0F56-436C-8220-26D41CE821E9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251713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EFBB8-EDFD-4B6B-B503-57B9060BDD4F}" type="datetimeFigureOut">
              <a:rPr lang="en-IN" smtClean="0"/>
              <a:pPr/>
              <a:t>30-07-2025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90D5F-0F56-436C-8220-26D41CE821E9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3204458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EEFBB8-EDFD-4B6B-B503-57B9060BDD4F}" type="datetimeFigureOut">
              <a:rPr lang="en-IN" smtClean="0"/>
              <a:pPr/>
              <a:t>30-07-2025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E90D5F-0F56-436C-8220-26D41CE821E9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3869643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4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49.png"/><Relationship Id="rId4" Type="http://schemas.openxmlformats.org/officeDocument/2006/relationships/image" Target="../media/image4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5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jpeg"/><Relationship Id="rId4" Type="http://schemas.openxmlformats.org/officeDocument/2006/relationships/image" Target="../media/image5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3.jpeg"/><Relationship Id="rId7" Type="http://schemas.openxmlformats.org/officeDocument/2006/relationships/image" Target="../media/image6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61.png"/><Relationship Id="rId10" Type="http://schemas.openxmlformats.org/officeDocument/2006/relationships/image" Target="../media/image66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eg"/><Relationship Id="rId3" Type="http://schemas.openxmlformats.org/officeDocument/2006/relationships/image" Target="../media/image3.jpeg"/><Relationship Id="rId7" Type="http://schemas.openxmlformats.org/officeDocument/2006/relationships/image" Target="../media/image7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jpeg"/><Relationship Id="rId5" Type="http://schemas.openxmlformats.org/officeDocument/2006/relationships/image" Target="../media/image73.jpeg"/><Relationship Id="rId4" Type="http://schemas.openxmlformats.org/officeDocument/2006/relationships/image" Target="../media/image72.jpeg"/><Relationship Id="rId9" Type="http://schemas.openxmlformats.org/officeDocument/2006/relationships/image" Target="../media/image7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8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jpeg"/><Relationship Id="rId5" Type="http://schemas.openxmlformats.org/officeDocument/2006/relationships/image" Target="../media/image79.jpeg"/><Relationship Id="rId4" Type="http://schemas.openxmlformats.org/officeDocument/2006/relationships/image" Target="../media/image7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85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4.png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89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jpeg"/><Relationship Id="rId5" Type="http://schemas.openxmlformats.org/officeDocument/2006/relationships/image" Target="../media/image87.png"/><Relationship Id="rId4" Type="http://schemas.openxmlformats.org/officeDocument/2006/relationships/image" Target="../media/image8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93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90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97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6.jpeg"/><Relationship Id="rId5" Type="http://schemas.openxmlformats.org/officeDocument/2006/relationships/image" Target="../media/image95.png"/><Relationship Id="rId4" Type="http://schemas.openxmlformats.org/officeDocument/2006/relationships/image" Target="../media/image9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8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9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9.png"/><Relationship Id="rId3" Type="http://schemas.openxmlformats.org/officeDocument/2006/relationships/image" Target="../media/image3.jpeg"/><Relationship Id="rId7" Type="http://schemas.openxmlformats.org/officeDocument/2006/relationships/image" Target="../media/image13.jpeg"/><Relationship Id="rId12" Type="http://schemas.openxmlformats.org/officeDocument/2006/relationships/image" Target="../media/image1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jpeg"/><Relationship Id="rId5" Type="http://schemas.openxmlformats.org/officeDocument/2006/relationships/image" Target="../media/image11.jpe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18" Type="http://schemas.openxmlformats.org/officeDocument/2006/relationships/image" Target="../media/image34.jpeg"/><Relationship Id="rId3" Type="http://schemas.openxmlformats.org/officeDocument/2006/relationships/image" Target="../media/image3.jpe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10" Type="http://schemas.openxmlformats.org/officeDocument/2006/relationships/image" Target="../media/image26.png"/><Relationship Id="rId19" Type="http://schemas.openxmlformats.org/officeDocument/2006/relationships/image" Target="../media/image35.png"/><Relationship Id="rId4" Type="http://schemas.openxmlformats.org/officeDocument/2006/relationships/image" Target="../media/image20.jpe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27384"/>
            <a:ext cx="9166224" cy="6871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8"/>
          <p:cNvSpPr txBox="1"/>
          <p:nvPr/>
        </p:nvSpPr>
        <p:spPr>
          <a:xfrm>
            <a:off x="5286380" y="5409825"/>
            <a:ext cx="28064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IN" sz="1600" dirty="0" smtClean="0">
                <a:solidFill>
                  <a:schemeClr val="bg1"/>
                </a:solidFill>
                <a:latin typeface="Tw Cen MT" pitchFamily="34" charset="0"/>
                <a:cs typeface="Arial" pitchFamily="34" charset="0"/>
              </a:rPr>
              <a:t>Global Public Transport Expert</a:t>
            </a:r>
          </a:p>
          <a:p>
            <a:pPr algn="r"/>
            <a:r>
              <a:rPr lang="en-IN" sz="1600" dirty="0" smtClean="0">
                <a:solidFill>
                  <a:schemeClr val="bg1"/>
                </a:solidFill>
                <a:latin typeface="Tw Cen MT" pitchFamily="34" charset="0"/>
                <a:cs typeface="Arial" pitchFamily="34" charset="0"/>
              </a:rPr>
              <a:t>1/974,NSC Bose Street,</a:t>
            </a:r>
          </a:p>
          <a:p>
            <a:pPr algn="r"/>
            <a:r>
              <a:rPr lang="en-IN" sz="1600" dirty="0" err="1" smtClean="0">
                <a:solidFill>
                  <a:schemeClr val="bg1"/>
                </a:solidFill>
                <a:latin typeface="Tw Cen MT" pitchFamily="34" charset="0"/>
                <a:cs typeface="Arial" pitchFamily="34" charset="0"/>
              </a:rPr>
              <a:t>Bavani</a:t>
            </a:r>
            <a:r>
              <a:rPr lang="en-IN" sz="1600" dirty="0" smtClean="0">
                <a:solidFill>
                  <a:schemeClr val="bg1"/>
                </a:solidFill>
                <a:latin typeface="Tw Cen MT" pitchFamily="34" charset="0"/>
                <a:cs typeface="Arial" pitchFamily="34" charset="0"/>
              </a:rPr>
              <a:t> Nagar, Red hills,</a:t>
            </a:r>
          </a:p>
          <a:p>
            <a:pPr algn="r"/>
            <a:r>
              <a:rPr lang="en-IN" sz="1600" dirty="0" smtClean="0">
                <a:solidFill>
                  <a:schemeClr val="bg1"/>
                </a:solidFill>
                <a:latin typeface="Tw Cen MT" pitchFamily="34" charset="0"/>
                <a:cs typeface="Arial" pitchFamily="34" charset="0"/>
              </a:rPr>
              <a:t>Chennai-600 052.</a:t>
            </a:r>
            <a:endParaRPr lang="en-IN" sz="1600" dirty="0">
              <a:solidFill>
                <a:schemeClr val="bg1"/>
              </a:solidFill>
              <a:latin typeface="Tw Cen MT" pitchFamily="34" charset="0"/>
              <a:cs typeface="Arial" pitchFamily="34" charset="0"/>
            </a:endParaRPr>
          </a:p>
        </p:txBody>
      </p:sp>
      <p:sp>
        <p:nvSpPr>
          <p:cNvPr id="8" name="TextBox 12"/>
          <p:cNvSpPr txBox="1"/>
          <p:nvPr/>
        </p:nvSpPr>
        <p:spPr>
          <a:xfrm>
            <a:off x="0" y="6477329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sz="2000" dirty="0" smtClean="0">
                <a:solidFill>
                  <a:srgbClr val="66FF33"/>
                </a:solidFill>
                <a:latin typeface="AR ESSENCE" pitchFamily="2" charset="0"/>
              </a:rPr>
              <a:t>Mail id : adroit.amudhan@gmail.com                   Phone : +91-9789959270 </a:t>
            </a:r>
            <a:endParaRPr lang="en-IN" sz="2000" dirty="0">
              <a:solidFill>
                <a:srgbClr val="66FF33"/>
              </a:solidFill>
              <a:latin typeface="AR ESSENCE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1" y="-1"/>
            <a:ext cx="9129713" cy="6838561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10" name="TextBox 11"/>
          <p:cNvSpPr txBox="1"/>
          <p:nvPr/>
        </p:nvSpPr>
        <p:spPr>
          <a:xfrm>
            <a:off x="785786" y="980728"/>
            <a:ext cx="7143801" cy="492443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600" b="1" dirty="0" smtClean="0">
                <a:solidFill>
                  <a:srgbClr val="FFC000"/>
                </a:solidFill>
                <a:latin typeface="Trebuchet MS" pitchFamily="34" charset="0"/>
              </a:rPr>
              <a:t>PUBLIC TRANSIT = SUSTAINABLE FUTURE</a:t>
            </a:r>
          </a:p>
        </p:txBody>
      </p:sp>
      <p:sp>
        <p:nvSpPr>
          <p:cNvPr id="11" name="TextBox 12"/>
          <p:cNvSpPr txBox="1"/>
          <p:nvPr/>
        </p:nvSpPr>
        <p:spPr>
          <a:xfrm>
            <a:off x="827584" y="4861432"/>
            <a:ext cx="496093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1300" b="1" dirty="0">
                <a:solidFill>
                  <a:srgbClr val="FFFF00"/>
                </a:solidFill>
                <a:latin typeface="Trebuchet MS" pitchFamily="34" charset="0"/>
              </a:rPr>
              <a:t>Rethinking transit today to move the world better tomorrow.</a:t>
            </a:r>
            <a:endParaRPr lang="en-IN" sz="1300" b="1" dirty="0">
              <a:solidFill>
                <a:srgbClr val="FFFF00"/>
              </a:solidFill>
            </a:endParaRPr>
          </a:p>
        </p:txBody>
      </p:sp>
      <p:pic>
        <p:nvPicPr>
          <p:cNvPr id="12" name="Picture 11" descr="Image preview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584" y="1986107"/>
            <a:ext cx="4960937" cy="2834821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</p:pic>
      <p:sp>
        <p:nvSpPr>
          <p:cNvPr id="13" name="TextBox 5"/>
          <p:cNvSpPr txBox="1"/>
          <p:nvPr/>
        </p:nvSpPr>
        <p:spPr>
          <a:xfrm>
            <a:off x="-29655" y="-19439"/>
            <a:ext cx="91662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3000" b="1" dirty="0">
                <a:solidFill>
                  <a:srgbClr val="00FF00"/>
                </a:solidFill>
                <a:latin typeface="Trebuchet MS" pitchFamily="34" charset="0"/>
              </a:rPr>
              <a:t>Global Pathways to Modernising Public Transport</a:t>
            </a:r>
          </a:p>
        </p:txBody>
      </p:sp>
    </p:spTree>
    <p:extLst>
      <p:ext uri="{BB962C8B-B14F-4D97-AF65-F5344CB8AC3E}">
        <p14:creationId xmlns="" xmlns:p14="http://schemas.microsoft.com/office/powerpoint/2010/main" val="2511916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125"/>
            <a:ext cx="9144002" cy="685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5"/>
          <p:cNvSpPr txBox="1"/>
          <p:nvPr/>
        </p:nvSpPr>
        <p:spPr>
          <a:xfrm>
            <a:off x="-29655" y="-27384"/>
            <a:ext cx="91662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3000" b="1" dirty="0">
                <a:solidFill>
                  <a:srgbClr val="00FF00"/>
                </a:solidFill>
                <a:latin typeface="Trebuchet MS" pitchFamily="34" charset="0"/>
              </a:rPr>
              <a:t>Global Pathways to Modernising Public Transport</a:t>
            </a:r>
          </a:p>
        </p:txBody>
      </p:sp>
      <p:sp>
        <p:nvSpPr>
          <p:cNvPr id="4" name="Rectangle 3"/>
          <p:cNvSpPr/>
          <p:nvPr/>
        </p:nvSpPr>
        <p:spPr>
          <a:xfrm>
            <a:off x="-1" y="0"/>
            <a:ext cx="9144002" cy="685800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7" name="TextBox 6"/>
          <p:cNvSpPr txBox="1"/>
          <p:nvPr/>
        </p:nvSpPr>
        <p:spPr>
          <a:xfrm>
            <a:off x="0" y="535761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800" b="1" u="sng" dirty="0" smtClean="0">
                <a:solidFill>
                  <a:srgbClr val="FFC000"/>
                </a:solidFill>
                <a:latin typeface="Trebuchet MS" pitchFamily="34" charset="0"/>
              </a:rPr>
              <a:t>MOST SDGS LINK TO MULTIPLE BENEFITS</a:t>
            </a:r>
            <a:endParaRPr lang="en-IN" sz="2700" b="1" u="sng" dirty="0">
              <a:solidFill>
                <a:srgbClr val="FFC000"/>
              </a:solidFill>
              <a:latin typeface="Trebuchet MS" pitchFamily="34" charset="0"/>
            </a:endParaRPr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1250141"/>
            <a:ext cx="8501122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93647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125"/>
            <a:ext cx="9144002" cy="685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5"/>
          <p:cNvSpPr txBox="1"/>
          <p:nvPr/>
        </p:nvSpPr>
        <p:spPr>
          <a:xfrm>
            <a:off x="-29655" y="-27384"/>
            <a:ext cx="91662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3000" b="1" dirty="0">
                <a:solidFill>
                  <a:srgbClr val="00FF00"/>
                </a:solidFill>
                <a:latin typeface="Trebuchet MS" pitchFamily="34" charset="0"/>
              </a:rPr>
              <a:t>Global Pathways to Modernising Public Transport</a:t>
            </a:r>
          </a:p>
        </p:txBody>
      </p:sp>
      <p:sp>
        <p:nvSpPr>
          <p:cNvPr id="4" name="Rectangle 3"/>
          <p:cNvSpPr/>
          <p:nvPr/>
        </p:nvSpPr>
        <p:spPr>
          <a:xfrm>
            <a:off x="-1" y="0"/>
            <a:ext cx="9144002" cy="685800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12" name="TextBox 11"/>
          <p:cNvSpPr txBox="1"/>
          <p:nvPr/>
        </p:nvSpPr>
        <p:spPr>
          <a:xfrm>
            <a:off x="0" y="57148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800" b="1" u="sng" dirty="0" smtClean="0">
                <a:solidFill>
                  <a:srgbClr val="FFC000"/>
                </a:solidFill>
                <a:latin typeface="Trebuchet MS" pitchFamily="34" charset="0"/>
              </a:rPr>
              <a:t>MODERNISING P.T. : </a:t>
            </a:r>
            <a:r>
              <a:rPr lang="en-IN" sz="2800" b="1" u="sng" dirty="0">
                <a:solidFill>
                  <a:srgbClr val="FFC000"/>
                </a:solidFill>
                <a:latin typeface="Trebuchet MS" pitchFamily="34" charset="0"/>
              </a:rPr>
              <a:t>A </a:t>
            </a:r>
            <a:r>
              <a:rPr lang="en-IN" sz="2800" b="1" u="sng" dirty="0" smtClean="0">
                <a:solidFill>
                  <a:srgbClr val="FFC000"/>
                </a:solidFill>
                <a:latin typeface="Trebuchet MS" pitchFamily="34" charset="0"/>
              </a:rPr>
              <a:t>NECESSITY, NOT A CHOICE</a:t>
            </a:r>
            <a:endParaRPr lang="en-IN" sz="2800" b="1" u="sng" dirty="0">
              <a:solidFill>
                <a:srgbClr val="FFC000"/>
              </a:solidFill>
              <a:latin typeface="Trebuchet MS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88024" y="1305341"/>
            <a:ext cx="4016883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3600"/>
              </a:lnSpc>
              <a:buFont typeface="+mj-lt"/>
              <a:buAutoNum type="arabicPeriod"/>
            </a:pPr>
            <a:r>
              <a:rPr lang="en-IN" b="1" dirty="0" smtClean="0">
                <a:solidFill>
                  <a:schemeClr val="bg1"/>
                </a:solidFill>
                <a:latin typeface="Trebuchet MS" pitchFamily="34" charset="0"/>
              </a:rPr>
              <a:t>Rising Urbanisation </a:t>
            </a:r>
            <a:r>
              <a:rPr lang="en-IN" b="1" dirty="0" smtClean="0">
                <a:solidFill>
                  <a:srgbClr val="FFFF00"/>
                </a:solidFill>
                <a:latin typeface="Trebuchet MS" pitchFamily="34" charset="0"/>
              </a:rPr>
              <a:t>=</a:t>
            </a:r>
            <a:r>
              <a:rPr lang="en-IN" b="1" dirty="0" smtClean="0">
                <a:solidFill>
                  <a:schemeClr val="bg1"/>
                </a:solidFill>
                <a:latin typeface="Trebuchet MS" pitchFamily="34" charset="0"/>
              </a:rPr>
              <a:t> Crushed cities</a:t>
            </a:r>
          </a:p>
          <a:p>
            <a:pPr marL="342900" indent="-342900">
              <a:lnSpc>
                <a:spcPts val="3600"/>
              </a:lnSpc>
              <a:buFont typeface="+mj-lt"/>
              <a:buAutoNum type="arabicPeriod"/>
            </a:pPr>
            <a:r>
              <a:rPr lang="en-IN" b="1" dirty="0" smtClean="0">
                <a:solidFill>
                  <a:schemeClr val="bg1"/>
                </a:solidFill>
                <a:latin typeface="Trebuchet MS" pitchFamily="34" charset="0"/>
              </a:rPr>
              <a:t>Climate crisis knocking on our doors</a:t>
            </a:r>
          </a:p>
          <a:p>
            <a:pPr marL="342900" indent="-342900">
              <a:lnSpc>
                <a:spcPts val="3600"/>
              </a:lnSpc>
              <a:buFont typeface="+mj-lt"/>
              <a:buAutoNum type="arabicPeriod"/>
            </a:pPr>
            <a:r>
              <a:rPr lang="en-IN" b="1" dirty="0" smtClean="0">
                <a:solidFill>
                  <a:schemeClr val="bg1"/>
                </a:solidFill>
                <a:latin typeface="Trebuchet MS" pitchFamily="34" charset="0"/>
              </a:rPr>
              <a:t>Personal Vehicle </a:t>
            </a:r>
            <a:r>
              <a:rPr lang="en-IN" b="1" dirty="0">
                <a:solidFill>
                  <a:schemeClr val="bg1"/>
                </a:solidFill>
                <a:latin typeface="Trebuchet MS" pitchFamily="34" charset="0"/>
              </a:rPr>
              <a:t>A</a:t>
            </a:r>
            <a:r>
              <a:rPr lang="en-IN" b="1" dirty="0" smtClean="0">
                <a:solidFill>
                  <a:schemeClr val="bg1"/>
                </a:solidFill>
                <a:latin typeface="Trebuchet MS" pitchFamily="34" charset="0"/>
              </a:rPr>
              <a:t>ddiction </a:t>
            </a:r>
            <a:r>
              <a:rPr lang="en-IN" b="1" dirty="0" smtClean="0">
                <a:solidFill>
                  <a:srgbClr val="FFFF00"/>
                </a:solidFill>
                <a:latin typeface="Trebuchet MS" pitchFamily="34" charset="0"/>
              </a:rPr>
              <a:t>=</a:t>
            </a:r>
            <a:r>
              <a:rPr lang="en-IN" b="1" dirty="0" smtClean="0">
                <a:solidFill>
                  <a:schemeClr val="bg1"/>
                </a:solidFill>
                <a:latin typeface="Trebuchet MS" pitchFamily="34" charset="0"/>
              </a:rPr>
              <a:t> Congestion, Inequity</a:t>
            </a:r>
          </a:p>
          <a:p>
            <a:pPr marL="342900" indent="-342900">
              <a:lnSpc>
                <a:spcPts val="3600"/>
              </a:lnSpc>
              <a:buFont typeface="+mj-lt"/>
              <a:buAutoNum type="arabicPeriod"/>
            </a:pPr>
            <a:r>
              <a:rPr lang="en-IN" b="1" dirty="0" smtClean="0">
                <a:solidFill>
                  <a:schemeClr val="bg1"/>
                </a:solidFill>
                <a:latin typeface="Trebuchet MS" pitchFamily="34" charset="0"/>
              </a:rPr>
              <a:t>Need for Inclusive, Tech-driven, Resilient Mobility</a:t>
            </a:r>
          </a:p>
          <a:p>
            <a:pPr marL="342900" indent="-342900">
              <a:lnSpc>
                <a:spcPts val="3600"/>
              </a:lnSpc>
              <a:buFont typeface="+mj-lt"/>
              <a:buAutoNum type="arabicPeriod"/>
            </a:pPr>
            <a:r>
              <a:rPr lang="en-IN" b="1" dirty="0" smtClean="0">
                <a:solidFill>
                  <a:srgbClr val="FFFF00"/>
                </a:solidFill>
                <a:latin typeface="Trebuchet MS" pitchFamily="34" charset="0"/>
              </a:rPr>
              <a:t>Negative</a:t>
            </a:r>
            <a:r>
              <a:rPr lang="en-IN" b="1" dirty="0" smtClean="0">
                <a:solidFill>
                  <a:schemeClr val="bg1"/>
                </a:solidFill>
                <a:latin typeface="Trebuchet MS" pitchFamily="34" charset="0"/>
              </a:rPr>
              <a:t> Economic &amp; Social Impacts</a:t>
            </a:r>
            <a:endParaRPr lang="en-IN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0" y="6011996"/>
            <a:ext cx="9136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b="1" u="sng" dirty="0" smtClean="0">
                <a:solidFill>
                  <a:srgbClr val="00FF00"/>
                </a:solidFill>
                <a:latin typeface="Trebuchet MS" pitchFamily="34" charset="0"/>
              </a:rPr>
              <a:t>🔔 </a:t>
            </a:r>
            <a:r>
              <a:rPr lang="en-IN" b="1" i="1" u="sng" dirty="0" smtClean="0">
                <a:solidFill>
                  <a:srgbClr val="00FF00"/>
                </a:solidFill>
                <a:latin typeface="Trebuchet MS" pitchFamily="34" charset="0"/>
              </a:rPr>
              <a:t>Public Transit is not a backup plan, it’s THE PLAN.</a:t>
            </a:r>
            <a:endParaRPr lang="en-IN" b="1" u="sng" dirty="0">
              <a:solidFill>
                <a:srgbClr val="00FF00"/>
              </a:solidFill>
              <a:latin typeface="Trebuchet MS" pitchFamily="34" charset="0"/>
            </a:endParaRPr>
          </a:p>
        </p:txBody>
      </p:sp>
      <p:pic>
        <p:nvPicPr>
          <p:cNvPr id="16" name="Picture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05341"/>
            <a:ext cx="3816424" cy="4503798"/>
          </a:xfrm>
          <a:prstGeom prst="rect">
            <a:avLst/>
          </a:prstGeom>
          <a:noFill/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618340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125"/>
            <a:ext cx="9144002" cy="685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5"/>
          <p:cNvSpPr txBox="1"/>
          <p:nvPr/>
        </p:nvSpPr>
        <p:spPr>
          <a:xfrm>
            <a:off x="-29655" y="-27384"/>
            <a:ext cx="91662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3000" b="1" dirty="0">
                <a:solidFill>
                  <a:srgbClr val="00FF00"/>
                </a:solidFill>
                <a:latin typeface="Trebuchet MS" pitchFamily="34" charset="0"/>
              </a:rPr>
              <a:t>Global Pathways to Modernising Public Transport</a:t>
            </a:r>
          </a:p>
        </p:txBody>
      </p:sp>
      <p:sp>
        <p:nvSpPr>
          <p:cNvPr id="4" name="Rectangle 3"/>
          <p:cNvSpPr/>
          <p:nvPr/>
        </p:nvSpPr>
        <p:spPr>
          <a:xfrm>
            <a:off x="-1" y="0"/>
            <a:ext cx="9144002" cy="685800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pic>
        <p:nvPicPr>
          <p:cNvPr id="13" name="Picture 12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88415" y="1268760"/>
            <a:ext cx="7167170" cy="4968552"/>
          </a:xfrm>
          <a:prstGeom prst="rect">
            <a:avLst/>
          </a:prstGeom>
          <a:noFill/>
          <a:ln w="63500">
            <a:solidFill>
              <a:schemeClr val="bg1"/>
            </a:solidFill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3545344" y="1310964"/>
            <a:ext cx="3330912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IN" sz="500" dirty="0" smtClean="0"/>
          </a:p>
        </p:txBody>
      </p:sp>
      <p:sp>
        <p:nvSpPr>
          <p:cNvPr id="16" name="TextBox 11"/>
          <p:cNvSpPr txBox="1"/>
          <p:nvPr/>
        </p:nvSpPr>
        <p:spPr>
          <a:xfrm>
            <a:off x="-29655" y="52661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800" b="1" u="sng" dirty="0" smtClean="0">
                <a:solidFill>
                  <a:srgbClr val="FFC000"/>
                </a:solidFill>
                <a:latin typeface="Trebuchet MS" pitchFamily="34" charset="0"/>
              </a:rPr>
              <a:t>URBAN POPULATION RISE</a:t>
            </a:r>
            <a:endParaRPr lang="en-IN" sz="2800" b="1" u="sng" dirty="0">
              <a:solidFill>
                <a:srgbClr val="FFC000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75398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125"/>
            <a:ext cx="9144002" cy="685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5"/>
          <p:cNvSpPr txBox="1"/>
          <p:nvPr/>
        </p:nvSpPr>
        <p:spPr>
          <a:xfrm>
            <a:off x="-29655" y="-27384"/>
            <a:ext cx="91662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3000" b="1" dirty="0">
                <a:solidFill>
                  <a:srgbClr val="00FF00"/>
                </a:solidFill>
                <a:latin typeface="Trebuchet MS" pitchFamily="34" charset="0"/>
              </a:rPr>
              <a:t>Global Pathways to Modernising Public Transport</a:t>
            </a:r>
          </a:p>
        </p:txBody>
      </p:sp>
      <p:sp>
        <p:nvSpPr>
          <p:cNvPr id="4" name="Rectangle 3"/>
          <p:cNvSpPr/>
          <p:nvPr/>
        </p:nvSpPr>
        <p:spPr>
          <a:xfrm>
            <a:off x="-1" y="0"/>
            <a:ext cx="9144002" cy="685800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pic>
        <p:nvPicPr>
          <p:cNvPr id="8" name="Picture 7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0100" y="785794"/>
            <a:ext cx="7215238" cy="5472608"/>
          </a:xfrm>
          <a:prstGeom prst="rect">
            <a:avLst/>
          </a:prstGeom>
          <a:noFill/>
          <a:ln w="63500">
            <a:solidFill>
              <a:schemeClr val="bg1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775398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125"/>
            <a:ext cx="9144002" cy="685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5"/>
          <p:cNvSpPr txBox="1"/>
          <p:nvPr/>
        </p:nvSpPr>
        <p:spPr>
          <a:xfrm>
            <a:off x="-29655" y="-27384"/>
            <a:ext cx="91662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3000" b="1" dirty="0">
                <a:solidFill>
                  <a:srgbClr val="00FF00"/>
                </a:solidFill>
                <a:latin typeface="Trebuchet MS" pitchFamily="34" charset="0"/>
              </a:rPr>
              <a:t>Global Pathways to Modernising Public Transport</a:t>
            </a:r>
          </a:p>
        </p:txBody>
      </p:sp>
      <p:sp>
        <p:nvSpPr>
          <p:cNvPr id="4" name="Rectangle 3"/>
          <p:cNvSpPr/>
          <p:nvPr/>
        </p:nvSpPr>
        <p:spPr>
          <a:xfrm>
            <a:off x="-1" y="0"/>
            <a:ext cx="9144002" cy="685800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7" name="TextBox 11"/>
          <p:cNvSpPr txBox="1"/>
          <p:nvPr/>
        </p:nvSpPr>
        <p:spPr>
          <a:xfrm>
            <a:off x="0" y="57148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800" b="1" u="sng" dirty="0" smtClean="0">
                <a:solidFill>
                  <a:srgbClr val="FFC000"/>
                </a:solidFill>
                <a:latin typeface="Trebuchet MS" pitchFamily="34" charset="0"/>
              </a:rPr>
              <a:t>RISING URBANISATION </a:t>
            </a:r>
            <a:r>
              <a:rPr lang="en-IN" sz="2800" b="1" u="sng" dirty="0">
                <a:solidFill>
                  <a:srgbClr val="FFC000"/>
                </a:solidFill>
                <a:latin typeface="Trebuchet MS" pitchFamily="34" charset="0"/>
              </a:rPr>
              <a:t>= </a:t>
            </a:r>
            <a:r>
              <a:rPr lang="en-IN" sz="2800" b="1" u="sng" dirty="0" smtClean="0">
                <a:solidFill>
                  <a:srgbClr val="FFC000"/>
                </a:solidFill>
                <a:latin typeface="Trebuchet MS" pitchFamily="34" charset="0"/>
              </a:rPr>
              <a:t>CRUSHED CITIES</a:t>
            </a:r>
            <a:endParaRPr lang="en-IN" sz="2800" b="1" u="sng" dirty="0">
              <a:solidFill>
                <a:srgbClr val="FFC000"/>
              </a:solidFill>
              <a:latin typeface="Trebuchet MS" pitchFamily="34" charset="0"/>
            </a:endParaRPr>
          </a:p>
        </p:txBody>
      </p:sp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907" y="1340974"/>
            <a:ext cx="3566270" cy="4504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1" name="Straight Connector 10"/>
          <p:cNvCxnSpPr/>
          <p:nvPr/>
        </p:nvCxnSpPr>
        <p:spPr>
          <a:xfrm flipH="1">
            <a:off x="4553457" y="1341290"/>
            <a:ext cx="20131" cy="4499408"/>
          </a:xfrm>
          <a:prstGeom prst="line">
            <a:avLst/>
          </a:prstGeom>
          <a:ln w="63500">
            <a:solidFill>
              <a:srgbClr val="FFFF0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3" y="1340768"/>
            <a:ext cx="3539147" cy="4499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1" y="6021288"/>
            <a:ext cx="9136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000" b="1" dirty="0" smtClean="0">
                <a:solidFill>
                  <a:srgbClr val="FF0066"/>
                </a:solidFill>
                <a:latin typeface="Trebuchet MS" pitchFamily="34" charset="0"/>
              </a:rPr>
              <a:t>Crowded Cities, Crumbling Systems</a:t>
            </a:r>
            <a:endParaRPr lang="en-IN" sz="2000" b="1" dirty="0">
              <a:solidFill>
                <a:srgbClr val="FF0066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53578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125"/>
            <a:ext cx="9144002" cy="685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5"/>
          <p:cNvSpPr txBox="1"/>
          <p:nvPr/>
        </p:nvSpPr>
        <p:spPr>
          <a:xfrm>
            <a:off x="-29655" y="-27384"/>
            <a:ext cx="91662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3000" b="1" dirty="0">
                <a:solidFill>
                  <a:srgbClr val="00FF00"/>
                </a:solidFill>
                <a:latin typeface="Trebuchet MS" pitchFamily="34" charset="0"/>
              </a:rPr>
              <a:t>Global Pathways to Modernising Public Transport</a:t>
            </a:r>
          </a:p>
        </p:txBody>
      </p:sp>
      <p:sp>
        <p:nvSpPr>
          <p:cNvPr id="4" name="Rectangle 3"/>
          <p:cNvSpPr/>
          <p:nvPr/>
        </p:nvSpPr>
        <p:spPr>
          <a:xfrm>
            <a:off x="-1" y="0"/>
            <a:ext cx="9144002" cy="685800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8042" y="1394609"/>
            <a:ext cx="2623831" cy="4770694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ffectLst/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03848" y="1394609"/>
            <a:ext cx="2682139" cy="4770695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ffectLst/>
        </p:spPr>
      </p:pic>
      <p:pic>
        <p:nvPicPr>
          <p:cNvPr id="14" name="Picture 13" descr="No alternative text description for this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160252" y="1383791"/>
            <a:ext cx="2660220" cy="4781513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</p:pic>
      <p:sp>
        <p:nvSpPr>
          <p:cNvPr id="11" name="TextBox 11"/>
          <p:cNvSpPr txBox="1"/>
          <p:nvPr/>
        </p:nvSpPr>
        <p:spPr>
          <a:xfrm>
            <a:off x="0" y="57148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800" b="1" u="sng" dirty="0" smtClean="0">
                <a:solidFill>
                  <a:srgbClr val="FFC000"/>
                </a:solidFill>
                <a:latin typeface="Trebuchet MS" pitchFamily="34" charset="0"/>
              </a:rPr>
              <a:t>RISING URBANISATION </a:t>
            </a:r>
            <a:r>
              <a:rPr lang="en-IN" sz="2800" b="1" u="sng" dirty="0">
                <a:solidFill>
                  <a:srgbClr val="FFC000"/>
                </a:solidFill>
                <a:latin typeface="Trebuchet MS" pitchFamily="34" charset="0"/>
              </a:rPr>
              <a:t>= </a:t>
            </a:r>
            <a:r>
              <a:rPr lang="en-IN" sz="2800" b="1" u="sng" dirty="0" smtClean="0">
                <a:solidFill>
                  <a:srgbClr val="FFC000"/>
                </a:solidFill>
                <a:latin typeface="Trebuchet MS" pitchFamily="34" charset="0"/>
              </a:rPr>
              <a:t>CRUSHED CITIES</a:t>
            </a:r>
            <a:endParaRPr lang="en-IN" sz="2800" b="1" u="sng" dirty="0">
              <a:solidFill>
                <a:srgbClr val="FFC000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32480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125"/>
            <a:ext cx="9144002" cy="685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5"/>
          <p:cNvSpPr txBox="1"/>
          <p:nvPr/>
        </p:nvSpPr>
        <p:spPr>
          <a:xfrm>
            <a:off x="-29655" y="-27384"/>
            <a:ext cx="91662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3000" b="1" dirty="0">
                <a:solidFill>
                  <a:srgbClr val="00FF00"/>
                </a:solidFill>
                <a:latin typeface="Trebuchet MS" pitchFamily="34" charset="0"/>
              </a:rPr>
              <a:t>Global Pathways to Modernising Public Transport</a:t>
            </a:r>
          </a:p>
        </p:txBody>
      </p:sp>
      <p:sp>
        <p:nvSpPr>
          <p:cNvPr id="4" name="Rectangle 3"/>
          <p:cNvSpPr/>
          <p:nvPr/>
        </p:nvSpPr>
        <p:spPr>
          <a:xfrm>
            <a:off x="-1" y="0"/>
            <a:ext cx="9144002" cy="685800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99753" y="1244815"/>
            <a:ext cx="6268591" cy="502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11"/>
          <p:cNvSpPr txBox="1"/>
          <p:nvPr/>
        </p:nvSpPr>
        <p:spPr>
          <a:xfrm>
            <a:off x="0" y="57148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800" b="1" u="sng" dirty="0" smtClean="0">
                <a:solidFill>
                  <a:srgbClr val="FFC000"/>
                </a:solidFill>
                <a:latin typeface="Trebuchet MS" pitchFamily="34" charset="0"/>
              </a:rPr>
              <a:t>RISING URBANISATION </a:t>
            </a:r>
            <a:r>
              <a:rPr lang="en-IN" sz="2800" b="1" u="sng" dirty="0">
                <a:solidFill>
                  <a:srgbClr val="FFC000"/>
                </a:solidFill>
                <a:latin typeface="Trebuchet MS" pitchFamily="34" charset="0"/>
              </a:rPr>
              <a:t>= </a:t>
            </a:r>
            <a:r>
              <a:rPr lang="en-IN" sz="2800" b="1" u="sng" dirty="0" smtClean="0">
                <a:solidFill>
                  <a:srgbClr val="FFC000"/>
                </a:solidFill>
                <a:latin typeface="Trebuchet MS" pitchFamily="34" charset="0"/>
              </a:rPr>
              <a:t>CRUSHED CITIES</a:t>
            </a:r>
            <a:endParaRPr lang="en-IN" sz="2800" b="1" u="sng" dirty="0">
              <a:solidFill>
                <a:srgbClr val="FFC000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5585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125"/>
            <a:ext cx="9144002" cy="685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5"/>
          <p:cNvSpPr txBox="1"/>
          <p:nvPr/>
        </p:nvSpPr>
        <p:spPr>
          <a:xfrm>
            <a:off x="-29655" y="-27384"/>
            <a:ext cx="91662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3000" b="1" dirty="0">
                <a:solidFill>
                  <a:srgbClr val="00FF00"/>
                </a:solidFill>
                <a:latin typeface="Trebuchet MS" pitchFamily="34" charset="0"/>
              </a:rPr>
              <a:t>Global Pathways to Modernising Public Transport</a:t>
            </a:r>
          </a:p>
        </p:txBody>
      </p:sp>
      <p:sp>
        <p:nvSpPr>
          <p:cNvPr id="4" name="Rectangle 3"/>
          <p:cNvSpPr/>
          <p:nvPr/>
        </p:nvSpPr>
        <p:spPr>
          <a:xfrm>
            <a:off x="-1" y="0"/>
            <a:ext cx="9144002" cy="685800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16" name="TextBox 11"/>
          <p:cNvSpPr txBox="1"/>
          <p:nvPr/>
        </p:nvSpPr>
        <p:spPr>
          <a:xfrm>
            <a:off x="-29655" y="52661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800" b="1" u="sng" dirty="0" smtClean="0">
                <a:solidFill>
                  <a:srgbClr val="FFC000"/>
                </a:solidFill>
                <a:latin typeface="Trebuchet MS" pitchFamily="34" charset="0"/>
              </a:rPr>
              <a:t>TECHNOLOGY DRIVEN</a:t>
            </a:r>
            <a:endParaRPr lang="en-IN" sz="2800" b="1" u="sng" dirty="0">
              <a:solidFill>
                <a:srgbClr val="FFC000"/>
              </a:solidFill>
              <a:latin typeface="Trebuchet MS" pitchFamily="34" charset="0"/>
            </a:endParaRPr>
          </a:p>
        </p:txBody>
      </p:sp>
      <p:pic>
        <p:nvPicPr>
          <p:cNvPr id="8" name="Picture 7" descr="https://www.safefleet.net/wp-content/uploads/products-fleet-video-systems-transit-diagram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48064" y="2564904"/>
            <a:ext cx="3782794" cy="3782795"/>
          </a:xfrm>
          <a:prstGeom prst="rect">
            <a:avLst/>
          </a:prstGeom>
          <a:noFill/>
        </p:spPr>
      </p:pic>
      <p:pic>
        <p:nvPicPr>
          <p:cNvPr id="9" name="Picture 8" descr="https://www.swarco.com/sites/default/files/public/next_illustration_2.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3941" y="1268759"/>
            <a:ext cx="4392488" cy="36070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439460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125"/>
            <a:ext cx="9144002" cy="685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5"/>
          <p:cNvSpPr txBox="1"/>
          <p:nvPr/>
        </p:nvSpPr>
        <p:spPr>
          <a:xfrm>
            <a:off x="-29655" y="-27384"/>
            <a:ext cx="91662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3000" b="1" dirty="0">
                <a:solidFill>
                  <a:srgbClr val="00FF00"/>
                </a:solidFill>
                <a:latin typeface="Trebuchet MS" pitchFamily="34" charset="0"/>
              </a:rPr>
              <a:t>Global Pathways to Modernising Public Transport</a:t>
            </a:r>
          </a:p>
        </p:txBody>
      </p:sp>
      <p:sp>
        <p:nvSpPr>
          <p:cNvPr id="4" name="Rectangle 3"/>
          <p:cNvSpPr/>
          <p:nvPr/>
        </p:nvSpPr>
        <p:spPr>
          <a:xfrm>
            <a:off x="-1" y="0"/>
            <a:ext cx="9144002" cy="685800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pic>
        <p:nvPicPr>
          <p:cNvPr id="8" name="Picture 7" descr="Photo via Getty Image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9552" y="1211953"/>
            <a:ext cx="3672408" cy="5025359"/>
          </a:xfrm>
          <a:prstGeom prst="rect">
            <a:avLst/>
          </a:prstGeom>
          <a:noFill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4048" y="1211953"/>
            <a:ext cx="3746696" cy="5025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0" name="Straight Connector 9"/>
          <p:cNvCxnSpPr/>
          <p:nvPr/>
        </p:nvCxnSpPr>
        <p:spPr>
          <a:xfrm>
            <a:off x="4576327" y="1211953"/>
            <a:ext cx="23660" cy="5144330"/>
          </a:xfrm>
          <a:prstGeom prst="line">
            <a:avLst/>
          </a:prstGeom>
          <a:ln w="63500">
            <a:solidFill>
              <a:srgbClr val="FFFF0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6"/>
          <p:cNvSpPr txBox="1"/>
          <p:nvPr/>
        </p:nvSpPr>
        <p:spPr>
          <a:xfrm>
            <a:off x="4327" y="546651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800" b="1" u="sng" dirty="0" smtClean="0">
                <a:solidFill>
                  <a:srgbClr val="FFC000"/>
                </a:solidFill>
                <a:latin typeface="Trebuchet MS" pitchFamily="34" charset="0"/>
              </a:rPr>
              <a:t>CARBON FOOT PRINT &amp; SHARE </a:t>
            </a:r>
            <a:endParaRPr lang="en-IN" sz="2800" b="1" u="sng" dirty="0">
              <a:solidFill>
                <a:srgbClr val="FFC000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2361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125"/>
            <a:ext cx="9144002" cy="685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5"/>
          <p:cNvSpPr txBox="1"/>
          <p:nvPr/>
        </p:nvSpPr>
        <p:spPr>
          <a:xfrm>
            <a:off x="-29655" y="-27384"/>
            <a:ext cx="91662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3000" b="1" dirty="0">
                <a:solidFill>
                  <a:srgbClr val="00FF00"/>
                </a:solidFill>
                <a:latin typeface="Trebuchet MS" pitchFamily="34" charset="0"/>
              </a:rPr>
              <a:t>Global Pathways to Modernising Public Transport</a:t>
            </a:r>
          </a:p>
        </p:txBody>
      </p:sp>
      <p:sp>
        <p:nvSpPr>
          <p:cNvPr id="4" name="Rectangle 3"/>
          <p:cNvSpPr/>
          <p:nvPr/>
        </p:nvSpPr>
        <p:spPr>
          <a:xfrm>
            <a:off x="-1" y="0"/>
            <a:ext cx="9144002" cy="685800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16" name="TextBox 11"/>
          <p:cNvSpPr txBox="1"/>
          <p:nvPr/>
        </p:nvSpPr>
        <p:spPr>
          <a:xfrm>
            <a:off x="-29655" y="52661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800" b="1" u="sng" dirty="0" smtClean="0">
                <a:solidFill>
                  <a:srgbClr val="FFC000"/>
                </a:solidFill>
                <a:latin typeface="Trebuchet MS" pitchFamily="34" charset="0"/>
              </a:rPr>
              <a:t>TRANSPORT EMISSIONS</a:t>
            </a:r>
            <a:endParaRPr lang="en-IN" sz="2800" b="1" u="sng" dirty="0">
              <a:solidFill>
                <a:srgbClr val="FFC000"/>
              </a:solidFill>
              <a:latin typeface="Trebuchet MS" pitchFamily="34" charset="0"/>
            </a:endParaRPr>
          </a:p>
        </p:txBody>
      </p:sp>
      <p:pic>
        <p:nvPicPr>
          <p:cNvPr id="8" name="Picture 7" descr="Transport emissions per person per kilometre. Picture: Monash Climate Change Communication Research Hub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87623" y="1412776"/>
            <a:ext cx="7059443" cy="4706295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</p:pic>
      <p:sp>
        <p:nvSpPr>
          <p:cNvPr id="6" name="Rounded Rectangle 5"/>
          <p:cNvSpPr/>
          <p:nvPr/>
        </p:nvSpPr>
        <p:spPr>
          <a:xfrm>
            <a:off x="2771800" y="1484784"/>
            <a:ext cx="3960440" cy="648072"/>
          </a:xfrm>
          <a:prstGeom prst="roundRect">
            <a:avLst/>
          </a:prstGeom>
          <a:gradFill>
            <a:gsLst>
              <a:gs pos="0">
                <a:srgbClr val="000000"/>
              </a:gs>
              <a:gs pos="48000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 smtClean="0">
                <a:latin typeface="Trebuchet MS" pitchFamily="34" charset="0"/>
              </a:rPr>
              <a:t>VARIOUS VEHICLE TYPES</a:t>
            </a:r>
            <a:endParaRPr lang="en-IN" b="1" dirty="0">
              <a:latin typeface="Trebuchet MS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61054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125"/>
            <a:ext cx="9144002" cy="685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5"/>
          <p:cNvSpPr txBox="1"/>
          <p:nvPr/>
        </p:nvSpPr>
        <p:spPr>
          <a:xfrm>
            <a:off x="-29655" y="-27384"/>
            <a:ext cx="91662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3000" b="1" dirty="0">
                <a:solidFill>
                  <a:srgbClr val="00FF00"/>
                </a:solidFill>
                <a:latin typeface="Trebuchet MS" pitchFamily="34" charset="0"/>
              </a:rPr>
              <a:t>Global Pathways to Modernising Public Transport</a:t>
            </a:r>
          </a:p>
        </p:txBody>
      </p:sp>
      <p:sp>
        <p:nvSpPr>
          <p:cNvPr id="4" name="Rectangle 3"/>
          <p:cNvSpPr/>
          <p:nvPr/>
        </p:nvSpPr>
        <p:spPr>
          <a:xfrm>
            <a:off x="-1" y="0"/>
            <a:ext cx="9144002" cy="685800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pic>
        <p:nvPicPr>
          <p:cNvPr id="7" name="Picture 6" descr="Buddha Black White Vector Stock Illustrations – 2,166 Buddha Black White  Vector Stock Illustrations, Vectors &amp; Clipart - Dreamstim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7277" y="1340768"/>
            <a:ext cx="2571768" cy="2571768"/>
          </a:xfrm>
          <a:prstGeom prst="rect">
            <a:avLst/>
          </a:prstGeom>
          <a:noFill/>
        </p:spPr>
      </p:pic>
      <p:pic>
        <p:nvPicPr>
          <p:cNvPr id="8" name="Picture 7" descr="Mahatma Gandhi.Vector portrait illustration of Mahatma Gandhi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29008" y="1340768"/>
            <a:ext cx="2500330" cy="2571768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-1" y="4097971"/>
            <a:ext cx="35718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dirty="0" smtClean="0">
                <a:solidFill>
                  <a:schemeClr val="bg1"/>
                </a:solidFill>
                <a:latin typeface="AR CENA" pitchFamily="2" charset="0"/>
              </a:rPr>
              <a:t>Never See what has been done. </a:t>
            </a:r>
          </a:p>
          <a:p>
            <a:pPr algn="ctr"/>
            <a:r>
              <a:rPr lang="en-IN" dirty="0" smtClean="0">
                <a:solidFill>
                  <a:schemeClr val="bg1"/>
                </a:solidFill>
                <a:latin typeface="AR CENA" pitchFamily="2" charset="0"/>
              </a:rPr>
              <a:t>Only see what remains to be done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452" y="5214950"/>
            <a:ext cx="281982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IN" sz="2200" dirty="0" smtClean="0">
                <a:solidFill>
                  <a:schemeClr val="bg1"/>
                </a:solidFill>
                <a:latin typeface="AR CENA" pitchFamily="2" charset="0"/>
              </a:rPr>
              <a:t>- Gautama Buddha</a:t>
            </a:r>
            <a:endParaRPr lang="en-IN" sz="2200" dirty="0">
              <a:solidFill>
                <a:schemeClr val="bg1"/>
              </a:solidFill>
              <a:latin typeface="AR CENA" pitchFamily="2" charset="0"/>
            </a:endParaRPr>
          </a:p>
        </p:txBody>
      </p:sp>
      <p:sp>
        <p:nvSpPr>
          <p:cNvPr id="11" name="TextBox 13"/>
          <p:cNvSpPr txBox="1"/>
          <p:nvPr/>
        </p:nvSpPr>
        <p:spPr>
          <a:xfrm>
            <a:off x="3286116" y="4110332"/>
            <a:ext cx="2643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dirty="0" smtClean="0">
                <a:solidFill>
                  <a:schemeClr val="bg1"/>
                </a:solidFill>
                <a:latin typeface="AR CENA" pitchFamily="2" charset="0"/>
              </a:rPr>
              <a:t>Be the Change that you want to see in the world.</a:t>
            </a:r>
          </a:p>
        </p:txBody>
      </p:sp>
      <p:sp>
        <p:nvSpPr>
          <p:cNvPr id="12" name="TextBox 14"/>
          <p:cNvSpPr txBox="1"/>
          <p:nvPr/>
        </p:nvSpPr>
        <p:spPr>
          <a:xfrm>
            <a:off x="3357570" y="5241218"/>
            <a:ext cx="27146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IN" sz="2200" dirty="0" smtClean="0">
                <a:solidFill>
                  <a:schemeClr val="bg1"/>
                </a:solidFill>
                <a:latin typeface="AR CENA" pitchFamily="2" charset="0"/>
              </a:rPr>
              <a:t>- Mahatma Gandhi</a:t>
            </a:r>
            <a:endParaRPr lang="en-IN" sz="2200" dirty="0">
              <a:solidFill>
                <a:schemeClr val="bg1"/>
              </a:solidFill>
              <a:latin typeface="AR CENA" pitchFamily="2" charset="0"/>
            </a:endParaRPr>
          </a:p>
        </p:txBody>
      </p:sp>
      <p:pic>
        <p:nvPicPr>
          <p:cNvPr id="14" name="Picture 13" descr="APJ Abdul kalam Pencil Sketch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330928" y="1340768"/>
            <a:ext cx="2500330" cy="2571768"/>
          </a:xfrm>
          <a:prstGeom prst="rect">
            <a:avLst/>
          </a:prstGeom>
          <a:noFill/>
        </p:spPr>
      </p:pic>
      <p:sp>
        <p:nvSpPr>
          <p:cNvPr id="15" name="TextBox 13"/>
          <p:cNvSpPr txBox="1"/>
          <p:nvPr/>
        </p:nvSpPr>
        <p:spPr>
          <a:xfrm>
            <a:off x="5965232" y="4110110"/>
            <a:ext cx="3143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dirty="0" smtClean="0">
                <a:solidFill>
                  <a:schemeClr val="bg1"/>
                </a:solidFill>
                <a:latin typeface="AR CENA" pitchFamily="2" charset="0"/>
              </a:rPr>
              <a:t>Keep investing </a:t>
            </a:r>
          </a:p>
          <a:p>
            <a:pPr algn="ctr"/>
            <a:r>
              <a:rPr lang="en-IN" dirty="0" smtClean="0">
                <a:solidFill>
                  <a:schemeClr val="bg1"/>
                </a:solidFill>
                <a:latin typeface="AR CENA" pitchFamily="2" charset="0"/>
              </a:rPr>
              <a:t>One day you will get fantastic result</a:t>
            </a:r>
          </a:p>
        </p:txBody>
      </p:sp>
      <p:sp>
        <p:nvSpPr>
          <p:cNvPr id="16" name="TextBox 14"/>
          <p:cNvSpPr txBox="1"/>
          <p:nvPr/>
        </p:nvSpPr>
        <p:spPr>
          <a:xfrm>
            <a:off x="6215090" y="5240996"/>
            <a:ext cx="27146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IN" sz="2200" dirty="0" smtClean="0">
                <a:solidFill>
                  <a:schemeClr val="bg1"/>
                </a:solidFill>
                <a:latin typeface="AR CENA" pitchFamily="2" charset="0"/>
              </a:rPr>
              <a:t>- Abdul </a:t>
            </a:r>
            <a:r>
              <a:rPr lang="en-IN" sz="2200" dirty="0" err="1" smtClean="0">
                <a:solidFill>
                  <a:schemeClr val="bg1"/>
                </a:solidFill>
                <a:latin typeface="AR CENA" pitchFamily="2" charset="0"/>
              </a:rPr>
              <a:t>Kalam</a:t>
            </a:r>
            <a:endParaRPr lang="en-IN" sz="2200" dirty="0">
              <a:solidFill>
                <a:schemeClr val="bg1"/>
              </a:solidFill>
              <a:latin typeface="AR CENA" pitchFamily="2" charset="0"/>
            </a:endParaRPr>
          </a:p>
        </p:txBody>
      </p:sp>
      <p:sp>
        <p:nvSpPr>
          <p:cNvPr id="17" name="TextBox 22"/>
          <p:cNvSpPr txBox="1"/>
          <p:nvPr/>
        </p:nvSpPr>
        <p:spPr>
          <a:xfrm>
            <a:off x="-1" y="526614"/>
            <a:ext cx="91085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800" b="1" u="sng" dirty="0" smtClean="0">
                <a:solidFill>
                  <a:srgbClr val="FFC000"/>
                </a:solidFill>
                <a:latin typeface="Trebuchet MS" pitchFamily="34" charset="0"/>
              </a:rPr>
              <a:t>CONCEPTS ABOUT CHANGE, FUTURE &amp; INVESTMENT </a:t>
            </a:r>
            <a:endParaRPr lang="en-IN" sz="2800" b="1" u="sng" dirty="0">
              <a:solidFill>
                <a:srgbClr val="FFC000"/>
              </a:solidFill>
              <a:latin typeface="Trebuchet MS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425754" y="3647304"/>
            <a:ext cx="2500330" cy="2857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19" name="TextBox 5"/>
          <p:cNvSpPr txBox="1"/>
          <p:nvPr/>
        </p:nvSpPr>
        <p:spPr>
          <a:xfrm>
            <a:off x="-32485" y="5661248"/>
            <a:ext cx="9166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b="1" dirty="0">
                <a:solidFill>
                  <a:srgbClr val="00FF00"/>
                </a:solidFill>
                <a:latin typeface="Trebuchet MS" pitchFamily="34" charset="0"/>
              </a:rPr>
              <a:t>Change the way we move begins with the Changing the way we think, design and finance our mobility Systems. </a:t>
            </a:r>
          </a:p>
        </p:txBody>
      </p:sp>
    </p:spTree>
    <p:extLst>
      <p:ext uri="{BB962C8B-B14F-4D97-AF65-F5344CB8AC3E}">
        <p14:creationId xmlns="" xmlns:p14="http://schemas.microsoft.com/office/powerpoint/2010/main" val="463392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125"/>
            <a:ext cx="9144002" cy="685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5"/>
          <p:cNvSpPr txBox="1"/>
          <p:nvPr/>
        </p:nvSpPr>
        <p:spPr>
          <a:xfrm>
            <a:off x="-29655" y="-27384"/>
            <a:ext cx="91662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3000" b="1" dirty="0">
                <a:solidFill>
                  <a:srgbClr val="00FF00"/>
                </a:solidFill>
                <a:latin typeface="Trebuchet MS" pitchFamily="34" charset="0"/>
              </a:rPr>
              <a:t>Global Pathways to Modernising Public Transport</a:t>
            </a:r>
          </a:p>
        </p:txBody>
      </p:sp>
      <p:sp>
        <p:nvSpPr>
          <p:cNvPr id="4" name="Rectangle 3"/>
          <p:cNvSpPr/>
          <p:nvPr/>
        </p:nvSpPr>
        <p:spPr>
          <a:xfrm>
            <a:off x="-1" y="0"/>
            <a:ext cx="9144002" cy="685800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16" name="TextBox 11"/>
          <p:cNvSpPr txBox="1"/>
          <p:nvPr/>
        </p:nvSpPr>
        <p:spPr>
          <a:xfrm>
            <a:off x="-29655" y="52661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800" b="1" u="sng" dirty="0" smtClean="0">
                <a:solidFill>
                  <a:srgbClr val="FFC000"/>
                </a:solidFill>
                <a:latin typeface="Trebuchet MS" pitchFamily="34" charset="0"/>
              </a:rPr>
              <a:t>WIDER IMPACTS OF PUBLIC TRANSPORT</a:t>
            </a:r>
            <a:endParaRPr lang="en-IN" sz="2800" b="1" u="sng" dirty="0">
              <a:solidFill>
                <a:srgbClr val="FFC000"/>
              </a:solidFill>
              <a:latin typeface="Trebuchet MS" pitchFamily="34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680148" y="1916231"/>
            <a:ext cx="3714776" cy="3571900"/>
          </a:xfrm>
          <a:prstGeom prst="ellipse">
            <a:avLst/>
          </a:prstGeom>
          <a:solidFill>
            <a:schemeClr val="bg1"/>
          </a:solidFill>
          <a:ln w="1270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 sz="6000" dirty="0" smtClean="0">
              <a:solidFill>
                <a:schemeClr val="bg1">
                  <a:lumMod val="50000"/>
                </a:schemeClr>
              </a:solidFill>
              <a:latin typeface="Trebuchet MS" pitchFamily="34" charset="0"/>
            </a:endParaRPr>
          </a:p>
          <a:p>
            <a:pPr algn="ctr"/>
            <a:r>
              <a:rPr lang="en-IN" sz="6000" b="1" dirty="0" smtClean="0">
                <a:solidFill>
                  <a:schemeClr val="bg1">
                    <a:lumMod val="50000"/>
                  </a:schemeClr>
                </a:solidFill>
                <a:latin typeface="Trebuchet MS" pitchFamily="34" charset="0"/>
              </a:rPr>
              <a:t>5</a:t>
            </a:r>
            <a:r>
              <a:rPr lang="en-IN" sz="4400" b="1" dirty="0" smtClean="0">
                <a:solidFill>
                  <a:schemeClr val="bg1">
                    <a:lumMod val="50000"/>
                  </a:schemeClr>
                </a:solidFill>
                <a:latin typeface="Trebuchet MS" pitchFamily="34" charset="0"/>
              </a:rPr>
              <a:t>X</a:t>
            </a:r>
            <a:r>
              <a:rPr lang="en-IN" sz="6000" b="1" dirty="0" smtClean="0">
                <a:solidFill>
                  <a:schemeClr val="bg1">
                    <a:lumMod val="50000"/>
                  </a:schemeClr>
                </a:solidFill>
                <a:latin typeface="Trebuchet MS" pitchFamily="34" charset="0"/>
              </a:rPr>
              <a:t>E</a:t>
            </a:r>
            <a:endParaRPr lang="en-IN" sz="6000" b="1" dirty="0">
              <a:solidFill>
                <a:schemeClr val="bg1">
                  <a:lumMod val="50000"/>
                </a:schemeClr>
              </a:solidFill>
              <a:latin typeface="Trebuchet MS" pitchFamily="34" charset="0"/>
            </a:endParaRPr>
          </a:p>
        </p:txBody>
      </p:sp>
      <p:sp>
        <p:nvSpPr>
          <p:cNvPr id="10" name="TextBox 12"/>
          <p:cNvSpPr txBox="1"/>
          <p:nvPr/>
        </p:nvSpPr>
        <p:spPr>
          <a:xfrm>
            <a:off x="251520" y="1412776"/>
            <a:ext cx="1428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 smtClean="0">
                <a:solidFill>
                  <a:schemeClr val="bg1"/>
                </a:solidFill>
                <a:latin typeface="Trebuchet MS" pitchFamily="34" charset="0"/>
              </a:rPr>
              <a:t>EFFECTIVE MOBILITY</a:t>
            </a:r>
            <a:endParaRPr lang="en-IN" b="1" dirty="0">
              <a:solidFill>
                <a:schemeClr val="bg1"/>
              </a:solidFill>
              <a:latin typeface="Trebuchet MS" pitchFamily="34" charset="0"/>
            </a:endParaRPr>
          </a:p>
        </p:txBody>
      </p:sp>
      <p:sp>
        <p:nvSpPr>
          <p:cNvPr id="11" name="TextBox 13"/>
          <p:cNvSpPr txBox="1"/>
          <p:nvPr/>
        </p:nvSpPr>
        <p:spPr>
          <a:xfrm>
            <a:off x="3751950" y="1416165"/>
            <a:ext cx="1428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b="1" dirty="0" smtClean="0">
                <a:solidFill>
                  <a:schemeClr val="bg1"/>
                </a:solidFill>
                <a:latin typeface="Trebuchet MS" pitchFamily="34" charset="0"/>
              </a:rPr>
              <a:t>EFFICIENT CITY</a:t>
            </a:r>
            <a:endParaRPr lang="en-IN" b="1" dirty="0">
              <a:solidFill>
                <a:schemeClr val="bg1"/>
              </a:solidFill>
              <a:latin typeface="Trebuchet MS" pitchFamily="34" charset="0"/>
            </a:endParaRPr>
          </a:p>
        </p:txBody>
      </p:sp>
      <p:sp>
        <p:nvSpPr>
          <p:cNvPr id="12" name="TextBox 14"/>
          <p:cNvSpPr txBox="1"/>
          <p:nvPr/>
        </p:nvSpPr>
        <p:spPr>
          <a:xfrm>
            <a:off x="322958" y="5475989"/>
            <a:ext cx="1000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 smtClean="0">
                <a:solidFill>
                  <a:srgbClr val="FFFF00"/>
                </a:solidFill>
                <a:latin typeface="Trebuchet MS" pitchFamily="34" charset="0"/>
              </a:rPr>
              <a:t>EQUITY</a:t>
            </a:r>
            <a:endParaRPr lang="en-IN" b="1" dirty="0">
              <a:solidFill>
                <a:srgbClr val="FFFF00"/>
              </a:solidFill>
              <a:latin typeface="Trebuchet MS" pitchFamily="34" charset="0"/>
            </a:endParaRPr>
          </a:p>
        </p:txBody>
      </p:sp>
      <p:sp>
        <p:nvSpPr>
          <p:cNvPr id="14" name="TextBox 17"/>
          <p:cNvSpPr txBox="1"/>
          <p:nvPr/>
        </p:nvSpPr>
        <p:spPr>
          <a:xfrm>
            <a:off x="3623822" y="5416693"/>
            <a:ext cx="1357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 smtClean="0">
                <a:solidFill>
                  <a:schemeClr val="bg1"/>
                </a:solidFill>
                <a:latin typeface="Trebuchet MS" pitchFamily="34" charset="0"/>
              </a:rPr>
              <a:t>ECONOMY</a:t>
            </a:r>
            <a:endParaRPr lang="en-IN" b="1" dirty="0">
              <a:solidFill>
                <a:schemeClr val="bg1"/>
              </a:solidFill>
              <a:latin typeface="Trebuchet MS" pitchFamily="34" charset="0"/>
            </a:endParaRPr>
          </a:p>
        </p:txBody>
      </p:sp>
      <p:sp>
        <p:nvSpPr>
          <p:cNvPr id="15" name="TextBox 18"/>
          <p:cNvSpPr txBox="1"/>
          <p:nvPr/>
        </p:nvSpPr>
        <p:spPr>
          <a:xfrm>
            <a:off x="1680280" y="5833179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 smtClean="0">
                <a:solidFill>
                  <a:schemeClr val="bg1"/>
                </a:solidFill>
                <a:latin typeface="Trebuchet MS" pitchFamily="34" charset="0"/>
              </a:rPr>
              <a:t>ENVIRONMENT</a:t>
            </a:r>
            <a:endParaRPr lang="en-IN" b="1" dirty="0">
              <a:solidFill>
                <a:schemeClr val="bg1"/>
              </a:solidFill>
              <a:latin typeface="Trebuchet MS" pitchFamily="34" charset="0"/>
            </a:endParaRPr>
          </a:p>
        </p:txBody>
      </p:sp>
      <p:pic>
        <p:nvPicPr>
          <p:cNvPr id="17" name="Picture 1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39582" y="2344859"/>
            <a:ext cx="1557701" cy="1414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8" name="Straight Arrow Connector 17"/>
          <p:cNvCxnSpPr>
            <a:stCxn id="9" idx="5"/>
          </p:cNvCxnSpPr>
          <p:nvPr/>
        </p:nvCxnSpPr>
        <p:spPr>
          <a:xfrm rot="16200000" flipH="1">
            <a:off x="3914940" y="4901006"/>
            <a:ext cx="451654" cy="579720"/>
          </a:xfrm>
          <a:prstGeom prst="straightConnector1">
            <a:avLst/>
          </a:prstGeom>
          <a:ln w="254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9" idx="4"/>
            <a:endCxn id="15" idx="0"/>
          </p:cNvCxnSpPr>
          <p:nvPr/>
        </p:nvCxnSpPr>
        <p:spPr>
          <a:xfrm>
            <a:off x="2537536" y="5488131"/>
            <a:ext cx="142876" cy="345048"/>
          </a:xfrm>
          <a:prstGeom prst="straightConnector1">
            <a:avLst/>
          </a:prstGeom>
          <a:ln w="254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9" idx="3"/>
            <a:endCxn id="12" idx="0"/>
          </p:cNvCxnSpPr>
          <p:nvPr/>
        </p:nvCxnSpPr>
        <p:spPr>
          <a:xfrm flipH="1">
            <a:off x="823024" y="4965038"/>
            <a:ext cx="401140" cy="510951"/>
          </a:xfrm>
          <a:prstGeom prst="straightConnector1">
            <a:avLst/>
          </a:prstGeom>
          <a:ln w="254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9" idx="7"/>
            <a:endCxn id="11" idx="2"/>
          </p:cNvCxnSpPr>
          <p:nvPr/>
        </p:nvCxnSpPr>
        <p:spPr>
          <a:xfrm flipV="1">
            <a:off x="3850908" y="2062496"/>
            <a:ext cx="615422" cy="376828"/>
          </a:xfrm>
          <a:prstGeom prst="straightConnector1">
            <a:avLst/>
          </a:prstGeom>
          <a:ln w="254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9" idx="1"/>
            <a:endCxn id="10" idx="2"/>
          </p:cNvCxnSpPr>
          <p:nvPr/>
        </p:nvCxnSpPr>
        <p:spPr>
          <a:xfrm flipH="1" flipV="1">
            <a:off x="965900" y="2059107"/>
            <a:ext cx="258264" cy="380217"/>
          </a:xfrm>
          <a:prstGeom prst="straightConnector1">
            <a:avLst/>
          </a:prstGeom>
          <a:ln w="254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80710" y="1196752"/>
            <a:ext cx="3634050" cy="5005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618275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125"/>
            <a:ext cx="9144002" cy="685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5"/>
          <p:cNvSpPr txBox="1"/>
          <p:nvPr/>
        </p:nvSpPr>
        <p:spPr>
          <a:xfrm>
            <a:off x="-29655" y="-27384"/>
            <a:ext cx="91662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3000" b="1" dirty="0">
                <a:solidFill>
                  <a:srgbClr val="00FF00"/>
                </a:solidFill>
                <a:latin typeface="Trebuchet MS" pitchFamily="34" charset="0"/>
              </a:rPr>
              <a:t>Global Pathways to Modernising Public Transport</a:t>
            </a:r>
          </a:p>
        </p:txBody>
      </p:sp>
      <p:sp>
        <p:nvSpPr>
          <p:cNvPr id="4" name="Rectangle 3"/>
          <p:cNvSpPr/>
          <p:nvPr/>
        </p:nvSpPr>
        <p:spPr>
          <a:xfrm>
            <a:off x="-1" y="0"/>
            <a:ext cx="9144002" cy="685800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16" name="TextBox 11"/>
          <p:cNvSpPr txBox="1"/>
          <p:nvPr/>
        </p:nvSpPr>
        <p:spPr>
          <a:xfrm>
            <a:off x="-29655" y="548680"/>
            <a:ext cx="91736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800" b="1" u="sng" dirty="0" smtClean="0">
                <a:solidFill>
                  <a:srgbClr val="FFC000"/>
                </a:solidFill>
                <a:latin typeface="Trebuchet MS" pitchFamily="34" charset="0"/>
              </a:rPr>
              <a:t>RESILIENT MOBILITY </a:t>
            </a:r>
            <a:endParaRPr lang="en-IN" sz="2800" b="1" u="sng" dirty="0">
              <a:solidFill>
                <a:srgbClr val="FFC000"/>
              </a:solidFill>
              <a:latin typeface="Trebuchet MS" pitchFamily="34" charset="0"/>
            </a:endParaRPr>
          </a:p>
        </p:txBody>
      </p:sp>
      <p:pic>
        <p:nvPicPr>
          <p:cNvPr id="3074" name="Picture 2" descr="https://media.arcadis.com/-/media/dam/website-images/gettyimages-876434932/gettyimages-876434932/gettyimages-876434932_1920x995/gettyimages-876434932_1920x995_1920x400.jpg?rev=a645911d50114dd8ba83659c4bcaf46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278" y="1200023"/>
            <a:ext cx="8424936" cy="2592288"/>
          </a:xfrm>
          <a:prstGeom prst="rect">
            <a:avLst/>
          </a:prstGeom>
          <a:noFill/>
          <a:ln w="38100">
            <a:solidFill>
              <a:schemeClr val="bg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3933056"/>
            <a:ext cx="8640960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u="sng" dirty="0" smtClean="0">
                <a:solidFill>
                  <a:srgbClr val="00FF00"/>
                </a:solidFill>
                <a:latin typeface="Trebuchet MS" pitchFamily="34" charset="0"/>
              </a:rPr>
              <a:t>Resist → Reinforce.   Adapt → Upgrade.  Transform → Redesign.</a:t>
            </a:r>
          </a:p>
          <a:p>
            <a:endParaRPr lang="en-IN" sz="900" b="1" u="sng" dirty="0" smtClean="0">
              <a:solidFill>
                <a:srgbClr val="FFFF00"/>
              </a:solidFill>
              <a:latin typeface="Trebuchet MS" pitchFamily="34" charset="0"/>
            </a:endParaRPr>
          </a:p>
          <a:p>
            <a:pPr algn="just"/>
            <a:r>
              <a:rPr lang="en-IN" b="1" u="sng" dirty="0" smtClean="0">
                <a:solidFill>
                  <a:srgbClr val="FFFF00"/>
                </a:solidFill>
                <a:latin typeface="Trebuchet MS" pitchFamily="34" charset="0"/>
              </a:rPr>
              <a:t>Resistive:</a:t>
            </a:r>
            <a:r>
              <a:rPr lang="en-IN" b="1" dirty="0" smtClean="0">
                <a:solidFill>
                  <a:srgbClr val="FFFF00"/>
                </a:solidFill>
                <a:latin typeface="Trebuchet MS" pitchFamily="34" charset="0"/>
              </a:rPr>
              <a:t> </a:t>
            </a:r>
            <a:r>
              <a:rPr lang="en-IN" dirty="0" smtClean="0">
                <a:solidFill>
                  <a:schemeClr val="bg1"/>
                </a:solidFill>
                <a:latin typeface="Trebuchet MS" pitchFamily="34" charset="0"/>
              </a:rPr>
              <a:t>Stick to traditional land use and transport planning but make infrastructure stronger, larger, and more robust.</a:t>
            </a:r>
          </a:p>
          <a:p>
            <a:pPr algn="just"/>
            <a:r>
              <a:rPr lang="en-IN" b="1" u="sng" dirty="0" smtClean="0">
                <a:solidFill>
                  <a:srgbClr val="FFFF00"/>
                </a:solidFill>
                <a:latin typeface="Trebuchet MS" pitchFamily="34" charset="0"/>
              </a:rPr>
              <a:t>Adaptive</a:t>
            </a:r>
            <a:r>
              <a:rPr lang="en-IN" u="sng" dirty="0" smtClean="0">
                <a:solidFill>
                  <a:srgbClr val="FFFF00"/>
                </a:solidFill>
                <a:latin typeface="Trebuchet MS" pitchFamily="34" charset="0"/>
              </a:rPr>
              <a:t>: </a:t>
            </a:r>
            <a:r>
              <a:rPr lang="en-IN" dirty="0" smtClean="0">
                <a:solidFill>
                  <a:schemeClr val="bg1"/>
                </a:solidFill>
                <a:latin typeface="Trebuchet MS" pitchFamily="34" charset="0"/>
              </a:rPr>
              <a:t>Keep the same land use patterns but switch to smarter, greener mobility—like electric, automated, and connected public transport.</a:t>
            </a:r>
          </a:p>
          <a:p>
            <a:pPr algn="just"/>
            <a:r>
              <a:rPr lang="en-IN" b="1" u="sng" dirty="0" smtClean="0">
                <a:solidFill>
                  <a:srgbClr val="FFFF00"/>
                </a:solidFill>
                <a:latin typeface="Trebuchet MS" pitchFamily="34" charset="0"/>
              </a:rPr>
              <a:t>Transformational</a:t>
            </a:r>
            <a:r>
              <a:rPr lang="en-IN" u="sng" dirty="0" smtClean="0">
                <a:solidFill>
                  <a:srgbClr val="FFFF00"/>
                </a:solidFill>
                <a:latin typeface="Trebuchet MS" pitchFamily="34" charset="0"/>
              </a:rPr>
              <a:t>: </a:t>
            </a:r>
            <a:r>
              <a:rPr lang="en-IN" dirty="0" smtClean="0">
                <a:solidFill>
                  <a:schemeClr val="bg1"/>
                </a:solidFill>
                <a:latin typeface="Trebuchet MS" pitchFamily="34" charset="0"/>
              </a:rPr>
              <a:t>Rethink how cities function by blending living, working, and leisure into compact, mixed-use areas (like 15-minute neighbourhoods), prioritising human-centric streets and integrated mobility services.</a:t>
            </a:r>
            <a:endParaRPr lang="en-IN" dirty="0">
              <a:solidFill>
                <a:schemeClr val="bg1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67004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125"/>
            <a:ext cx="9144002" cy="685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5"/>
          <p:cNvSpPr txBox="1"/>
          <p:nvPr/>
        </p:nvSpPr>
        <p:spPr>
          <a:xfrm>
            <a:off x="-29655" y="-27384"/>
            <a:ext cx="91662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3000" b="1" dirty="0">
                <a:solidFill>
                  <a:srgbClr val="00FF00"/>
                </a:solidFill>
                <a:latin typeface="Trebuchet MS" pitchFamily="34" charset="0"/>
              </a:rPr>
              <a:t>Global Pathways to Modernising Public Transport</a:t>
            </a:r>
          </a:p>
        </p:txBody>
      </p:sp>
      <p:sp>
        <p:nvSpPr>
          <p:cNvPr id="4" name="Rectangle 3"/>
          <p:cNvSpPr/>
          <p:nvPr/>
        </p:nvSpPr>
        <p:spPr>
          <a:xfrm>
            <a:off x="-1" y="0"/>
            <a:ext cx="9144002" cy="685800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7" name="TextBox 11"/>
          <p:cNvSpPr txBox="1"/>
          <p:nvPr/>
        </p:nvSpPr>
        <p:spPr>
          <a:xfrm>
            <a:off x="0" y="524749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800" b="1" u="sng" dirty="0" smtClean="0">
                <a:solidFill>
                  <a:srgbClr val="FFC000"/>
                </a:solidFill>
                <a:latin typeface="Trebuchet MS" pitchFamily="34" charset="0"/>
              </a:rPr>
              <a:t>KEY PILLARS OF MODERN PUBLIC TRANSIT</a:t>
            </a:r>
            <a:endParaRPr lang="en-IN" sz="2800" b="1" u="sng" dirty="0">
              <a:solidFill>
                <a:srgbClr val="FFC000"/>
              </a:solidFill>
              <a:latin typeface="Trebuchet MS" pitchFamily="34" charset="0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1239129"/>
            <a:ext cx="1571636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28244" y="1239129"/>
            <a:ext cx="1572252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9" descr="Blue recycling and sustainability icon (png symbol)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1239129"/>
            <a:ext cx="1643074" cy="1643074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1" name="Picture 10" descr="145,700+ Accessibility Icon Illustrations, Royalty-Free Vector Graphics &amp;  Clip Art - iStock | Access icon icon set, Accessibility, Icons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58016" y="1239129"/>
            <a:ext cx="1714512" cy="1643074"/>
          </a:xfrm>
          <a:prstGeom prst="rect">
            <a:avLst/>
          </a:prstGeom>
          <a:noFill/>
        </p:spPr>
      </p:pic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85720" y="3882335"/>
            <a:ext cx="1507972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500298" y="3882335"/>
            <a:ext cx="1500198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13" descr="Money growth Generic Blue icon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643438" y="3882335"/>
            <a:ext cx="1500198" cy="1500198"/>
          </a:xfrm>
          <a:prstGeom prst="rect">
            <a:avLst/>
          </a:prstGeom>
          <a:noFill/>
        </p:spPr>
      </p:pic>
      <p:pic>
        <p:nvPicPr>
          <p:cNvPr id="15" name="Picture 14" descr="Innovation - Free technology icons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072330" y="3882335"/>
            <a:ext cx="1428760" cy="1500198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6" name="TextBox 17"/>
          <p:cNvSpPr txBox="1"/>
          <p:nvPr/>
        </p:nvSpPr>
        <p:spPr>
          <a:xfrm>
            <a:off x="285720" y="2953641"/>
            <a:ext cx="15716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200" b="1" dirty="0" smtClean="0">
                <a:solidFill>
                  <a:schemeClr val="bg1"/>
                </a:solidFill>
                <a:latin typeface="Trebuchet MS" pitchFamily="34" charset="0"/>
              </a:rPr>
              <a:t>SAFETY</a:t>
            </a:r>
            <a:endParaRPr lang="en-IN" sz="2200" b="1" dirty="0">
              <a:solidFill>
                <a:schemeClr val="bg1"/>
              </a:solidFill>
              <a:latin typeface="Trebuchet MS" pitchFamily="34" charset="0"/>
            </a:endParaRPr>
          </a:p>
        </p:txBody>
      </p:sp>
      <p:sp>
        <p:nvSpPr>
          <p:cNvPr id="17" name="TextBox 19"/>
          <p:cNvSpPr txBox="1"/>
          <p:nvPr/>
        </p:nvSpPr>
        <p:spPr>
          <a:xfrm>
            <a:off x="2214546" y="2953641"/>
            <a:ext cx="192882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200" b="1" dirty="0" smtClean="0">
                <a:solidFill>
                  <a:schemeClr val="bg1"/>
                </a:solidFill>
                <a:latin typeface="Trebuchet MS" pitchFamily="34" charset="0"/>
              </a:rPr>
              <a:t>EFFICIENCY</a:t>
            </a:r>
            <a:endParaRPr lang="en-IN" sz="2200" b="1" dirty="0">
              <a:solidFill>
                <a:schemeClr val="bg1"/>
              </a:solidFill>
              <a:latin typeface="Trebuchet MS" pitchFamily="34" charset="0"/>
            </a:endParaRPr>
          </a:p>
        </p:txBody>
      </p:sp>
      <p:sp>
        <p:nvSpPr>
          <p:cNvPr id="18" name="TextBox 20"/>
          <p:cNvSpPr txBox="1"/>
          <p:nvPr/>
        </p:nvSpPr>
        <p:spPr>
          <a:xfrm>
            <a:off x="4214810" y="2953641"/>
            <a:ext cx="250033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200" b="1" dirty="0" smtClean="0">
                <a:solidFill>
                  <a:schemeClr val="bg1"/>
                </a:solidFill>
                <a:latin typeface="Trebuchet MS" pitchFamily="34" charset="0"/>
              </a:rPr>
              <a:t>SUSTAINABILITY</a:t>
            </a:r>
            <a:endParaRPr lang="en-IN" sz="2200" b="1" dirty="0">
              <a:solidFill>
                <a:schemeClr val="bg1"/>
              </a:solidFill>
              <a:latin typeface="Trebuchet MS" pitchFamily="34" charset="0"/>
            </a:endParaRPr>
          </a:p>
        </p:txBody>
      </p:sp>
      <p:sp>
        <p:nvSpPr>
          <p:cNvPr id="19" name="TextBox 21"/>
          <p:cNvSpPr txBox="1"/>
          <p:nvPr/>
        </p:nvSpPr>
        <p:spPr>
          <a:xfrm>
            <a:off x="6572264" y="2963466"/>
            <a:ext cx="25003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200" b="1" dirty="0" smtClean="0">
                <a:solidFill>
                  <a:schemeClr val="bg1"/>
                </a:solidFill>
                <a:latin typeface="Trebuchet MS" pitchFamily="34" charset="0"/>
              </a:rPr>
              <a:t>ACCESSIBILITY &amp; INCLUSIVITY</a:t>
            </a:r>
            <a:endParaRPr lang="en-IN" sz="2200" b="1" dirty="0">
              <a:solidFill>
                <a:schemeClr val="bg1"/>
              </a:solidFill>
              <a:latin typeface="Trebuchet MS" pitchFamily="34" charset="0"/>
            </a:endParaRPr>
          </a:p>
        </p:txBody>
      </p:sp>
      <p:sp>
        <p:nvSpPr>
          <p:cNvPr id="20" name="TextBox 22"/>
          <p:cNvSpPr txBox="1"/>
          <p:nvPr/>
        </p:nvSpPr>
        <p:spPr>
          <a:xfrm>
            <a:off x="0" y="5525409"/>
            <a:ext cx="22145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200" b="1" dirty="0" smtClean="0">
                <a:solidFill>
                  <a:schemeClr val="bg1"/>
                </a:solidFill>
                <a:latin typeface="Trebuchet MS" pitchFamily="34" charset="0"/>
              </a:rPr>
              <a:t>CUSTOMER SATISFACTION</a:t>
            </a:r>
            <a:endParaRPr lang="en-IN" sz="2200" b="1" dirty="0">
              <a:solidFill>
                <a:schemeClr val="bg1"/>
              </a:solidFill>
              <a:latin typeface="Trebuchet MS" pitchFamily="34" charset="0"/>
            </a:endParaRPr>
          </a:p>
        </p:txBody>
      </p:sp>
      <p:sp>
        <p:nvSpPr>
          <p:cNvPr id="21" name="TextBox 23"/>
          <p:cNvSpPr txBox="1"/>
          <p:nvPr/>
        </p:nvSpPr>
        <p:spPr>
          <a:xfrm>
            <a:off x="2214546" y="5525409"/>
            <a:ext cx="21431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200" b="1" dirty="0" smtClean="0">
                <a:solidFill>
                  <a:schemeClr val="bg1"/>
                </a:solidFill>
                <a:latin typeface="Trebuchet MS" pitchFamily="34" charset="0"/>
              </a:rPr>
              <a:t>COMMUNITY INTEGRATION</a:t>
            </a:r>
            <a:endParaRPr lang="en-IN" sz="2200" b="1" dirty="0">
              <a:solidFill>
                <a:schemeClr val="bg1"/>
              </a:solidFill>
              <a:latin typeface="Trebuchet MS" pitchFamily="34" charset="0"/>
            </a:endParaRPr>
          </a:p>
        </p:txBody>
      </p:sp>
      <p:sp>
        <p:nvSpPr>
          <p:cNvPr id="22" name="TextBox 24"/>
          <p:cNvSpPr txBox="1"/>
          <p:nvPr/>
        </p:nvSpPr>
        <p:spPr>
          <a:xfrm>
            <a:off x="4500562" y="5525409"/>
            <a:ext cx="17859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200" b="1" dirty="0" smtClean="0">
                <a:solidFill>
                  <a:schemeClr val="bg1"/>
                </a:solidFill>
                <a:latin typeface="Trebuchet MS" pitchFamily="34" charset="0"/>
              </a:rPr>
              <a:t>ECONOMIC GROWTH</a:t>
            </a:r>
            <a:endParaRPr lang="en-IN" sz="2200" b="1" dirty="0">
              <a:solidFill>
                <a:schemeClr val="bg1"/>
              </a:solidFill>
              <a:latin typeface="Trebuchet MS" pitchFamily="34" charset="0"/>
            </a:endParaRPr>
          </a:p>
        </p:txBody>
      </p:sp>
      <p:sp>
        <p:nvSpPr>
          <p:cNvPr id="23" name="TextBox 25"/>
          <p:cNvSpPr txBox="1"/>
          <p:nvPr/>
        </p:nvSpPr>
        <p:spPr>
          <a:xfrm>
            <a:off x="6500826" y="5563810"/>
            <a:ext cx="25003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200" b="1" dirty="0" smtClean="0">
                <a:solidFill>
                  <a:schemeClr val="bg1"/>
                </a:solidFill>
                <a:latin typeface="Trebuchet MS" pitchFamily="34" charset="0"/>
              </a:rPr>
              <a:t>INNOVATION &amp; TECHNOLOGY</a:t>
            </a:r>
            <a:endParaRPr lang="en-IN" sz="2200" b="1" dirty="0">
              <a:solidFill>
                <a:schemeClr val="bg1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16173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125"/>
            <a:ext cx="9144002" cy="685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5"/>
          <p:cNvSpPr txBox="1"/>
          <p:nvPr/>
        </p:nvSpPr>
        <p:spPr>
          <a:xfrm>
            <a:off x="-29655" y="-27384"/>
            <a:ext cx="91662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3000" b="1" dirty="0">
                <a:solidFill>
                  <a:srgbClr val="00FF00"/>
                </a:solidFill>
                <a:latin typeface="Trebuchet MS" pitchFamily="34" charset="0"/>
              </a:rPr>
              <a:t>Global Pathways to Modernising Public Transport</a:t>
            </a:r>
          </a:p>
        </p:txBody>
      </p:sp>
      <p:sp>
        <p:nvSpPr>
          <p:cNvPr id="4" name="Rectangle 3"/>
          <p:cNvSpPr/>
          <p:nvPr/>
        </p:nvSpPr>
        <p:spPr>
          <a:xfrm>
            <a:off x="-1" y="0"/>
            <a:ext cx="9144002" cy="685800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10" name="TextBox 9"/>
          <p:cNvSpPr txBox="1"/>
          <p:nvPr/>
        </p:nvSpPr>
        <p:spPr>
          <a:xfrm>
            <a:off x="0" y="476888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800" b="1" u="sng" dirty="0" smtClean="0">
                <a:solidFill>
                  <a:srgbClr val="FFC000"/>
                </a:solidFill>
                <a:latin typeface="Trebuchet MS" pitchFamily="34" charset="0"/>
              </a:rPr>
              <a:t>KEY FINANCIAL BENEFITS OF PUBLIC TRANSIT </a:t>
            </a:r>
          </a:p>
        </p:txBody>
      </p:sp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214282" y="1142985"/>
          <a:ext cx="8572560" cy="38604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2299"/>
                <a:gridCol w="4250261"/>
              </a:tblGrid>
              <a:tr h="354990">
                <a:tc>
                  <a:txBody>
                    <a:bodyPr/>
                    <a:lstStyle/>
                    <a:p>
                      <a:r>
                        <a:rPr lang="en-IN" b="1" dirty="0" smtClean="0">
                          <a:solidFill>
                            <a:srgbClr val="FFFF00"/>
                          </a:solidFill>
                          <a:latin typeface="Trebuchet MS" pitchFamily="34" charset="0"/>
                        </a:rPr>
                        <a:t>DESCRIPTION</a:t>
                      </a:r>
                      <a:endParaRPr lang="en-IN" b="1" dirty="0">
                        <a:solidFill>
                          <a:srgbClr val="FFFF00"/>
                        </a:solidFill>
                        <a:latin typeface="Trebuchet MS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b="1" dirty="0" smtClean="0">
                          <a:solidFill>
                            <a:srgbClr val="FFFF00"/>
                          </a:solidFill>
                          <a:latin typeface="Trebuchet MS" pitchFamily="34" charset="0"/>
                        </a:rPr>
                        <a:t>VALUES</a:t>
                      </a:r>
                      <a:endParaRPr lang="en-IN" b="1" dirty="0">
                        <a:solidFill>
                          <a:srgbClr val="FFFF00"/>
                        </a:solidFill>
                        <a:latin typeface="Trebuchet MS" pitchFamily="34" charset="0"/>
                      </a:endParaRPr>
                    </a:p>
                  </a:txBody>
                  <a:tcPr>
                    <a:noFill/>
                  </a:tcPr>
                </a:tc>
              </a:tr>
              <a:tr h="35499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b="1" dirty="0" smtClean="0">
                          <a:solidFill>
                            <a:schemeClr val="bg1"/>
                          </a:solidFill>
                          <a:latin typeface="Trebuchet MS" pitchFamily="34" charset="0"/>
                        </a:rPr>
                        <a:t>Investment in</a:t>
                      </a:r>
                      <a:r>
                        <a:rPr lang="en-IN" b="1" baseline="0" dirty="0" smtClean="0">
                          <a:solidFill>
                            <a:schemeClr val="bg1"/>
                          </a:solidFill>
                          <a:latin typeface="Trebuchet MS" pitchFamily="34" charset="0"/>
                        </a:rPr>
                        <a:t> Transport Infrastructure</a:t>
                      </a:r>
                      <a:endParaRPr lang="en-IN" b="1" dirty="0" smtClean="0">
                        <a:solidFill>
                          <a:schemeClr val="bg1"/>
                        </a:solidFill>
                        <a:latin typeface="Trebuchet MS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b="1" kern="1200" dirty="0" smtClean="0">
                          <a:solidFill>
                            <a:schemeClr val="bg1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1$ generates $8 in economic returns</a:t>
                      </a:r>
                      <a:endParaRPr lang="en-IN" b="1" dirty="0" smtClean="0">
                        <a:solidFill>
                          <a:schemeClr val="bg1"/>
                        </a:solidFill>
                        <a:latin typeface="Trebuchet MS" pitchFamily="34" charset="0"/>
                      </a:endParaRPr>
                    </a:p>
                  </a:txBody>
                  <a:tcPr>
                    <a:noFill/>
                  </a:tcPr>
                </a:tc>
              </a:tr>
              <a:tr h="354990">
                <a:tc>
                  <a:txBody>
                    <a:bodyPr/>
                    <a:lstStyle/>
                    <a:p>
                      <a:r>
                        <a:rPr lang="en-IN" b="1" dirty="0" smtClean="0">
                          <a:solidFill>
                            <a:schemeClr val="bg1"/>
                          </a:solidFill>
                          <a:latin typeface="Trebuchet MS" pitchFamily="34" charset="0"/>
                        </a:rPr>
                        <a:t>Investment</a:t>
                      </a:r>
                      <a:r>
                        <a:rPr lang="en-IN" b="1" baseline="0" dirty="0" smtClean="0">
                          <a:solidFill>
                            <a:schemeClr val="bg1"/>
                          </a:solidFill>
                          <a:latin typeface="Trebuchet MS" pitchFamily="34" charset="0"/>
                        </a:rPr>
                        <a:t> @ Public Transport</a:t>
                      </a:r>
                      <a:endParaRPr lang="en-IN" b="1" dirty="0">
                        <a:solidFill>
                          <a:schemeClr val="bg1"/>
                        </a:solidFill>
                        <a:latin typeface="Trebuchet MS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800" b="1" kern="1200" dirty="0" smtClean="0">
                          <a:solidFill>
                            <a:schemeClr val="bg1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1$ generates $4 in economic returns</a:t>
                      </a:r>
                      <a:endParaRPr lang="en-IN" b="1" dirty="0">
                        <a:solidFill>
                          <a:schemeClr val="bg1"/>
                        </a:solidFill>
                        <a:latin typeface="Trebuchet MS" pitchFamily="34" charset="0"/>
                      </a:endParaRPr>
                    </a:p>
                  </a:txBody>
                  <a:tcPr>
                    <a:noFill/>
                  </a:tcPr>
                </a:tc>
              </a:tr>
              <a:tr h="354990">
                <a:tc>
                  <a:txBody>
                    <a:bodyPr/>
                    <a:lstStyle/>
                    <a:p>
                      <a:r>
                        <a:rPr lang="en-IN" b="1" dirty="0" smtClean="0">
                          <a:solidFill>
                            <a:schemeClr val="bg1"/>
                          </a:solidFill>
                          <a:latin typeface="Trebuchet MS" pitchFamily="34" charset="0"/>
                        </a:rPr>
                        <a:t>Investment in Capital Cost @ PT</a:t>
                      </a:r>
                      <a:endParaRPr lang="en-IN" b="1" dirty="0">
                        <a:solidFill>
                          <a:schemeClr val="bg1"/>
                        </a:solidFill>
                        <a:latin typeface="Trebuchet MS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800" b="1" kern="1200" dirty="0" smtClean="0">
                          <a:solidFill>
                            <a:schemeClr val="bg1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Every $10 million yields $30 million</a:t>
                      </a:r>
                      <a:endParaRPr lang="en-IN" b="1" dirty="0">
                        <a:solidFill>
                          <a:schemeClr val="bg1"/>
                        </a:solidFill>
                        <a:latin typeface="Trebuchet MS" pitchFamily="34" charset="0"/>
                      </a:endParaRPr>
                    </a:p>
                  </a:txBody>
                  <a:tcPr>
                    <a:noFill/>
                  </a:tcPr>
                </a:tc>
              </a:tr>
              <a:tr h="35499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b="1" dirty="0" smtClean="0">
                          <a:solidFill>
                            <a:schemeClr val="bg1"/>
                          </a:solidFill>
                          <a:latin typeface="Trebuchet MS" pitchFamily="34" charset="0"/>
                        </a:rPr>
                        <a:t>Investment in Operational Cost @ PT</a:t>
                      </a:r>
                      <a:endParaRPr lang="en-IN" b="1" dirty="0">
                        <a:solidFill>
                          <a:schemeClr val="bg1"/>
                        </a:solidFill>
                        <a:latin typeface="Trebuchet MS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800" b="1" kern="1200" dirty="0" smtClean="0">
                          <a:solidFill>
                            <a:schemeClr val="bg1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Every $10 million yields $32 million</a:t>
                      </a:r>
                      <a:endParaRPr lang="en-IN" b="1" dirty="0">
                        <a:solidFill>
                          <a:schemeClr val="bg1"/>
                        </a:solidFill>
                        <a:latin typeface="Trebuchet MS" pitchFamily="34" charset="0"/>
                      </a:endParaRPr>
                    </a:p>
                  </a:txBody>
                  <a:tcPr>
                    <a:noFill/>
                  </a:tcPr>
                </a:tc>
              </a:tr>
              <a:tr h="3857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b="1" i="0" kern="1200" dirty="0" smtClean="0">
                          <a:solidFill>
                            <a:schemeClr val="bg1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Travelling by public transportation</a:t>
                      </a:r>
                      <a:endParaRPr lang="en-IN" b="1" dirty="0">
                        <a:solidFill>
                          <a:schemeClr val="bg1"/>
                        </a:solidFill>
                        <a:latin typeface="Trebuchet MS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800" b="1" i="0" u="none" strike="noStrike" kern="1200" dirty="0" smtClean="0">
                          <a:solidFill>
                            <a:schemeClr val="bg1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10 times safer/mile</a:t>
                      </a:r>
                      <a:r>
                        <a:rPr lang="en-IN" sz="1800" b="1" i="0" kern="1200" dirty="0" smtClean="0">
                          <a:solidFill>
                            <a:schemeClr val="bg1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 by automobile.</a:t>
                      </a:r>
                      <a:endParaRPr lang="en-IN" b="1" dirty="0">
                        <a:solidFill>
                          <a:schemeClr val="bg1"/>
                        </a:solidFill>
                        <a:latin typeface="Trebuchet MS" pitchFamily="34" charset="0"/>
                      </a:endParaRPr>
                    </a:p>
                  </a:txBody>
                  <a:tcPr>
                    <a:noFill/>
                  </a:tcPr>
                </a:tc>
              </a:tr>
              <a:tr h="35499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b="1" i="0" kern="1200" dirty="0" smtClean="0">
                          <a:solidFill>
                            <a:schemeClr val="bg1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Using P.T. cuts accident risk by car</a:t>
                      </a:r>
                      <a:endParaRPr lang="en-IN" sz="1800" b="1" i="0" kern="1200" dirty="0">
                        <a:solidFill>
                          <a:schemeClr val="bg1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IN" sz="1800" b="1" i="0" u="none" strike="noStrike" kern="1200" dirty="0" smtClean="0">
                          <a:solidFill>
                            <a:schemeClr val="bg1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90% over compared to driving a car  </a:t>
                      </a:r>
                      <a:endParaRPr lang="en-IN" sz="1800" b="1" i="0" u="none" strike="noStrike" kern="1200" dirty="0">
                        <a:solidFill>
                          <a:schemeClr val="bg1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</a:tr>
              <a:tr h="612722">
                <a:tc>
                  <a:txBody>
                    <a:bodyPr/>
                    <a:lstStyle/>
                    <a:p>
                      <a:r>
                        <a:rPr lang="en-IN" sz="1800" b="1" kern="1200" dirty="0" smtClean="0">
                          <a:solidFill>
                            <a:schemeClr val="bg1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In the US, households living in auto-dependent locations spend</a:t>
                      </a:r>
                      <a:endParaRPr lang="en-IN" b="1" dirty="0">
                        <a:solidFill>
                          <a:schemeClr val="bg1"/>
                        </a:solidFill>
                        <a:latin typeface="Trebuchet MS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800" b="1" kern="1200" dirty="0" smtClean="0">
                          <a:solidFill>
                            <a:schemeClr val="bg1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25% of their income on transportation. </a:t>
                      </a:r>
                      <a:endParaRPr lang="en-IN" b="1" dirty="0">
                        <a:solidFill>
                          <a:schemeClr val="bg1"/>
                        </a:solidFill>
                        <a:latin typeface="Trebuchet MS" pitchFamily="34" charset="0"/>
                      </a:endParaRPr>
                    </a:p>
                  </a:txBody>
                  <a:tcPr>
                    <a:noFill/>
                  </a:tcPr>
                </a:tc>
              </a:tr>
              <a:tr h="612722">
                <a:tc>
                  <a:txBody>
                    <a:bodyPr/>
                    <a:lstStyle/>
                    <a:p>
                      <a:r>
                        <a:rPr lang="en-IN" sz="1800" b="1" kern="1200" dirty="0" smtClean="0">
                          <a:solidFill>
                            <a:schemeClr val="bg1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Reliable public transit lowers the cost of living for people with easy access </a:t>
                      </a:r>
                      <a:endParaRPr lang="en-IN" b="1" dirty="0">
                        <a:solidFill>
                          <a:schemeClr val="bg1"/>
                        </a:solidFill>
                        <a:latin typeface="Trebuchet MS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800" b="1" kern="1200" dirty="0" smtClean="0">
                          <a:solidFill>
                            <a:schemeClr val="bg1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Saving users more than $10,000 per year</a:t>
                      </a:r>
                      <a:endParaRPr lang="en-IN" b="1" dirty="0">
                        <a:solidFill>
                          <a:schemeClr val="bg1"/>
                        </a:solidFill>
                        <a:latin typeface="Trebuchet MS" pitchFamily="34" charset="0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7752" y="5286388"/>
            <a:ext cx="1969012" cy="1000132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ffectLst/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00892" y="5258252"/>
            <a:ext cx="1689658" cy="1071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285720" y="5143512"/>
            <a:ext cx="43577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u="sng" dirty="0" smtClean="0">
                <a:solidFill>
                  <a:srgbClr val="FFC000"/>
                </a:solidFill>
                <a:latin typeface="Trebuchet MS" pitchFamily="34" charset="0"/>
              </a:rPr>
              <a:t>Source : WEF &amp; APTA </a:t>
            </a:r>
            <a:r>
              <a:rPr lang="en-IN" b="1" dirty="0" smtClean="0">
                <a:solidFill>
                  <a:srgbClr val="FFFF00"/>
                </a:solidFill>
                <a:latin typeface="Trebuchet MS" pitchFamily="34" charset="0"/>
              </a:rPr>
              <a:t>https://www.weforum.org/agenda/2019/07/autonomous-vehicles-driverless-cars-public-transport/</a:t>
            </a:r>
            <a:endParaRPr lang="en-IN" dirty="0" smtClean="0">
              <a:solidFill>
                <a:srgbClr val="FFFF00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39460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125"/>
            <a:ext cx="9144002" cy="685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5"/>
          <p:cNvSpPr txBox="1"/>
          <p:nvPr/>
        </p:nvSpPr>
        <p:spPr>
          <a:xfrm>
            <a:off x="-29655" y="-27384"/>
            <a:ext cx="91662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3000" b="1" dirty="0">
                <a:solidFill>
                  <a:srgbClr val="00FF00"/>
                </a:solidFill>
                <a:latin typeface="Trebuchet MS" pitchFamily="34" charset="0"/>
              </a:rPr>
              <a:t>Global Pathways to Modernising Public Transport</a:t>
            </a:r>
          </a:p>
        </p:txBody>
      </p:sp>
      <p:sp>
        <p:nvSpPr>
          <p:cNvPr id="4" name="Rectangle 3"/>
          <p:cNvSpPr/>
          <p:nvPr/>
        </p:nvSpPr>
        <p:spPr>
          <a:xfrm>
            <a:off x="-1" y="0"/>
            <a:ext cx="9144002" cy="685800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8" name="TextBox 9"/>
          <p:cNvSpPr txBox="1"/>
          <p:nvPr/>
        </p:nvSpPr>
        <p:spPr>
          <a:xfrm>
            <a:off x="-4756" y="552326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800" b="1" u="sng" dirty="0" smtClean="0">
                <a:solidFill>
                  <a:srgbClr val="FFC000"/>
                </a:solidFill>
                <a:latin typeface="Trebuchet MS" pitchFamily="34" charset="0"/>
              </a:rPr>
              <a:t>NEGATIVE ECONOMIC &amp; SOCIAL IMPACTS</a:t>
            </a:r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4236" y="5536301"/>
            <a:ext cx="1643074" cy="876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tabl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2104" y="1268761"/>
            <a:ext cx="8610376" cy="4176464"/>
          </a:xfrm>
          <a:prstGeom prst="rect">
            <a:avLst/>
          </a:prstGeom>
        </p:spPr>
      </p:pic>
      <p:sp>
        <p:nvSpPr>
          <p:cNvPr id="11" name="TextBox 13"/>
          <p:cNvSpPr txBox="1"/>
          <p:nvPr/>
        </p:nvSpPr>
        <p:spPr>
          <a:xfrm>
            <a:off x="280964" y="5802877"/>
            <a:ext cx="29289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sz="1400" b="1" dirty="0" smtClean="0">
                <a:solidFill>
                  <a:srgbClr val="00FF00"/>
                </a:solidFill>
                <a:latin typeface="AR JULIAN" pitchFamily="2" charset="0"/>
              </a:rPr>
              <a:t>Note: World Economic Forum</a:t>
            </a:r>
            <a:endParaRPr lang="en-IN" sz="1400" b="1" dirty="0">
              <a:solidFill>
                <a:srgbClr val="00FF00"/>
              </a:solidFill>
              <a:latin typeface="AR JULI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51938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125"/>
            <a:ext cx="9144002" cy="685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5"/>
          <p:cNvSpPr txBox="1"/>
          <p:nvPr/>
        </p:nvSpPr>
        <p:spPr>
          <a:xfrm>
            <a:off x="-29655" y="-27384"/>
            <a:ext cx="91662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3000" b="1" dirty="0">
                <a:solidFill>
                  <a:srgbClr val="00FF00"/>
                </a:solidFill>
                <a:latin typeface="Trebuchet MS" pitchFamily="34" charset="0"/>
              </a:rPr>
              <a:t>Global Pathways to Modernising Public Transport</a:t>
            </a:r>
          </a:p>
        </p:txBody>
      </p:sp>
      <p:sp>
        <p:nvSpPr>
          <p:cNvPr id="4" name="Rectangle 3"/>
          <p:cNvSpPr/>
          <p:nvPr/>
        </p:nvSpPr>
        <p:spPr>
          <a:xfrm>
            <a:off x="-1" y="0"/>
            <a:ext cx="9144002" cy="685800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8" name="TextBox 9"/>
          <p:cNvSpPr txBox="1"/>
          <p:nvPr/>
        </p:nvSpPr>
        <p:spPr>
          <a:xfrm>
            <a:off x="-4756" y="552326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800" b="1" u="sng" dirty="0" smtClean="0">
                <a:solidFill>
                  <a:srgbClr val="FFC000"/>
                </a:solidFill>
                <a:latin typeface="Trebuchet MS" pitchFamily="34" charset="0"/>
              </a:rPr>
              <a:t>COMMON BOTTLENECKS OF MODERN P.T. </a:t>
            </a:r>
            <a:r>
              <a:rPr lang="en-IN" sz="2800" b="1" u="sng" dirty="0" smtClean="0">
                <a:solidFill>
                  <a:srgbClr val="FFC000"/>
                </a:solidFill>
                <a:latin typeface="Trebuchet MS" pitchFamily="34" charset="0"/>
              </a:rPr>
              <a:t>GLOBALLY</a:t>
            </a:r>
            <a:endParaRPr lang="en-IN" sz="2800" b="1" u="sng" dirty="0" smtClean="0">
              <a:solidFill>
                <a:srgbClr val="FFC000"/>
              </a:solidFill>
              <a:latin typeface="Trebuchet MS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43438" y="1357298"/>
            <a:ext cx="4143404" cy="4362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ts val="3700"/>
              </a:lnSpc>
              <a:buFont typeface="Wingdings" pitchFamily="2" charset="2"/>
              <a:buChar char="v"/>
            </a:pPr>
            <a:r>
              <a:rPr lang="en-IN" b="1" dirty="0" smtClean="0">
                <a:solidFill>
                  <a:schemeClr val="bg1"/>
                </a:solidFill>
                <a:latin typeface="Trebuchet MS" pitchFamily="34" charset="0"/>
              </a:rPr>
              <a:t>Ageing fleets and infrastructure</a:t>
            </a:r>
          </a:p>
          <a:p>
            <a:pPr marL="342900" indent="-342900" algn="just">
              <a:lnSpc>
                <a:spcPts val="3700"/>
              </a:lnSpc>
              <a:buFont typeface="Wingdings" pitchFamily="2" charset="2"/>
              <a:buChar char="v"/>
            </a:pPr>
            <a:r>
              <a:rPr lang="en-IN" b="1" dirty="0" smtClean="0">
                <a:solidFill>
                  <a:schemeClr val="bg1"/>
                </a:solidFill>
                <a:latin typeface="Trebuchet MS" pitchFamily="34" charset="0"/>
              </a:rPr>
              <a:t>Fare box dependency and poor revenue models</a:t>
            </a:r>
          </a:p>
          <a:p>
            <a:pPr marL="342900" indent="-342900" algn="just">
              <a:lnSpc>
                <a:spcPts val="3700"/>
              </a:lnSpc>
              <a:buFont typeface="Wingdings" pitchFamily="2" charset="2"/>
              <a:buChar char="v"/>
            </a:pPr>
            <a:r>
              <a:rPr lang="en-IN" b="1" dirty="0" smtClean="0">
                <a:solidFill>
                  <a:schemeClr val="bg1"/>
                </a:solidFill>
                <a:latin typeface="Trebuchet MS" pitchFamily="34" charset="0"/>
              </a:rPr>
              <a:t>Workforce shortages and outdated skill-sets</a:t>
            </a:r>
          </a:p>
          <a:p>
            <a:pPr marL="342900" indent="-342900" algn="just">
              <a:lnSpc>
                <a:spcPts val="3700"/>
              </a:lnSpc>
              <a:buFont typeface="Wingdings" pitchFamily="2" charset="2"/>
              <a:buChar char="v"/>
            </a:pPr>
            <a:r>
              <a:rPr lang="en-IN" b="1" dirty="0" smtClean="0">
                <a:solidFill>
                  <a:schemeClr val="bg1"/>
                </a:solidFill>
                <a:latin typeface="Trebuchet MS" pitchFamily="34" charset="0"/>
              </a:rPr>
              <a:t>Weak integration and last-mile nightmares</a:t>
            </a:r>
          </a:p>
          <a:p>
            <a:pPr marL="342900" indent="-342900" algn="just">
              <a:lnSpc>
                <a:spcPts val="3700"/>
              </a:lnSpc>
              <a:buFont typeface="Wingdings" pitchFamily="2" charset="2"/>
              <a:buChar char="v"/>
            </a:pPr>
            <a:r>
              <a:rPr lang="en-IN" b="1" dirty="0" smtClean="0">
                <a:solidFill>
                  <a:schemeClr val="bg1"/>
                </a:solidFill>
                <a:latin typeface="Trebuchet MS" pitchFamily="34" charset="0"/>
              </a:rPr>
              <a:t>Public perception: “Only for the poor” stigma</a:t>
            </a:r>
            <a:endParaRPr lang="en-IN" dirty="0"/>
          </a:p>
        </p:txBody>
      </p:sp>
      <p:sp>
        <p:nvSpPr>
          <p:cNvPr id="13" name="TextBox 12"/>
          <p:cNvSpPr txBox="1"/>
          <p:nvPr/>
        </p:nvSpPr>
        <p:spPr>
          <a:xfrm>
            <a:off x="0" y="6000768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400" dirty="0" smtClean="0">
                <a:solidFill>
                  <a:srgbClr val="00FF00"/>
                </a:solidFill>
                <a:latin typeface="Trebuchet MS" pitchFamily="34" charset="0"/>
              </a:rPr>
              <a:t>📍</a:t>
            </a:r>
            <a:r>
              <a:rPr lang="en-IN" sz="2400" u="sng" dirty="0" smtClean="0">
                <a:solidFill>
                  <a:srgbClr val="00FF00"/>
                </a:solidFill>
                <a:latin typeface="Trebuchet MS" pitchFamily="34" charset="0"/>
              </a:rPr>
              <a:t>Same pain, different postcodes.</a:t>
            </a:r>
            <a:endParaRPr lang="en-IN" sz="2400" u="sng" dirty="0">
              <a:solidFill>
                <a:srgbClr val="00FF00"/>
              </a:solidFill>
              <a:latin typeface="Trebuchet MS" pitchFamily="34" charset="0"/>
            </a:endParaRPr>
          </a:p>
        </p:txBody>
      </p:sp>
      <p:pic>
        <p:nvPicPr>
          <p:cNvPr id="2052" name="Picture 4" descr="Generated imag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1285860"/>
            <a:ext cx="3929090" cy="45005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051938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125"/>
            <a:ext cx="9144002" cy="685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5"/>
          <p:cNvSpPr txBox="1"/>
          <p:nvPr/>
        </p:nvSpPr>
        <p:spPr>
          <a:xfrm>
            <a:off x="-29655" y="-27384"/>
            <a:ext cx="91662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3000" b="1" dirty="0">
                <a:solidFill>
                  <a:srgbClr val="00FF00"/>
                </a:solidFill>
                <a:latin typeface="Trebuchet MS" pitchFamily="34" charset="0"/>
              </a:rPr>
              <a:t>Global Pathways to Modernising Public Transport</a:t>
            </a:r>
          </a:p>
        </p:txBody>
      </p:sp>
      <p:sp>
        <p:nvSpPr>
          <p:cNvPr id="4" name="Rectangle 3"/>
          <p:cNvSpPr/>
          <p:nvPr/>
        </p:nvSpPr>
        <p:spPr>
          <a:xfrm>
            <a:off x="-1" y="0"/>
            <a:ext cx="9144002" cy="685800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8" name="TextBox 9"/>
          <p:cNvSpPr txBox="1"/>
          <p:nvPr/>
        </p:nvSpPr>
        <p:spPr>
          <a:xfrm>
            <a:off x="-4756" y="500042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800" b="1" u="sng" dirty="0" smtClean="0">
                <a:solidFill>
                  <a:srgbClr val="FFC000"/>
                </a:solidFill>
                <a:latin typeface="Trebuchet MS" pitchFamily="34" charset="0"/>
              </a:rPr>
              <a:t>FIVE GLOBAL PATHWAYS TO TRANSFORMATION</a:t>
            </a:r>
            <a:endParaRPr lang="en-IN" sz="2800" b="1" u="sng" dirty="0" smtClean="0">
              <a:solidFill>
                <a:srgbClr val="FFC000"/>
              </a:solidFill>
              <a:latin typeface="Trebuchet MS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143372" y="1214422"/>
            <a:ext cx="4786346" cy="45807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ts val="5000"/>
              </a:lnSpc>
              <a:buFont typeface="+mj-lt"/>
              <a:buAutoNum type="arabicPeriod"/>
            </a:pPr>
            <a:r>
              <a:rPr lang="en-IN" sz="2000" b="1" dirty="0" smtClean="0">
                <a:solidFill>
                  <a:schemeClr val="bg1"/>
                </a:solidFill>
                <a:latin typeface="Trebuchet MS" pitchFamily="34" charset="0"/>
              </a:rPr>
              <a:t>Decarbonisation &amp; Green Tech</a:t>
            </a:r>
            <a:endParaRPr lang="en-IN" sz="2000" dirty="0" smtClean="0">
              <a:solidFill>
                <a:schemeClr val="bg1"/>
              </a:solidFill>
              <a:latin typeface="Trebuchet MS" pitchFamily="34" charset="0"/>
            </a:endParaRPr>
          </a:p>
          <a:p>
            <a:pPr marL="457200" indent="-457200">
              <a:lnSpc>
                <a:spcPts val="5000"/>
              </a:lnSpc>
              <a:buFont typeface="+mj-lt"/>
              <a:buAutoNum type="arabicPeriod"/>
            </a:pPr>
            <a:r>
              <a:rPr lang="en-IN" sz="2000" b="1" dirty="0" smtClean="0">
                <a:solidFill>
                  <a:schemeClr val="bg1"/>
                </a:solidFill>
                <a:latin typeface="Trebuchet MS" pitchFamily="34" charset="0"/>
              </a:rPr>
              <a:t>Digital Integration &amp; “</a:t>
            </a:r>
            <a:r>
              <a:rPr lang="en-IN" sz="2000" b="1" dirty="0" err="1" smtClean="0">
                <a:solidFill>
                  <a:schemeClr val="bg1"/>
                </a:solidFill>
                <a:latin typeface="Trebuchet MS" pitchFamily="34" charset="0"/>
              </a:rPr>
              <a:t>MaaS</a:t>
            </a:r>
            <a:r>
              <a:rPr lang="en-IN" sz="2000" b="1" dirty="0" smtClean="0">
                <a:solidFill>
                  <a:schemeClr val="bg1"/>
                </a:solidFill>
                <a:latin typeface="Trebuchet MS" pitchFamily="34" charset="0"/>
              </a:rPr>
              <a:t>”</a:t>
            </a:r>
            <a:endParaRPr lang="en-IN" sz="2000" dirty="0" smtClean="0">
              <a:solidFill>
                <a:schemeClr val="bg1"/>
              </a:solidFill>
              <a:latin typeface="Trebuchet MS" pitchFamily="34" charset="0"/>
            </a:endParaRPr>
          </a:p>
          <a:p>
            <a:pPr marL="457200" indent="-457200">
              <a:lnSpc>
                <a:spcPts val="5000"/>
              </a:lnSpc>
              <a:buFont typeface="+mj-lt"/>
              <a:buAutoNum type="arabicPeriod"/>
            </a:pPr>
            <a:r>
              <a:rPr lang="en-IN" sz="2000" b="1" dirty="0" smtClean="0">
                <a:solidFill>
                  <a:schemeClr val="bg1"/>
                </a:solidFill>
                <a:latin typeface="Trebuchet MS" pitchFamily="34" charset="0"/>
              </a:rPr>
              <a:t>Policy, Governance &amp; Finance Reforms</a:t>
            </a:r>
            <a:endParaRPr lang="en-IN" sz="2000" dirty="0" smtClean="0">
              <a:solidFill>
                <a:schemeClr val="bg1"/>
              </a:solidFill>
              <a:latin typeface="Trebuchet MS" pitchFamily="34" charset="0"/>
            </a:endParaRPr>
          </a:p>
          <a:p>
            <a:pPr marL="457200" indent="-457200">
              <a:lnSpc>
                <a:spcPts val="5000"/>
              </a:lnSpc>
              <a:buFont typeface="+mj-lt"/>
              <a:buAutoNum type="arabicPeriod"/>
            </a:pPr>
            <a:r>
              <a:rPr lang="en-IN" sz="2000" b="1" dirty="0" smtClean="0">
                <a:solidFill>
                  <a:schemeClr val="bg1"/>
                </a:solidFill>
                <a:latin typeface="Trebuchet MS" pitchFamily="34" charset="0"/>
              </a:rPr>
              <a:t>Customer-Centric Services</a:t>
            </a:r>
            <a:endParaRPr lang="en-IN" sz="2000" dirty="0" smtClean="0">
              <a:solidFill>
                <a:schemeClr val="bg1"/>
              </a:solidFill>
              <a:latin typeface="Trebuchet MS" pitchFamily="34" charset="0"/>
            </a:endParaRPr>
          </a:p>
          <a:p>
            <a:pPr marL="457200" indent="-457200">
              <a:lnSpc>
                <a:spcPts val="5000"/>
              </a:lnSpc>
              <a:buFont typeface="+mj-lt"/>
              <a:buAutoNum type="arabicPeriod"/>
            </a:pPr>
            <a:r>
              <a:rPr lang="en-IN" sz="2000" b="1" dirty="0" smtClean="0">
                <a:solidFill>
                  <a:schemeClr val="bg1"/>
                </a:solidFill>
                <a:latin typeface="Trebuchet MS" pitchFamily="34" charset="0"/>
              </a:rPr>
              <a:t>Equity &amp; Accessibility First Approaches</a:t>
            </a:r>
            <a:endParaRPr lang="en-IN" sz="2000" dirty="0">
              <a:solidFill>
                <a:schemeClr val="bg1"/>
              </a:solidFill>
              <a:latin typeface="Trebuchet MS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29058" y="5857892"/>
            <a:ext cx="5000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400" dirty="0" smtClean="0">
                <a:solidFill>
                  <a:srgbClr val="00FF00"/>
                </a:solidFill>
                <a:latin typeface="Trebuchet MS" pitchFamily="34" charset="0"/>
              </a:rPr>
              <a:t>📍</a:t>
            </a:r>
            <a:r>
              <a:rPr lang="en-IN" sz="2400" u="sng" dirty="0" smtClean="0">
                <a:solidFill>
                  <a:srgbClr val="00FF00"/>
                </a:solidFill>
                <a:latin typeface="Trebuchet MS" pitchFamily="34" charset="0"/>
              </a:rPr>
              <a:t>Same pain, different postcodes.</a:t>
            </a:r>
            <a:endParaRPr lang="en-IN" sz="2400" u="sng" dirty="0">
              <a:solidFill>
                <a:srgbClr val="00FF00"/>
              </a:solidFill>
              <a:latin typeface="Trebuchet MS" pitchFamily="34" charset="0"/>
            </a:endParaRPr>
          </a:p>
        </p:txBody>
      </p:sp>
      <p:pic>
        <p:nvPicPr>
          <p:cNvPr id="65538" name="Picture 2" descr="Decarbonising water, ensuring sustainability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5" y="1142984"/>
            <a:ext cx="1028914" cy="1000132"/>
          </a:xfrm>
          <a:prstGeom prst="rect">
            <a:avLst/>
          </a:prstGeom>
          <a:noFill/>
        </p:spPr>
      </p:pic>
      <p:pic>
        <p:nvPicPr>
          <p:cNvPr id="65542" name="Picture 6" descr="Government - Policy Maker Icon Png - Free Transparent PNG Clipart ..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34" y="2928934"/>
            <a:ext cx="1049811" cy="1000132"/>
          </a:xfrm>
          <a:prstGeom prst="rect">
            <a:avLst/>
          </a:prstGeom>
          <a:noFill/>
        </p:spPr>
      </p:pic>
      <p:pic>
        <p:nvPicPr>
          <p:cNvPr id="65547" name="Picture 1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86050" y="2928934"/>
            <a:ext cx="1061335" cy="1000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5551" name="Picture 15" descr="Download Free Customer Centric Approach Icons in PNG &amp; SV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71472" y="4786322"/>
            <a:ext cx="1045592" cy="1000132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8" name="Oval 17"/>
          <p:cNvSpPr/>
          <p:nvPr/>
        </p:nvSpPr>
        <p:spPr>
          <a:xfrm>
            <a:off x="714348" y="2214554"/>
            <a:ext cx="571504" cy="57150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000" b="1" dirty="0" smtClean="0">
                <a:solidFill>
                  <a:srgbClr val="0000CC"/>
                </a:solidFill>
                <a:latin typeface="Trebuchet MS" pitchFamily="34" charset="0"/>
              </a:rPr>
              <a:t>1</a:t>
            </a:r>
          </a:p>
        </p:txBody>
      </p:sp>
      <p:sp>
        <p:nvSpPr>
          <p:cNvPr id="19" name="Oval 18"/>
          <p:cNvSpPr/>
          <p:nvPr/>
        </p:nvSpPr>
        <p:spPr>
          <a:xfrm>
            <a:off x="3000364" y="2214554"/>
            <a:ext cx="571504" cy="57150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000" b="1" dirty="0" smtClean="0">
                <a:solidFill>
                  <a:srgbClr val="0000CC"/>
                </a:solidFill>
                <a:latin typeface="Trebuchet MS" pitchFamily="34" charset="0"/>
              </a:rPr>
              <a:t>2</a:t>
            </a:r>
          </a:p>
        </p:txBody>
      </p:sp>
      <p:sp>
        <p:nvSpPr>
          <p:cNvPr id="20" name="Oval 19"/>
          <p:cNvSpPr/>
          <p:nvPr/>
        </p:nvSpPr>
        <p:spPr>
          <a:xfrm>
            <a:off x="714348" y="4000504"/>
            <a:ext cx="571504" cy="57150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000" b="1" dirty="0" smtClean="0">
                <a:solidFill>
                  <a:srgbClr val="0000CC"/>
                </a:solidFill>
                <a:latin typeface="Trebuchet MS" pitchFamily="34" charset="0"/>
              </a:rPr>
              <a:t>3</a:t>
            </a:r>
          </a:p>
        </p:txBody>
      </p:sp>
      <p:sp>
        <p:nvSpPr>
          <p:cNvPr id="21" name="Oval 20"/>
          <p:cNvSpPr/>
          <p:nvPr/>
        </p:nvSpPr>
        <p:spPr>
          <a:xfrm>
            <a:off x="3071802" y="4000504"/>
            <a:ext cx="571504" cy="57150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000" b="1" dirty="0" smtClean="0">
                <a:solidFill>
                  <a:srgbClr val="0000CC"/>
                </a:solidFill>
                <a:latin typeface="Trebuchet MS" pitchFamily="34" charset="0"/>
              </a:rPr>
              <a:t>3</a:t>
            </a:r>
          </a:p>
        </p:txBody>
      </p:sp>
      <p:sp>
        <p:nvSpPr>
          <p:cNvPr id="22" name="Oval 21"/>
          <p:cNvSpPr/>
          <p:nvPr/>
        </p:nvSpPr>
        <p:spPr>
          <a:xfrm>
            <a:off x="714348" y="5857892"/>
            <a:ext cx="571504" cy="57150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000" b="1" dirty="0" smtClean="0">
                <a:solidFill>
                  <a:srgbClr val="0000CC"/>
                </a:solidFill>
                <a:latin typeface="Trebuchet MS" pitchFamily="34" charset="0"/>
              </a:rPr>
              <a:t>5</a:t>
            </a:r>
          </a:p>
        </p:txBody>
      </p:sp>
      <p:sp>
        <p:nvSpPr>
          <p:cNvPr id="23" name="Oval 22"/>
          <p:cNvSpPr/>
          <p:nvPr/>
        </p:nvSpPr>
        <p:spPr>
          <a:xfrm>
            <a:off x="3071802" y="5857892"/>
            <a:ext cx="571504" cy="57150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000" b="1" dirty="0" smtClean="0">
                <a:solidFill>
                  <a:srgbClr val="0000CC"/>
                </a:solidFill>
                <a:latin typeface="Trebuchet MS" pitchFamily="34" charset="0"/>
              </a:rPr>
              <a:t>6</a:t>
            </a:r>
          </a:p>
        </p:txBody>
      </p:sp>
      <p:sp>
        <p:nvSpPr>
          <p:cNvPr id="65555" name="AutoShape 19" descr="Equity, Access, Balance, Opportunity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65557" name="Picture 21" descr="MaaS (Mobility as a Service) logo - Stock Illustration [100809747 ...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786050" y="1142984"/>
            <a:ext cx="959615" cy="1000132"/>
          </a:xfrm>
          <a:prstGeom prst="rect">
            <a:avLst/>
          </a:prstGeom>
          <a:noFill/>
        </p:spPr>
      </p:pic>
      <p:pic>
        <p:nvPicPr>
          <p:cNvPr id="65559" name="Picture 23" descr="Inclusivity vector icon can be used for ...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857488" y="4786322"/>
            <a:ext cx="1000132" cy="10001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051938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125"/>
            <a:ext cx="9144002" cy="685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5"/>
          <p:cNvSpPr txBox="1"/>
          <p:nvPr/>
        </p:nvSpPr>
        <p:spPr>
          <a:xfrm>
            <a:off x="-29655" y="-27384"/>
            <a:ext cx="91662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3000" b="1" dirty="0">
                <a:solidFill>
                  <a:srgbClr val="00FF00"/>
                </a:solidFill>
                <a:latin typeface="Trebuchet MS" pitchFamily="34" charset="0"/>
              </a:rPr>
              <a:t>Global Pathways to Modernising Public Transport</a:t>
            </a:r>
          </a:p>
        </p:txBody>
      </p:sp>
      <p:sp>
        <p:nvSpPr>
          <p:cNvPr id="4" name="Rectangle 3"/>
          <p:cNvSpPr/>
          <p:nvPr/>
        </p:nvSpPr>
        <p:spPr>
          <a:xfrm>
            <a:off x="-1" y="0"/>
            <a:ext cx="9144002" cy="685800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6" name="TextBox 9"/>
          <p:cNvSpPr txBox="1"/>
          <p:nvPr/>
        </p:nvSpPr>
        <p:spPr>
          <a:xfrm>
            <a:off x="-4756" y="552326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800" b="1" u="sng" dirty="0" smtClean="0">
                <a:solidFill>
                  <a:srgbClr val="FFC000"/>
                </a:solidFill>
                <a:latin typeface="Trebuchet MS" pitchFamily="34" charset="0"/>
              </a:rPr>
              <a:t>PATHWAY : 1: DECARBONISATION &amp; GREEN TECH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86380" y="1142984"/>
            <a:ext cx="3643338" cy="5119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ts val="4900"/>
              </a:lnSpc>
              <a:buFont typeface="Wingdings" pitchFamily="2" charset="2"/>
              <a:buChar char="v"/>
            </a:pPr>
            <a:r>
              <a:rPr lang="en-IN" b="1" dirty="0" smtClean="0">
                <a:solidFill>
                  <a:schemeClr val="bg1"/>
                </a:solidFill>
                <a:latin typeface="Trebuchet MS" pitchFamily="34" charset="0"/>
              </a:rPr>
              <a:t>Electric Buses (India, China, Chile)</a:t>
            </a:r>
          </a:p>
          <a:p>
            <a:pPr marL="342900" indent="-342900" algn="just">
              <a:lnSpc>
                <a:spcPts val="4900"/>
              </a:lnSpc>
              <a:buFont typeface="Wingdings" pitchFamily="2" charset="2"/>
              <a:buChar char="v"/>
            </a:pPr>
            <a:r>
              <a:rPr lang="en-IN" b="1" dirty="0" smtClean="0">
                <a:solidFill>
                  <a:schemeClr val="bg1"/>
                </a:solidFill>
                <a:latin typeface="Trebuchet MS" pitchFamily="34" charset="0"/>
              </a:rPr>
              <a:t>Hydrogen Fuel Cells (South Korea, Germany)</a:t>
            </a:r>
          </a:p>
          <a:p>
            <a:pPr marL="342900" indent="-342900" algn="just">
              <a:lnSpc>
                <a:spcPts val="4900"/>
              </a:lnSpc>
              <a:buFont typeface="Wingdings" pitchFamily="2" charset="2"/>
              <a:buChar char="v"/>
            </a:pPr>
            <a:r>
              <a:rPr lang="en-IN" b="1" dirty="0" smtClean="0">
                <a:solidFill>
                  <a:schemeClr val="bg1"/>
                </a:solidFill>
                <a:latin typeface="Trebuchet MS" pitchFamily="34" charset="0"/>
              </a:rPr>
              <a:t>Solar-powered BRTs (Pakistan, Nigeria)</a:t>
            </a:r>
          </a:p>
          <a:p>
            <a:pPr marL="342900" indent="-342900" algn="just">
              <a:lnSpc>
                <a:spcPts val="4900"/>
              </a:lnSpc>
              <a:buFont typeface="Wingdings" pitchFamily="2" charset="2"/>
              <a:buChar char="v"/>
            </a:pPr>
            <a:r>
              <a:rPr lang="en-IN" b="1" dirty="0" smtClean="0">
                <a:solidFill>
                  <a:schemeClr val="bg1"/>
                </a:solidFill>
                <a:latin typeface="Trebuchet MS" pitchFamily="34" charset="0"/>
              </a:rPr>
              <a:t>Ultra-Low Emission Zones (UK, EU)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6100724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000" b="1" dirty="0" smtClean="0">
                <a:solidFill>
                  <a:srgbClr val="00FF00"/>
                </a:solidFill>
                <a:latin typeface="Trebuchet MS" pitchFamily="34" charset="0"/>
              </a:rPr>
              <a:t>⚡</a:t>
            </a:r>
            <a:r>
              <a:rPr lang="en-IN" sz="2000" b="1" dirty="0" smtClean="0">
                <a:solidFill>
                  <a:schemeClr val="bg1"/>
                </a:solidFill>
                <a:latin typeface="Trebuchet MS" pitchFamily="34" charset="0"/>
              </a:rPr>
              <a:t> </a:t>
            </a:r>
            <a:r>
              <a:rPr lang="en-IN" sz="2000" b="1" i="1" dirty="0" smtClean="0">
                <a:solidFill>
                  <a:srgbClr val="00FF00"/>
                </a:solidFill>
                <a:latin typeface="Trebuchet MS" pitchFamily="34" charset="0"/>
              </a:rPr>
              <a:t>Not just clean mobility—smart resilience.</a:t>
            </a:r>
            <a:endParaRPr lang="en-IN" sz="2000" b="1" dirty="0">
              <a:solidFill>
                <a:srgbClr val="00FF00"/>
              </a:solidFill>
              <a:latin typeface="Trebuchet MS" pitchFamily="34" charset="0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1500174"/>
            <a:ext cx="2214578" cy="1285884"/>
          </a:xfrm>
          <a:prstGeom prst="rect">
            <a:avLst/>
          </a:prstGeom>
          <a:noFill/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488" y="1500174"/>
            <a:ext cx="2214578" cy="1285884"/>
          </a:xfrm>
          <a:prstGeom prst="rect">
            <a:avLst/>
          </a:prstGeom>
          <a:noFill/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67586" name="Picture 2" descr="Should buses use solar panels? - | Commercial Solar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58" y="3929066"/>
            <a:ext cx="2214578" cy="1285884"/>
          </a:xfrm>
          <a:prstGeom prst="rect">
            <a:avLst/>
          </a:prstGeom>
          <a:noFill/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12" name="Oval 11"/>
          <p:cNvSpPr/>
          <p:nvPr/>
        </p:nvSpPr>
        <p:spPr>
          <a:xfrm>
            <a:off x="1142976" y="3000372"/>
            <a:ext cx="571504" cy="571504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000" b="1" dirty="0" smtClean="0">
                <a:solidFill>
                  <a:srgbClr val="0000CC"/>
                </a:solidFill>
                <a:latin typeface="Trebuchet MS" pitchFamily="34" charset="0"/>
              </a:rPr>
              <a:t>1</a:t>
            </a:r>
          </a:p>
        </p:txBody>
      </p:sp>
      <p:sp>
        <p:nvSpPr>
          <p:cNvPr id="13" name="Oval 12"/>
          <p:cNvSpPr/>
          <p:nvPr/>
        </p:nvSpPr>
        <p:spPr>
          <a:xfrm>
            <a:off x="3643306" y="3000372"/>
            <a:ext cx="571504" cy="571504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000" b="1" dirty="0" smtClean="0">
                <a:solidFill>
                  <a:srgbClr val="0000CC"/>
                </a:solidFill>
                <a:latin typeface="Trebuchet MS" pitchFamily="34" charset="0"/>
              </a:rPr>
              <a:t>2</a:t>
            </a:r>
          </a:p>
        </p:txBody>
      </p:sp>
      <p:pic>
        <p:nvPicPr>
          <p:cNvPr id="67588" name="Picture 4" descr="Ultra Low Emission Zone (ULEZ ...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57488" y="3929066"/>
            <a:ext cx="2286016" cy="1314448"/>
          </a:xfrm>
          <a:prstGeom prst="rect">
            <a:avLst/>
          </a:prstGeom>
          <a:noFill/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15" name="Oval 14"/>
          <p:cNvSpPr/>
          <p:nvPr/>
        </p:nvSpPr>
        <p:spPr>
          <a:xfrm>
            <a:off x="1142976" y="5500702"/>
            <a:ext cx="571504" cy="571504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000" b="1" dirty="0" smtClean="0">
                <a:solidFill>
                  <a:srgbClr val="0000CC"/>
                </a:solidFill>
                <a:latin typeface="Trebuchet MS" pitchFamily="34" charset="0"/>
              </a:rPr>
              <a:t>3</a:t>
            </a:r>
          </a:p>
        </p:txBody>
      </p:sp>
      <p:sp>
        <p:nvSpPr>
          <p:cNvPr id="16" name="Oval 15"/>
          <p:cNvSpPr/>
          <p:nvPr/>
        </p:nvSpPr>
        <p:spPr>
          <a:xfrm>
            <a:off x="3643306" y="5500702"/>
            <a:ext cx="571504" cy="571504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000" b="1" dirty="0" smtClean="0">
                <a:solidFill>
                  <a:srgbClr val="0000CC"/>
                </a:solidFill>
                <a:latin typeface="Trebuchet MS" pitchFamily="34" charset="0"/>
              </a:rPr>
              <a:t>4</a:t>
            </a:r>
          </a:p>
        </p:txBody>
      </p:sp>
    </p:spTree>
    <p:extLst>
      <p:ext uri="{BB962C8B-B14F-4D97-AF65-F5344CB8AC3E}">
        <p14:creationId xmlns="" xmlns:p14="http://schemas.microsoft.com/office/powerpoint/2010/main" val="3775398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125"/>
            <a:ext cx="9144002" cy="685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5"/>
          <p:cNvSpPr txBox="1"/>
          <p:nvPr/>
        </p:nvSpPr>
        <p:spPr>
          <a:xfrm>
            <a:off x="-29655" y="-27384"/>
            <a:ext cx="91662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3000" b="1" dirty="0">
                <a:solidFill>
                  <a:srgbClr val="00FF00"/>
                </a:solidFill>
                <a:latin typeface="Trebuchet MS" pitchFamily="34" charset="0"/>
              </a:rPr>
              <a:t>Global Pathways to Modernising Public Transport</a:t>
            </a:r>
          </a:p>
        </p:txBody>
      </p:sp>
      <p:sp>
        <p:nvSpPr>
          <p:cNvPr id="4" name="Rectangle 3"/>
          <p:cNvSpPr/>
          <p:nvPr/>
        </p:nvSpPr>
        <p:spPr>
          <a:xfrm>
            <a:off x="-1" y="0"/>
            <a:ext cx="9144002" cy="685800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6" name="TextBox 9"/>
          <p:cNvSpPr txBox="1"/>
          <p:nvPr/>
        </p:nvSpPr>
        <p:spPr>
          <a:xfrm>
            <a:off x="-4756" y="552326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800" b="1" u="sng" dirty="0" smtClean="0">
                <a:solidFill>
                  <a:srgbClr val="FFC000"/>
                </a:solidFill>
                <a:latin typeface="Trebuchet MS" pitchFamily="34" charset="0"/>
              </a:rPr>
              <a:t>PATHWAY : 2 : DIGITALISATION &amp; “Maas”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86348" y="1071546"/>
            <a:ext cx="3857652" cy="5221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ts val="5000"/>
              </a:lnSpc>
              <a:buFont typeface="+mj-lt"/>
              <a:buAutoNum type="arabicPeriod"/>
            </a:pPr>
            <a:r>
              <a:rPr lang="en-IN" sz="2000" b="1" dirty="0" smtClean="0">
                <a:solidFill>
                  <a:schemeClr val="bg1"/>
                </a:solidFill>
                <a:latin typeface="Trebuchet MS" pitchFamily="34" charset="0"/>
              </a:rPr>
              <a:t>Real-Time Passenger Info Systems</a:t>
            </a:r>
          </a:p>
          <a:p>
            <a:pPr marL="342900" indent="-342900" algn="just">
              <a:lnSpc>
                <a:spcPts val="5000"/>
              </a:lnSpc>
              <a:buFont typeface="+mj-lt"/>
              <a:buAutoNum type="arabicPeriod"/>
            </a:pPr>
            <a:r>
              <a:rPr lang="en-IN" sz="2000" b="1" dirty="0" smtClean="0">
                <a:solidFill>
                  <a:schemeClr val="bg1"/>
                </a:solidFill>
                <a:latin typeface="Trebuchet MS" pitchFamily="34" charset="0"/>
              </a:rPr>
              <a:t>Mobile ticketing &amp; contactless payments</a:t>
            </a:r>
          </a:p>
          <a:p>
            <a:pPr marL="342900" indent="-342900" algn="just">
              <a:lnSpc>
                <a:spcPts val="5000"/>
              </a:lnSpc>
              <a:buFont typeface="+mj-lt"/>
              <a:buAutoNum type="arabicPeriod"/>
            </a:pPr>
            <a:r>
              <a:rPr lang="en-IN" sz="2000" b="1" dirty="0" smtClean="0">
                <a:solidFill>
                  <a:schemeClr val="bg1"/>
                </a:solidFill>
                <a:latin typeface="Trebuchet MS" pitchFamily="34" charset="0"/>
              </a:rPr>
              <a:t>Journey planning with AI</a:t>
            </a:r>
          </a:p>
          <a:p>
            <a:pPr marL="342900" indent="-342900" algn="just">
              <a:lnSpc>
                <a:spcPts val="5000"/>
              </a:lnSpc>
              <a:buFont typeface="+mj-lt"/>
              <a:buAutoNum type="arabicPeriod"/>
            </a:pPr>
            <a:r>
              <a:rPr lang="en-IN" sz="2000" b="1" dirty="0" smtClean="0">
                <a:solidFill>
                  <a:schemeClr val="bg1"/>
                </a:solidFill>
                <a:latin typeface="Trebuchet MS" pitchFamily="34" charset="0"/>
              </a:rPr>
              <a:t>Mobility-as-a-Service (</a:t>
            </a:r>
            <a:r>
              <a:rPr lang="en-IN" sz="2000" b="1" dirty="0" err="1" smtClean="0">
                <a:solidFill>
                  <a:schemeClr val="bg1"/>
                </a:solidFill>
                <a:latin typeface="Trebuchet MS" pitchFamily="34" charset="0"/>
              </a:rPr>
              <a:t>MaaS</a:t>
            </a:r>
            <a:r>
              <a:rPr lang="en-IN" sz="2000" b="1" dirty="0" smtClean="0">
                <a:solidFill>
                  <a:schemeClr val="bg1"/>
                </a:solidFill>
                <a:latin typeface="Trebuchet MS" pitchFamily="34" charset="0"/>
              </a:rPr>
              <a:t>) pilots – Helsinki, Singapore, Los Angels</a:t>
            </a:r>
            <a:endParaRPr lang="en-IN" sz="2000" b="1" dirty="0">
              <a:solidFill>
                <a:schemeClr val="bg1"/>
              </a:solidFill>
              <a:latin typeface="Trebuchet MS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100724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000" b="1" dirty="0" smtClean="0">
                <a:solidFill>
                  <a:srgbClr val="00FF00"/>
                </a:solidFill>
                <a:latin typeface="Trebuchet MS" pitchFamily="34" charset="0"/>
              </a:rPr>
              <a:t>🔍 </a:t>
            </a:r>
            <a:r>
              <a:rPr lang="en-IN" sz="2000" b="1" i="1" dirty="0" smtClean="0">
                <a:solidFill>
                  <a:srgbClr val="00FF00"/>
                </a:solidFill>
                <a:latin typeface="Trebuchet MS" pitchFamily="34" charset="0"/>
              </a:rPr>
              <a:t>Make the bus smarter than the car.</a:t>
            </a:r>
            <a:endParaRPr lang="en-IN" sz="2000" b="1" dirty="0">
              <a:solidFill>
                <a:srgbClr val="00FF00"/>
              </a:solidFill>
              <a:latin typeface="Trebuchet MS" pitchFamily="34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1142976" y="2928934"/>
            <a:ext cx="571504" cy="571504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000" b="1" dirty="0" smtClean="0">
                <a:solidFill>
                  <a:srgbClr val="0000CC"/>
                </a:solidFill>
                <a:latin typeface="Trebuchet MS" pitchFamily="34" charset="0"/>
              </a:rPr>
              <a:t>1</a:t>
            </a:r>
          </a:p>
        </p:txBody>
      </p:sp>
      <p:sp>
        <p:nvSpPr>
          <p:cNvPr id="13" name="Oval 12"/>
          <p:cNvSpPr/>
          <p:nvPr/>
        </p:nvSpPr>
        <p:spPr>
          <a:xfrm>
            <a:off x="3643306" y="2928934"/>
            <a:ext cx="571504" cy="571504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000" b="1" dirty="0" smtClean="0">
                <a:solidFill>
                  <a:srgbClr val="0000CC"/>
                </a:solidFill>
                <a:latin typeface="Trebuchet MS" pitchFamily="34" charset="0"/>
              </a:rPr>
              <a:t>2</a:t>
            </a:r>
          </a:p>
        </p:txBody>
      </p:sp>
      <p:sp>
        <p:nvSpPr>
          <p:cNvPr id="15" name="Oval 14"/>
          <p:cNvSpPr/>
          <p:nvPr/>
        </p:nvSpPr>
        <p:spPr>
          <a:xfrm>
            <a:off x="1142976" y="5429264"/>
            <a:ext cx="571504" cy="571504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000" b="1" dirty="0" smtClean="0">
                <a:solidFill>
                  <a:srgbClr val="0000CC"/>
                </a:solidFill>
                <a:latin typeface="Trebuchet MS" pitchFamily="34" charset="0"/>
              </a:rPr>
              <a:t>3</a:t>
            </a:r>
          </a:p>
        </p:txBody>
      </p:sp>
      <p:sp>
        <p:nvSpPr>
          <p:cNvPr id="16" name="Oval 15"/>
          <p:cNvSpPr/>
          <p:nvPr/>
        </p:nvSpPr>
        <p:spPr>
          <a:xfrm>
            <a:off x="3643306" y="5429264"/>
            <a:ext cx="571504" cy="571504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000" b="1" dirty="0" smtClean="0">
                <a:solidFill>
                  <a:srgbClr val="0000CC"/>
                </a:solidFill>
                <a:latin typeface="Trebuchet MS" pitchFamily="34" charset="0"/>
              </a:rPr>
              <a:t>4</a:t>
            </a:r>
          </a:p>
        </p:txBody>
      </p:sp>
      <p:sp>
        <p:nvSpPr>
          <p:cNvPr id="67590" name="AutoShape 6" descr="Passenger information systems | Ele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67592" name="Picture 8" descr="odchodova_tabula_poprad_7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1428736"/>
            <a:ext cx="2319146" cy="1285884"/>
          </a:xfrm>
          <a:prstGeom prst="rect">
            <a:avLst/>
          </a:prstGeom>
          <a:noFill/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67594" name="AutoShape 10" descr="Contactless Ticketing: Is It Worth It?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67596" name="AutoShape 12" descr="Contactless Ticketing: Is It Worth It?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67600" name="AutoShape 16" descr="7rfid-in-ticket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67602" name="Picture 18" descr="C:\Users\Amudhan\AppData\Local\Packages\Microsoft.Windows.Photos_8wekyb3d8bbwe\TempState\ShareServiceTempFolder\rfid-in-ticketing6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488" y="1428736"/>
            <a:ext cx="2327417" cy="1286982"/>
          </a:xfrm>
          <a:prstGeom prst="rect">
            <a:avLst/>
          </a:prstGeom>
          <a:noFill/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67604" name="AutoShape 20" descr="Travel Planning with AI - Part 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67606" name="Picture 22" descr="https://media.licdn.com/dms/image/v2/D4E12AQHhu-DiawZOXw/article-cover_image-shrink_720_1280/article-cover_image-shrink_720_1280/0/1715004182027?e=1759363200&amp;v=beta&amp;t=UQQo9o0PGkc4cLVRn_AET-CltG7XiyCdam9LHuPiwhU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58" y="3857628"/>
            <a:ext cx="2357454" cy="1362062"/>
          </a:xfrm>
          <a:prstGeom prst="rect">
            <a:avLst/>
          </a:prstGeom>
          <a:noFill/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67608" name="Picture 24" descr="https://trafficinfratech.com/wp-content/uploads/2023/01/New-Project-2023-01-10T113334.546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928926" y="3857628"/>
            <a:ext cx="2286016" cy="1357322"/>
          </a:xfrm>
          <a:prstGeom prst="rect">
            <a:avLst/>
          </a:prstGeom>
          <a:noFill/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775398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125"/>
            <a:ext cx="9144002" cy="685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5"/>
          <p:cNvSpPr txBox="1"/>
          <p:nvPr/>
        </p:nvSpPr>
        <p:spPr>
          <a:xfrm>
            <a:off x="-29655" y="-27384"/>
            <a:ext cx="91662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3000" b="1" dirty="0">
                <a:solidFill>
                  <a:srgbClr val="00FF00"/>
                </a:solidFill>
                <a:latin typeface="Trebuchet MS" pitchFamily="34" charset="0"/>
              </a:rPr>
              <a:t>Global Pathways to Modernising Public Transport</a:t>
            </a:r>
          </a:p>
        </p:txBody>
      </p:sp>
      <p:sp>
        <p:nvSpPr>
          <p:cNvPr id="4" name="Rectangle 3"/>
          <p:cNvSpPr/>
          <p:nvPr/>
        </p:nvSpPr>
        <p:spPr>
          <a:xfrm>
            <a:off x="-1" y="0"/>
            <a:ext cx="9144002" cy="685800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6" name="TextBox 9"/>
          <p:cNvSpPr txBox="1"/>
          <p:nvPr/>
        </p:nvSpPr>
        <p:spPr>
          <a:xfrm>
            <a:off x="-4756" y="552326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800" b="1" u="sng" dirty="0" smtClean="0">
                <a:solidFill>
                  <a:srgbClr val="FFC000"/>
                </a:solidFill>
                <a:latin typeface="Trebuchet MS" pitchFamily="34" charset="0"/>
              </a:rPr>
              <a:t>PATHWAY : 3 : GOVERNANCE &amp; FINANCING REFORMS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86348" y="1071546"/>
            <a:ext cx="3857652" cy="5055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ts val="4300"/>
              </a:lnSpc>
              <a:buFont typeface="+mj-lt"/>
              <a:buAutoNum type="arabicPeriod"/>
            </a:pPr>
            <a:r>
              <a:rPr lang="en-IN" sz="2000" b="1" dirty="0" smtClean="0">
                <a:solidFill>
                  <a:schemeClr val="bg1"/>
                </a:solidFill>
                <a:latin typeface="Trebuchet MS" pitchFamily="34" charset="0"/>
              </a:rPr>
              <a:t>Public-Private Partnership models (Bogotá, Dubai)</a:t>
            </a:r>
          </a:p>
          <a:p>
            <a:pPr marL="457200" indent="-457200">
              <a:lnSpc>
                <a:spcPts val="4300"/>
              </a:lnSpc>
              <a:buFont typeface="+mj-lt"/>
              <a:buAutoNum type="arabicPeriod"/>
            </a:pPr>
            <a:r>
              <a:rPr lang="en-IN" sz="2000" b="1" dirty="0" smtClean="0">
                <a:solidFill>
                  <a:schemeClr val="bg1"/>
                </a:solidFill>
                <a:latin typeface="Trebuchet MS" pitchFamily="34" charset="0"/>
              </a:rPr>
              <a:t>Bus Contracting Models (Singapore, </a:t>
            </a:r>
            <a:r>
              <a:rPr lang="en-IN" sz="2000" b="1" dirty="0" err="1" smtClean="0">
                <a:solidFill>
                  <a:schemeClr val="bg1"/>
                </a:solidFill>
                <a:latin typeface="Trebuchet MS" pitchFamily="34" charset="0"/>
              </a:rPr>
              <a:t>UK,India</a:t>
            </a:r>
            <a:r>
              <a:rPr lang="en-IN" sz="2000" b="1" dirty="0" smtClean="0">
                <a:solidFill>
                  <a:schemeClr val="bg1"/>
                </a:solidFill>
                <a:latin typeface="Trebuchet MS" pitchFamily="34" charset="0"/>
              </a:rPr>
              <a:t>)</a:t>
            </a:r>
            <a:endParaRPr lang="en-IN" sz="2000" b="1" dirty="0" smtClean="0">
              <a:solidFill>
                <a:schemeClr val="bg1"/>
              </a:solidFill>
              <a:latin typeface="Trebuchet MS" pitchFamily="34" charset="0"/>
            </a:endParaRPr>
          </a:p>
          <a:p>
            <a:pPr marL="457200" indent="-457200">
              <a:lnSpc>
                <a:spcPts val="4300"/>
              </a:lnSpc>
              <a:buFont typeface="+mj-lt"/>
              <a:buAutoNum type="arabicPeriod"/>
            </a:pPr>
            <a:r>
              <a:rPr lang="en-IN" sz="2000" b="1" dirty="0" smtClean="0">
                <a:solidFill>
                  <a:schemeClr val="bg1"/>
                </a:solidFill>
                <a:latin typeface="Trebuchet MS" pitchFamily="34" charset="0"/>
              </a:rPr>
              <a:t>National Urban Transport Policies (India, Brazil)</a:t>
            </a:r>
          </a:p>
          <a:p>
            <a:pPr marL="457200" indent="-457200">
              <a:lnSpc>
                <a:spcPts val="4300"/>
              </a:lnSpc>
              <a:buFont typeface="+mj-lt"/>
              <a:buAutoNum type="arabicPeriod"/>
            </a:pPr>
            <a:r>
              <a:rPr lang="en-IN" sz="2000" b="1" dirty="0" smtClean="0">
                <a:solidFill>
                  <a:schemeClr val="bg1"/>
                </a:solidFill>
                <a:latin typeface="Trebuchet MS" pitchFamily="34" charset="0"/>
              </a:rPr>
              <a:t>Multilateral funding (World Bank, ADB, Green Climate Fund)</a:t>
            </a:r>
            <a:endParaRPr lang="en-IN" sz="2000" b="1" dirty="0">
              <a:solidFill>
                <a:schemeClr val="bg1"/>
              </a:solidFill>
              <a:latin typeface="Trebuchet MS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100724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000" b="1" dirty="0" smtClean="0">
                <a:solidFill>
                  <a:srgbClr val="00FF00"/>
                </a:solidFill>
                <a:latin typeface="Trebuchet MS" pitchFamily="34" charset="0"/>
              </a:rPr>
              <a:t>💸 </a:t>
            </a:r>
            <a:r>
              <a:rPr lang="en-IN" sz="2000" b="1" i="1" dirty="0" smtClean="0">
                <a:solidFill>
                  <a:srgbClr val="00FF00"/>
                </a:solidFill>
                <a:latin typeface="Trebuchet MS" pitchFamily="34" charset="0"/>
              </a:rPr>
              <a:t>Subsidy ≠ Charity. It’s an investment in social equity.</a:t>
            </a:r>
            <a:endParaRPr lang="en-IN" sz="2000" b="1" dirty="0">
              <a:solidFill>
                <a:srgbClr val="00FF00"/>
              </a:solidFill>
              <a:latin typeface="Trebuchet MS" pitchFamily="34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1142976" y="2928934"/>
            <a:ext cx="571504" cy="571504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000" b="1" dirty="0" smtClean="0">
                <a:solidFill>
                  <a:srgbClr val="0000CC"/>
                </a:solidFill>
                <a:latin typeface="Trebuchet MS" pitchFamily="34" charset="0"/>
              </a:rPr>
              <a:t>1</a:t>
            </a:r>
          </a:p>
        </p:txBody>
      </p:sp>
      <p:sp>
        <p:nvSpPr>
          <p:cNvPr id="13" name="Oval 12"/>
          <p:cNvSpPr/>
          <p:nvPr/>
        </p:nvSpPr>
        <p:spPr>
          <a:xfrm>
            <a:off x="3643306" y="2928934"/>
            <a:ext cx="571504" cy="571504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000" b="1" dirty="0" smtClean="0">
                <a:solidFill>
                  <a:srgbClr val="0000CC"/>
                </a:solidFill>
                <a:latin typeface="Trebuchet MS" pitchFamily="34" charset="0"/>
              </a:rPr>
              <a:t>2</a:t>
            </a:r>
          </a:p>
        </p:txBody>
      </p:sp>
      <p:sp>
        <p:nvSpPr>
          <p:cNvPr id="15" name="Oval 14"/>
          <p:cNvSpPr/>
          <p:nvPr/>
        </p:nvSpPr>
        <p:spPr>
          <a:xfrm>
            <a:off x="1142976" y="5429264"/>
            <a:ext cx="571504" cy="571504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000" b="1" dirty="0" smtClean="0">
                <a:solidFill>
                  <a:srgbClr val="0000CC"/>
                </a:solidFill>
                <a:latin typeface="Trebuchet MS" pitchFamily="34" charset="0"/>
              </a:rPr>
              <a:t>3</a:t>
            </a:r>
          </a:p>
        </p:txBody>
      </p:sp>
      <p:sp>
        <p:nvSpPr>
          <p:cNvPr id="16" name="Oval 15"/>
          <p:cNvSpPr/>
          <p:nvPr/>
        </p:nvSpPr>
        <p:spPr>
          <a:xfrm>
            <a:off x="3643306" y="5429264"/>
            <a:ext cx="571504" cy="571504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000" b="1" dirty="0" smtClean="0">
                <a:solidFill>
                  <a:srgbClr val="0000CC"/>
                </a:solidFill>
                <a:latin typeface="Trebuchet MS" pitchFamily="34" charset="0"/>
              </a:rPr>
              <a:t>4</a:t>
            </a:r>
          </a:p>
        </p:txBody>
      </p:sp>
      <p:sp>
        <p:nvSpPr>
          <p:cNvPr id="67590" name="AutoShape 6" descr="Passenger information systems | Ele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67594" name="AutoShape 10" descr="Contactless Ticketing: Is It Worth It?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67596" name="AutoShape 12" descr="Contactless Ticketing: Is It Worth It?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67600" name="AutoShape 16" descr="7rfid-in-ticket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67604" name="AutoShape 20" descr="Travel Planning with AI - Part 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2052" name="Picture 4" descr="Policy Computer Icons Business Guideline, Employee Handbook ...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3857629"/>
            <a:ext cx="2390775" cy="1357322"/>
          </a:xfrm>
          <a:prstGeom prst="rect">
            <a:avLst/>
          </a:prstGeom>
          <a:noFill/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2054" name="AutoShape 6" descr="Perspective on PPP Model [PART-1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2056" name="AutoShape 8" descr="Perspective on PPP Model [PART-1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2058" name="Picture 10" descr="Perspective on PPP Model [PART-1] - Vskills Blo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1428737"/>
            <a:ext cx="2303027" cy="1357322"/>
          </a:xfrm>
          <a:prstGeom prst="rect">
            <a:avLst/>
          </a:prstGeom>
          <a:noFill/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2064" name="Picture 16" descr="Business, Business Partner, Partnership, Contract, Organization ...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57488" y="1428736"/>
            <a:ext cx="2286016" cy="1357322"/>
          </a:xfrm>
          <a:prstGeom prst="rect">
            <a:avLst/>
          </a:prstGeom>
          <a:noFill/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2066" name="Picture 18" descr="We Pay Cash - Money Bag Icon Blue - Free Transparent PNG Clipart ...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00430" y="3786190"/>
            <a:ext cx="1143008" cy="14192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775398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125"/>
            <a:ext cx="9144002" cy="685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5"/>
          <p:cNvSpPr txBox="1"/>
          <p:nvPr/>
        </p:nvSpPr>
        <p:spPr>
          <a:xfrm>
            <a:off x="-29655" y="-27384"/>
            <a:ext cx="91662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3000" b="1" dirty="0">
                <a:solidFill>
                  <a:srgbClr val="00FF00"/>
                </a:solidFill>
                <a:latin typeface="Trebuchet MS" pitchFamily="34" charset="0"/>
              </a:rPr>
              <a:t>Global Pathways to Modernising Public Transport</a:t>
            </a:r>
          </a:p>
        </p:txBody>
      </p:sp>
      <p:sp>
        <p:nvSpPr>
          <p:cNvPr id="4" name="Rectangle 3"/>
          <p:cNvSpPr/>
          <p:nvPr/>
        </p:nvSpPr>
        <p:spPr>
          <a:xfrm>
            <a:off x="-1" y="0"/>
            <a:ext cx="9144002" cy="685800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5" name="TextBox 11"/>
          <p:cNvSpPr txBox="1"/>
          <p:nvPr/>
        </p:nvSpPr>
        <p:spPr>
          <a:xfrm>
            <a:off x="1" y="52661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800" b="1" u="sng" dirty="0" smtClean="0">
                <a:solidFill>
                  <a:srgbClr val="FFC000"/>
                </a:solidFill>
                <a:latin typeface="Trebuchet MS" pitchFamily="34" charset="0"/>
              </a:rPr>
              <a:t>THIRUKURAL : MENTIONED ABOUT TRANSPORT</a:t>
            </a:r>
            <a:endParaRPr lang="en-IN" sz="2800" b="1" u="sng" dirty="0">
              <a:solidFill>
                <a:srgbClr val="FFC000"/>
              </a:solidFill>
              <a:latin typeface="Trebuchet MS" pitchFamily="34" charset="0"/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5576" y="1237222"/>
            <a:ext cx="7632847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54173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125"/>
            <a:ext cx="9144002" cy="685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5"/>
          <p:cNvSpPr txBox="1"/>
          <p:nvPr/>
        </p:nvSpPr>
        <p:spPr>
          <a:xfrm>
            <a:off x="-29655" y="-27384"/>
            <a:ext cx="91662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3000" b="1" dirty="0">
                <a:solidFill>
                  <a:srgbClr val="00FF00"/>
                </a:solidFill>
                <a:latin typeface="Trebuchet MS" pitchFamily="34" charset="0"/>
              </a:rPr>
              <a:t>Global Pathways to Modernising Public Transport</a:t>
            </a:r>
          </a:p>
        </p:txBody>
      </p:sp>
      <p:sp>
        <p:nvSpPr>
          <p:cNvPr id="4" name="Rectangle 3"/>
          <p:cNvSpPr/>
          <p:nvPr/>
        </p:nvSpPr>
        <p:spPr>
          <a:xfrm>
            <a:off x="-1" y="0"/>
            <a:ext cx="9144002" cy="685800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6" name="TextBox 9"/>
          <p:cNvSpPr txBox="1"/>
          <p:nvPr/>
        </p:nvSpPr>
        <p:spPr>
          <a:xfrm>
            <a:off x="-4756" y="552326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800" b="1" u="sng" dirty="0" smtClean="0">
                <a:solidFill>
                  <a:srgbClr val="FFC000"/>
                </a:solidFill>
                <a:latin typeface="Trebuchet MS" pitchFamily="34" charset="0"/>
              </a:rPr>
              <a:t>PATHWAY : 4 : MAKE IT PASSENGER CENRIC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86348" y="1071546"/>
            <a:ext cx="3857652" cy="51205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ts val="5000"/>
              </a:lnSpc>
              <a:buFont typeface="+mj-lt"/>
              <a:buAutoNum type="arabicPeriod"/>
            </a:pPr>
            <a:r>
              <a:rPr lang="en-IN" sz="2000" dirty="0" smtClean="0">
                <a:solidFill>
                  <a:schemeClr val="bg1"/>
                </a:solidFill>
                <a:latin typeface="Trebuchet MS" pitchFamily="34" charset="0"/>
              </a:rPr>
              <a:t>Women-only buses (Mexico City, Delhi)</a:t>
            </a:r>
          </a:p>
          <a:p>
            <a:pPr marL="457200" indent="-457200">
              <a:lnSpc>
                <a:spcPts val="5000"/>
              </a:lnSpc>
              <a:buFont typeface="+mj-lt"/>
              <a:buAutoNum type="arabicPeriod"/>
            </a:pPr>
            <a:r>
              <a:rPr lang="en-IN" sz="2000" dirty="0" smtClean="0">
                <a:solidFill>
                  <a:schemeClr val="bg1"/>
                </a:solidFill>
                <a:latin typeface="Trebuchet MS" pitchFamily="34" charset="0"/>
              </a:rPr>
              <a:t>Safety-focused apps and surveillance</a:t>
            </a:r>
          </a:p>
          <a:p>
            <a:pPr marL="457200" indent="-457200">
              <a:lnSpc>
                <a:spcPts val="5000"/>
              </a:lnSpc>
              <a:buFont typeface="+mj-lt"/>
              <a:buAutoNum type="arabicPeriod"/>
            </a:pPr>
            <a:r>
              <a:rPr lang="en-IN" sz="2000" dirty="0" smtClean="0">
                <a:solidFill>
                  <a:schemeClr val="bg1"/>
                </a:solidFill>
                <a:latin typeface="Trebuchet MS" pitchFamily="34" charset="0"/>
              </a:rPr>
              <a:t>Dynamic scheduling &amp; frequency-based services</a:t>
            </a:r>
          </a:p>
          <a:p>
            <a:pPr marL="457200" indent="-457200">
              <a:lnSpc>
                <a:spcPts val="5000"/>
              </a:lnSpc>
              <a:buFont typeface="+mj-lt"/>
              <a:buAutoNum type="arabicPeriod"/>
            </a:pPr>
            <a:r>
              <a:rPr lang="en-IN" sz="2000" dirty="0" smtClean="0">
                <a:solidFill>
                  <a:schemeClr val="bg1"/>
                </a:solidFill>
                <a:latin typeface="Trebuchet MS" pitchFamily="34" charset="0"/>
              </a:rPr>
              <a:t>Branding public transport as </a:t>
            </a:r>
            <a:r>
              <a:rPr lang="en-IN" sz="2000" dirty="0" err="1" smtClean="0">
                <a:solidFill>
                  <a:schemeClr val="bg1"/>
                </a:solidFill>
                <a:latin typeface="Trebuchet MS" pitchFamily="34" charset="0"/>
              </a:rPr>
              <a:t>aspirational</a:t>
            </a:r>
            <a:r>
              <a:rPr lang="en-IN" sz="2000" dirty="0" smtClean="0">
                <a:solidFill>
                  <a:schemeClr val="bg1"/>
                </a:solidFill>
                <a:latin typeface="Trebuchet MS" pitchFamily="34" charset="0"/>
              </a:rPr>
              <a:t> (Seoul, Tokyo)</a:t>
            </a:r>
            <a:endParaRPr lang="en-IN" sz="2000" dirty="0">
              <a:solidFill>
                <a:schemeClr val="bg1"/>
              </a:solidFill>
              <a:latin typeface="Trebuchet MS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100724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000" b="1" dirty="0" smtClean="0">
                <a:solidFill>
                  <a:srgbClr val="00FF00"/>
                </a:solidFill>
                <a:latin typeface="Trebuchet MS" pitchFamily="34" charset="0"/>
              </a:rPr>
              <a:t>💡 </a:t>
            </a:r>
            <a:r>
              <a:rPr lang="en-IN" sz="2000" b="1" i="1" dirty="0" smtClean="0">
                <a:solidFill>
                  <a:srgbClr val="00FF00"/>
                </a:solidFill>
                <a:latin typeface="Trebuchet MS" pitchFamily="34" charset="0"/>
              </a:rPr>
              <a:t>If it feels premium, it earns respect..</a:t>
            </a:r>
            <a:endParaRPr lang="en-IN" sz="2000" b="1" dirty="0">
              <a:solidFill>
                <a:srgbClr val="00FF00"/>
              </a:solidFill>
              <a:latin typeface="Trebuchet MS" pitchFamily="34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1142976" y="2928934"/>
            <a:ext cx="571504" cy="571504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000" b="1" dirty="0" smtClean="0">
                <a:solidFill>
                  <a:srgbClr val="0000CC"/>
                </a:solidFill>
                <a:latin typeface="Trebuchet MS" pitchFamily="34" charset="0"/>
              </a:rPr>
              <a:t>1</a:t>
            </a:r>
          </a:p>
        </p:txBody>
      </p:sp>
      <p:sp>
        <p:nvSpPr>
          <p:cNvPr id="13" name="Oval 12"/>
          <p:cNvSpPr/>
          <p:nvPr/>
        </p:nvSpPr>
        <p:spPr>
          <a:xfrm>
            <a:off x="3643306" y="2928934"/>
            <a:ext cx="571504" cy="571504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000" b="1" dirty="0" smtClean="0">
                <a:solidFill>
                  <a:srgbClr val="0000CC"/>
                </a:solidFill>
                <a:latin typeface="Trebuchet MS" pitchFamily="34" charset="0"/>
              </a:rPr>
              <a:t>2</a:t>
            </a:r>
          </a:p>
        </p:txBody>
      </p:sp>
      <p:sp>
        <p:nvSpPr>
          <p:cNvPr id="15" name="Oval 14"/>
          <p:cNvSpPr/>
          <p:nvPr/>
        </p:nvSpPr>
        <p:spPr>
          <a:xfrm>
            <a:off x="1142976" y="5429264"/>
            <a:ext cx="571504" cy="571504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000" b="1" dirty="0" smtClean="0">
                <a:solidFill>
                  <a:srgbClr val="0000CC"/>
                </a:solidFill>
                <a:latin typeface="Trebuchet MS" pitchFamily="34" charset="0"/>
              </a:rPr>
              <a:t>3</a:t>
            </a:r>
          </a:p>
        </p:txBody>
      </p:sp>
      <p:sp>
        <p:nvSpPr>
          <p:cNvPr id="16" name="Oval 15"/>
          <p:cNvSpPr/>
          <p:nvPr/>
        </p:nvSpPr>
        <p:spPr>
          <a:xfrm>
            <a:off x="3643306" y="5429264"/>
            <a:ext cx="571504" cy="571504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000" b="1" dirty="0" smtClean="0">
                <a:solidFill>
                  <a:srgbClr val="0000CC"/>
                </a:solidFill>
                <a:latin typeface="Trebuchet MS" pitchFamily="34" charset="0"/>
              </a:rPr>
              <a:t>4</a:t>
            </a:r>
          </a:p>
        </p:txBody>
      </p:sp>
      <p:sp>
        <p:nvSpPr>
          <p:cNvPr id="67590" name="AutoShape 6" descr="Passenger information systems | Ele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67594" name="AutoShape 10" descr="Contactless Ticketing: Is It Worth It?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67596" name="AutoShape 12" descr="Contactless Ticketing: Is It Worth It?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67600" name="AutoShape 16" descr="7rfid-in-ticket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67604" name="AutoShape 20" descr="Travel Planning with AI - Part 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2050" name="Picture 2" descr="Blue Shield PNG Transparent Images Free ...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28926" y="3786190"/>
            <a:ext cx="2286016" cy="1357322"/>
          </a:xfrm>
          <a:prstGeom prst="rect">
            <a:avLst/>
          </a:prstGeom>
          <a:noFill/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2054" name="AutoShape 6" descr="Perspective on PPP Model [PART-1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2056" name="AutoShape 8" descr="Perspective on PPP Model [PART-1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73730" name="AutoShape 2" descr="Pink Bus PNG Images - Clean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73732" name="AutoShape 4" descr="buses for women in Tamil Nadu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73736" name="Picture 8" descr="Happy Pink Cartoon Bus with Big Eyes 56084997 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1428736"/>
            <a:ext cx="2286016" cy="1357322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73738" name="AutoShape 10" descr="Safety First Logo Stock Illustrations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73740" name="Picture 12" descr="Occupational Health And Safety Icon Clipart , Png Download ...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28926" y="1428736"/>
            <a:ext cx="2286016" cy="1357322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73742" name="Picture 14" descr="Timing and project scheduling | Free Vector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5720" y="3786190"/>
            <a:ext cx="2373417" cy="1357322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775398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125"/>
            <a:ext cx="9144002" cy="685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5"/>
          <p:cNvSpPr txBox="1"/>
          <p:nvPr/>
        </p:nvSpPr>
        <p:spPr>
          <a:xfrm>
            <a:off x="-29655" y="-27384"/>
            <a:ext cx="91662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3000" b="1" dirty="0">
                <a:solidFill>
                  <a:srgbClr val="00FF00"/>
                </a:solidFill>
                <a:latin typeface="Trebuchet MS" pitchFamily="34" charset="0"/>
              </a:rPr>
              <a:t>Global Pathways to Modernising Public Transport</a:t>
            </a:r>
          </a:p>
        </p:txBody>
      </p:sp>
      <p:sp>
        <p:nvSpPr>
          <p:cNvPr id="4" name="Rectangle 3"/>
          <p:cNvSpPr/>
          <p:nvPr/>
        </p:nvSpPr>
        <p:spPr>
          <a:xfrm>
            <a:off x="-1" y="0"/>
            <a:ext cx="9144002" cy="685800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6" name="TextBox 9"/>
          <p:cNvSpPr txBox="1"/>
          <p:nvPr/>
        </p:nvSpPr>
        <p:spPr>
          <a:xfrm>
            <a:off x="-4756" y="552326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800" b="1" u="sng" dirty="0" smtClean="0">
                <a:solidFill>
                  <a:srgbClr val="FFC000"/>
                </a:solidFill>
                <a:latin typeface="Trebuchet MS" pitchFamily="34" charset="0"/>
              </a:rPr>
              <a:t>PATHWAY : 5 : INCLUSIVE AND ACCESSIBLE TRANSIT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86348" y="1071546"/>
            <a:ext cx="3857652" cy="51205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ts val="5000"/>
              </a:lnSpc>
              <a:buFont typeface="+mj-lt"/>
              <a:buAutoNum type="arabicPeriod"/>
            </a:pPr>
            <a:r>
              <a:rPr lang="en-IN" sz="2000" b="1" dirty="0" smtClean="0">
                <a:solidFill>
                  <a:schemeClr val="bg1"/>
                </a:solidFill>
                <a:latin typeface="Trebuchet MS" pitchFamily="34" charset="0"/>
              </a:rPr>
              <a:t>Universal design – lifts, ramps, </a:t>
            </a:r>
            <a:r>
              <a:rPr lang="en-IN" sz="2000" b="1" dirty="0" err="1" smtClean="0">
                <a:solidFill>
                  <a:schemeClr val="bg1"/>
                </a:solidFill>
                <a:latin typeface="Trebuchet MS" pitchFamily="34" charset="0"/>
              </a:rPr>
              <a:t>braille</a:t>
            </a:r>
            <a:r>
              <a:rPr lang="en-IN" sz="2000" b="1" dirty="0" smtClean="0">
                <a:solidFill>
                  <a:schemeClr val="bg1"/>
                </a:solidFill>
                <a:latin typeface="Trebuchet MS" pitchFamily="34" charset="0"/>
              </a:rPr>
              <a:t> maps</a:t>
            </a:r>
          </a:p>
          <a:p>
            <a:pPr marL="457200" indent="-457200">
              <a:lnSpc>
                <a:spcPts val="5000"/>
              </a:lnSpc>
              <a:buFont typeface="+mj-lt"/>
              <a:buAutoNum type="arabicPeriod"/>
            </a:pPr>
            <a:r>
              <a:rPr lang="en-IN" sz="2000" b="1" dirty="0" smtClean="0">
                <a:solidFill>
                  <a:schemeClr val="bg1"/>
                </a:solidFill>
                <a:latin typeface="Trebuchet MS" pitchFamily="34" charset="0"/>
              </a:rPr>
              <a:t>Services for elderly and differently-</a:t>
            </a:r>
            <a:r>
              <a:rPr lang="en-IN" sz="2000" b="1" dirty="0" err="1" smtClean="0">
                <a:solidFill>
                  <a:schemeClr val="bg1"/>
                </a:solidFill>
                <a:latin typeface="Trebuchet MS" pitchFamily="34" charset="0"/>
              </a:rPr>
              <a:t>abled</a:t>
            </a:r>
            <a:endParaRPr lang="en-IN" sz="2000" b="1" dirty="0" smtClean="0">
              <a:solidFill>
                <a:schemeClr val="bg1"/>
              </a:solidFill>
              <a:latin typeface="Trebuchet MS" pitchFamily="34" charset="0"/>
            </a:endParaRPr>
          </a:p>
          <a:p>
            <a:pPr marL="457200" indent="-457200">
              <a:lnSpc>
                <a:spcPts val="5000"/>
              </a:lnSpc>
              <a:buFont typeface="+mj-lt"/>
              <a:buAutoNum type="arabicPeriod"/>
            </a:pPr>
            <a:r>
              <a:rPr lang="en-IN" sz="2000" b="1" dirty="0" smtClean="0">
                <a:solidFill>
                  <a:schemeClr val="bg1"/>
                </a:solidFill>
                <a:latin typeface="Trebuchet MS" pitchFamily="34" charset="0"/>
              </a:rPr>
              <a:t>Gender-sensitive planning and mobility audits</a:t>
            </a:r>
          </a:p>
          <a:p>
            <a:pPr marL="457200" indent="-457200">
              <a:lnSpc>
                <a:spcPts val="5000"/>
              </a:lnSpc>
              <a:buFont typeface="+mj-lt"/>
              <a:buAutoNum type="arabicPeriod"/>
            </a:pPr>
            <a:r>
              <a:rPr lang="en-IN" sz="2000" b="1" dirty="0" smtClean="0">
                <a:solidFill>
                  <a:schemeClr val="bg1"/>
                </a:solidFill>
                <a:latin typeface="Trebuchet MS" pitchFamily="34" charset="0"/>
              </a:rPr>
              <a:t>Rural connectivity (Tamil </a:t>
            </a:r>
            <a:r>
              <a:rPr lang="en-IN" sz="2000" b="1" dirty="0" err="1" smtClean="0">
                <a:solidFill>
                  <a:schemeClr val="bg1"/>
                </a:solidFill>
                <a:latin typeface="Trebuchet MS" pitchFamily="34" charset="0"/>
              </a:rPr>
              <a:t>Nadu’s</a:t>
            </a:r>
            <a:r>
              <a:rPr lang="en-IN" sz="2000" b="1" dirty="0" smtClean="0">
                <a:solidFill>
                  <a:schemeClr val="bg1"/>
                </a:solidFill>
                <a:latin typeface="Trebuchet MS" pitchFamily="34" charset="0"/>
              </a:rPr>
              <a:t> TNSTC models)</a:t>
            </a:r>
            <a:endParaRPr lang="en-IN" sz="2000" b="1" dirty="0">
              <a:solidFill>
                <a:schemeClr val="bg1"/>
              </a:solidFill>
              <a:latin typeface="Trebuchet MS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100724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000" b="1" dirty="0" smtClean="0">
                <a:solidFill>
                  <a:srgbClr val="00FF00"/>
                </a:solidFill>
                <a:latin typeface="Trebuchet MS" pitchFamily="34" charset="0"/>
              </a:rPr>
              <a:t>🎯 </a:t>
            </a:r>
            <a:r>
              <a:rPr lang="en-IN" sz="2000" b="1" i="1" dirty="0" smtClean="0">
                <a:solidFill>
                  <a:srgbClr val="00FF00"/>
                </a:solidFill>
                <a:latin typeface="Trebuchet MS" pitchFamily="34" charset="0"/>
              </a:rPr>
              <a:t>No one left behind. Literally.</a:t>
            </a:r>
            <a:endParaRPr lang="en-IN" sz="2000" b="1" dirty="0">
              <a:solidFill>
                <a:srgbClr val="00FF00"/>
              </a:solidFill>
              <a:latin typeface="Trebuchet MS" pitchFamily="34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1214414" y="3000372"/>
            <a:ext cx="571504" cy="571504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000" b="1" dirty="0" smtClean="0">
                <a:solidFill>
                  <a:srgbClr val="0000CC"/>
                </a:solidFill>
                <a:latin typeface="Trebuchet MS" pitchFamily="34" charset="0"/>
              </a:rPr>
              <a:t>1</a:t>
            </a:r>
          </a:p>
        </p:txBody>
      </p:sp>
      <p:sp>
        <p:nvSpPr>
          <p:cNvPr id="13" name="Oval 12"/>
          <p:cNvSpPr/>
          <p:nvPr/>
        </p:nvSpPr>
        <p:spPr>
          <a:xfrm>
            <a:off x="3643306" y="3071810"/>
            <a:ext cx="571504" cy="571504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000" b="1" dirty="0" smtClean="0">
                <a:solidFill>
                  <a:srgbClr val="0000CC"/>
                </a:solidFill>
                <a:latin typeface="Trebuchet MS" pitchFamily="34" charset="0"/>
              </a:rPr>
              <a:t>2</a:t>
            </a:r>
          </a:p>
        </p:txBody>
      </p:sp>
      <p:sp>
        <p:nvSpPr>
          <p:cNvPr id="15" name="Oval 14"/>
          <p:cNvSpPr/>
          <p:nvPr/>
        </p:nvSpPr>
        <p:spPr>
          <a:xfrm>
            <a:off x="1285852" y="5572140"/>
            <a:ext cx="571504" cy="571504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000" b="1" dirty="0" smtClean="0">
                <a:solidFill>
                  <a:srgbClr val="0000CC"/>
                </a:solidFill>
                <a:latin typeface="Trebuchet MS" pitchFamily="34" charset="0"/>
              </a:rPr>
              <a:t>3</a:t>
            </a:r>
          </a:p>
        </p:txBody>
      </p:sp>
      <p:sp>
        <p:nvSpPr>
          <p:cNvPr id="16" name="Oval 15"/>
          <p:cNvSpPr/>
          <p:nvPr/>
        </p:nvSpPr>
        <p:spPr>
          <a:xfrm>
            <a:off x="3643306" y="5572140"/>
            <a:ext cx="571504" cy="571504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000" b="1" dirty="0" smtClean="0">
                <a:solidFill>
                  <a:srgbClr val="0000CC"/>
                </a:solidFill>
                <a:latin typeface="Trebuchet MS" pitchFamily="34" charset="0"/>
              </a:rPr>
              <a:t>4</a:t>
            </a:r>
          </a:p>
        </p:txBody>
      </p:sp>
      <p:sp>
        <p:nvSpPr>
          <p:cNvPr id="67590" name="AutoShape 6" descr="Passenger information systems | Ele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67594" name="AutoShape 10" descr="Contactless Ticketing: Is It Worth It?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67596" name="AutoShape 12" descr="Contactless Ticketing: Is It Worth It?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67600" name="AutoShape 16" descr="7rfid-in-ticket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67604" name="AutoShape 20" descr="Travel Planning with AI - Part 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2054" name="AutoShape 6" descr="Perspective on PPP Model [PART-1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2056" name="AutoShape 8" descr="Perspective on PPP Model [PART-1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73730" name="AutoShape 2" descr="Pink Bus PNG Images - Clean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73732" name="AutoShape 4" descr="buses for women in Tamil Nadu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73738" name="AutoShape 10" descr="Safety First Logo Stock Illustrations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74756" name="Picture 4" descr="Blue Ramp Stock Illustrations – 2,000 Blue Ramp Stock ..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1285860"/>
            <a:ext cx="1571636" cy="1571636"/>
          </a:xfrm>
          <a:prstGeom prst="rect">
            <a:avLst/>
          </a:prstGeom>
          <a:noFill/>
        </p:spPr>
      </p:pic>
      <p:pic>
        <p:nvPicPr>
          <p:cNvPr id="74758" name="Picture 6" descr="Senior Citizen (blue) Clip Art at Clker.com - vector clip art ..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71802" y="1285860"/>
            <a:ext cx="1571636" cy="1571636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74760" name="Picture 8" descr="Gender Equality Line Filled Blue Icon 40871091 Vector Art at Vecteezy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5786" y="3857628"/>
            <a:ext cx="1571636" cy="1571636"/>
          </a:xfrm>
          <a:prstGeom prst="rect">
            <a:avLst/>
          </a:prstGeom>
          <a:noFill/>
        </p:spPr>
      </p:pic>
      <p:pic>
        <p:nvPicPr>
          <p:cNvPr id="74762" name="Picture 10" descr="Cities connected with rural areas blue gradient concept icon ...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71802" y="3857628"/>
            <a:ext cx="1571636" cy="15716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775398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125"/>
            <a:ext cx="9144002" cy="685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5"/>
          <p:cNvSpPr txBox="1"/>
          <p:nvPr/>
        </p:nvSpPr>
        <p:spPr>
          <a:xfrm>
            <a:off x="-29655" y="-27384"/>
            <a:ext cx="91662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3000" b="1" dirty="0">
                <a:solidFill>
                  <a:srgbClr val="00FF00"/>
                </a:solidFill>
                <a:latin typeface="Trebuchet MS" pitchFamily="34" charset="0"/>
              </a:rPr>
              <a:t>Global Pathways to Modernising Public Transport</a:t>
            </a:r>
          </a:p>
        </p:txBody>
      </p:sp>
      <p:sp>
        <p:nvSpPr>
          <p:cNvPr id="4" name="Rectangle 3"/>
          <p:cNvSpPr/>
          <p:nvPr/>
        </p:nvSpPr>
        <p:spPr>
          <a:xfrm>
            <a:off x="-1" y="0"/>
            <a:ext cx="9144002" cy="685800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1225612"/>
            <a:ext cx="8001056" cy="4846594"/>
          </a:xfrm>
          <a:prstGeom prst="rect">
            <a:avLst/>
          </a:prstGeom>
          <a:noFill/>
          <a:ln w="25400">
            <a:solidFill>
              <a:srgbClr val="FFFF00"/>
            </a:solidFill>
          </a:ln>
        </p:spPr>
      </p:pic>
      <p:sp>
        <p:nvSpPr>
          <p:cNvPr id="8" name="Rectangle 7"/>
          <p:cNvSpPr/>
          <p:nvPr/>
        </p:nvSpPr>
        <p:spPr>
          <a:xfrm>
            <a:off x="571472" y="6131502"/>
            <a:ext cx="80010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b="1" dirty="0" smtClean="0">
                <a:solidFill>
                  <a:srgbClr val="00FF00"/>
                </a:solidFill>
                <a:latin typeface="Trebuchet MS" pitchFamily="34" charset="0"/>
              </a:rPr>
              <a:t>🔗 </a:t>
            </a:r>
            <a:r>
              <a:rPr lang="en-IN" b="1" i="1" dirty="0" smtClean="0">
                <a:solidFill>
                  <a:srgbClr val="00FF00"/>
                </a:solidFill>
                <a:latin typeface="Trebuchet MS" pitchFamily="34" charset="0"/>
              </a:rPr>
              <a:t>Modernisation is not a destination—it’s a journey.</a:t>
            </a:r>
            <a:endParaRPr lang="en-IN" b="1" dirty="0">
              <a:solidFill>
                <a:srgbClr val="00FF00"/>
              </a:solidFill>
              <a:latin typeface="Trebuchet MS" pitchFamily="34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-4756" y="552326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800" b="1" u="sng" dirty="0" smtClean="0">
                <a:solidFill>
                  <a:srgbClr val="FFC000"/>
                </a:solidFill>
                <a:latin typeface="Trebuchet MS" pitchFamily="34" charset="0"/>
              </a:rPr>
              <a:t>CONCLUSION</a:t>
            </a:r>
          </a:p>
        </p:txBody>
      </p:sp>
    </p:spTree>
    <p:extLst>
      <p:ext uri="{BB962C8B-B14F-4D97-AF65-F5344CB8AC3E}">
        <p14:creationId xmlns="" xmlns:p14="http://schemas.microsoft.com/office/powerpoint/2010/main" val="3775398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125"/>
            <a:ext cx="9144002" cy="685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5"/>
          <p:cNvSpPr txBox="1"/>
          <p:nvPr/>
        </p:nvSpPr>
        <p:spPr>
          <a:xfrm>
            <a:off x="-29655" y="-27384"/>
            <a:ext cx="91662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3000" b="1" dirty="0">
                <a:solidFill>
                  <a:srgbClr val="00FF00"/>
                </a:solidFill>
                <a:latin typeface="Trebuchet MS" pitchFamily="34" charset="0"/>
              </a:rPr>
              <a:t>Global Pathways to Modernising Public Transport</a:t>
            </a:r>
          </a:p>
        </p:txBody>
      </p:sp>
      <p:sp>
        <p:nvSpPr>
          <p:cNvPr id="4" name="Rectangle 3"/>
          <p:cNvSpPr/>
          <p:nvPr/>
        </p:nvSpPr>
        <p:spPr>
          <a:xfrm>
            <a:off x="-1" y="0"/>
            <a:ext cx="9144002" cy="685800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8" name="Rectangle 7"/>
          <p:cNvSpPr/>
          <p:nvPr/>
        </p:nvSpPr>
        <p:spPr>
          <a:xfrm>
            <a:off x="0" y="5929330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sz="2000" b="1" dirty="0" smtClean="0">
                <a:solidFill>
                  <a:srgbClr val="00FF00"/>
                </a:solidFill>
                <a:latin typeface="Trebuchet MS" pitchFamily="34" charset="0"/>
              </a:rPr>
              <a:t>❤🚍 </a:t>
            </a:r>
            <a:r>
              <a:rPr lang="en-IN" sz="2000" b="1" dirty="0" smtClean="0">
                <a:solidFill>
                  <a:srgbClr val="00FF00"/>
                </a:solidFill>
                <a:latin typeface="Trebuchet MS" pitchFamily="34" charset="0"/>
              </a:rPr>
              <a:t>Love your Public Transit — </a:t>
            </a:r>
            <a:r>
              <a:rPr lang="en-IN" sz="2000" b="1" dirty="0" smtClean="0">
                <a:solidFill>
                  <a:srgbClr val="00FF00"/>
                </a:solidFill>
                <a:latin typeface="Trebuchet MS" pitchFamily="34" charset="0"/>
              </a:rPr>
              <a:t>🗓Ride </a:t>
            </a:r>
            <a:r>
              <a:rPr lang="en-IN" sz="2000" b="1" dirty="0" smtClean="0">
                <a:solidFill>
                  <a:srgbClr val="00FF00"/>
                </a:solidFill>
                <a:latin typeface="Trebuchet MS" pitchFamily="34" charset="0"/>
              </a:rPr>
              <a:t>daily, 😄 Smile freely! </a:t>
            </a:r>
            <a:r>
              <a:rPr lang="en-IN" sz="2000" b="1" dirty="0" smtClean="0">
                <a:solidFill>
                  <a:srgbClr val="00FF00"/>
                </a:solidFill>
                <a:latin typeface="Trebuchet MS" pitchFamily="34" charset="0"/>
              </a:rPr>
              <a:t>🌆 ♻</a:t>
            </a:r>
            <a:r>
              <a:rPr lang="en-IN" sz="2000" b="1" i="1" dirty="0" smtClean="0">
                <a:solidFill>
                  <a:srgbClr val="00FF00"/>
                </a:solidFill>
                <a:latin typeface="Trebuchet MS" pitchFamily="34" charset="0"/>
              </a:rPr>
              <a:t>.</a:t>
            </a:r>
            <a:endParaRPr lang="en-IN" sz="2000" b="1" dirty="0">
              <a:solidFill>
                <a:srgbClr val="00FF00"/>
              </a:solidFill>
              <a:latin typeface="Trebuchet MS" pitchFamily="34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-4756" y="552326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800" b="1" u="sng" dirty="0" smtClean="0">
                <a:solidFill>
                  <a:srgbClr val="FFC000"/>
                </a:solidFill>
                <a:latin typeface="Trebuchet MS" pitchFamily="34" charset="0"/>
              </a:rPr>
              <a:t>DO YOU LOVE PUBLIC TRANSIT ? </a:t>
            </a:r>
            <a:endParaRPr lang="en-IN" sz="2800" b="1" u="sng" dirty="0" smtClean="0">
              <a:solidFill>
                <a:srgbClr val="FFC000"/>
              </a:solidFill>
              <a:latin typeface="Trebuchet MS" pitchFamily="34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4414" y="1285860"/>
            <a:ext cx="6863522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775398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5"/>
          <p:cNvSpPr txBox="1"/>
          <p:nvPr/>
        </p:nvSpPr>
        <p:spPr>
          <a:xfrm>
            <a:off x="-29655" y="-27384"/>
            <a:ext cx="91662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3000" b="1" dirty="0">
                <a:solidFill>
                  <a:srgbClr val="00FF00"/>
                </a:solidFill>
                <a:latin typeface="Trebuchet MS" pitchFamily="34" charset="0"/>
              </a:rPr>
              <a:t>Global Pathways to Modernising Public Transport</a:t>
            </a:r>
          </a:p>
        </p:txBody>
      </p:sp>
      <p:sp>
        <p:nvSpPr>
          <p:cNvPr id="4" name="Rectangle 3"/>
          <p:cNvSpPr/>
          <p:nvPr/>
        </p:nvSpPr>
        <p:spPr>
          <a:xfrm>
            <a:off x="-1" y="0"/>
            <a:ext cx="9144002" cy="685800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3775398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125"/>
            <a:ext cx="9144002" cy="685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5"/>
          <p:cNvSpPr txBox="1"/>
          <p:nvPr/>
        </p:nvSpPr>
        <p:spPr>
          <a:xfrm>
            <a:off x="-29655" y="-27384"/>
            <a:ext cx="91662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3000" b="1" dirty="0">
                <a:solidFill>
                  <a:srgbClr val="00FF00"/>
                </a:solidFill>
                <a:latin typeface="Trebuchet MS" pitchFamily="34" charset="0"/>
              </a:rPr>
              <a:t>Global Pathways to Modernising Public Transport</a:t>
            </a:r>
          </a:p>
        </p:txBody>
      </p:sp>
      <p:sp>
        <p:nvSpPr>
          <p:cNvPr id="4" name="Rectangle 3"/>
          <p:cNvSpPr/>
          <p:nvPr/>
        </p:nvSpPr>
        <p:spPr>
          <a:xfrm>
            <a:off x="-1" y="0"/>
            <a:ext cx="9144002" cy="685800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pic>
        <p:nvPicPr>
          <p:cNvPr id="7" name="Picture 6" descr="image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2617" y="1105131"/>
            <a:ext cx="4110857" cy="2899933"/>
          </a:xfrm>
          <a:prstGeom prst="rect">
            <a:avLst/>
          </a:prstGeom>
          <a:noFill/>
        </p:spPr>
      </p:pic>
      <p:pic>
        <p:nvPicPr>
          <p:cNvPr id="8" name="Picture 7" descr="https://www.esuccess.asia/wp-content/uploads/2021/12/joy-bLOG-aDD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64506" y="3068960"/>
            <a:ext cx="4110857" cy="3264673"/>
          </a:xfrm>
          <a:prstGeom prst="rect">
            <a:avLst/>
          </a:prstGeom>
          <a:noFill/>
        </p:spPr>
      </p:pic>
      <p:sp>
        <p:nvSpPr>
          <p:cNvPr id="9" name="TextBox 11"/>
          <p:cNvSpPr txBox="1"/>
          <p:nvPr/>
        </p:nvSpPr>
        <p:spPr>
          <a:xfrm>
            <a:off x="1" y="52661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800" b="1" u="sng" dirty="0" smtClean="0">
                <a:solidFill>
                  <a:srgbClr val="FFC000"/>
                </a:solidFill>
                <a:latin typeface="Trebuchet MS" pitchFamily="34" charset="0"/>
              </a:rPr>
              <a:t>EVOLUTION OF PUBLIC </a:t>
            </a:r>
            <a:r>
              <a:rPr lang="en-IN" sz="2800" b="1" u="sng" dirty="0" smtClean="0">
                <a:solidFill>
                  <a:srgbClr val="FFC000"/>
                </a:solidFill>
                <a:latin typeface="Trebuchet MS" pitchFamily="34" charset="0"/>
              </a:rPr>
              <a:t>TRANSIT</a:t>
            </a:r>
            <a:endParaRPr lang="en-IN" sz="2800" b="1" u="sng" dirty="0">
              <a:solidFill>
                <a:srgbClr val="FFC000"/>
              </a:solidFill>
              <a:latin typeface="Trebuchet MS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83729" y="1249147"/>
            <a:ext cx="367240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b="1" dirty="0" smtClean="0">
                <a:solidFill>
                  <a:schemeClr val="bg1"/>
                </a:solidFill>
                <a:latin typeface="Trebuchet MS" pitchFamily="34" charset="0"/>
              </a:rPr>
              <a:t>Sumerians invented and used the Wheels @ Mesopotamia </a:t>
            </a:r>
            <a:r>
              <a:rPr lang="en-IN" b="1" dirty="0">
                <a:solidFill>
                  <a:schemeClr val="bg1"/>
                </a:solidFill>
                <a:latin typeface="Trebuchet MS" pitchFamily="34" charset="0"/>
              </a:rPr>
              <a:t>around 3500 </a:t>
            </a:r>
            <a:r>
              <a:rPr lang="en-IN" b="1" dirty="0" smtClean="0">
                <a:solidFill>
                  <a:schemeClr val="bg1"/>
                </a:solidFill>
                <a:latin typeface="Trebuchet MS" pitchFamily="34" charset="0"/>
              </a:rPr>
              <a:t>BC.</a:t>
            </a:r>
          </a:p>
          <a:p>
            <a:pPr algn="ctr"/>
            <a:endParaRPr lang="en-IN" b="1" dirty="0" smtClean="0">
              <a:solidFill>
                <a:schemeClr val="bg1"/>
              </a:solidFill>
              <a:latin typeface="Trebuchet MS" pitchFamily="34" charset="0"/>
            </a:endParaRPr>
          </a:p>
          <a:p>
            <a:pPr algn="ctr"/>
            <a:r>
              <a:rPr lang="en-IN" b="1" u="sng" dirty="0">
                <a:solidFill>
                  <a:srgbClr val="FFFF00"/>
                </a:solidFill>
                <a:latin typeface="Trebuchet MS" pitchFamily="34" charset="0"/>
              </a:rPr>
              <a:t>John Boyd </a:t>
            </a:r>
            <a:r>
              <a:rPr lang="en-IN" b="1" u="sng" dirty="0" smtClean="0">
                <a:solidFill>
                  <a:srgbClr val="FFFF00"/>
                </a:solidFill>
                <a:latin typeface="Trebuchet MS" pitchFamily="34" charset="0"/>
              </a:rPr>
              <a:t>Dunlop </a:t>
            </a:r>
            <a:r>
              <a:rPr lang="en-IN" b="1" dirty="0" smtClean="0">
                <a:solidFill>
                  <a:schemeClr val="bg1"/>
                </a:solidFill>
                <a:latin typeface="Trebuchet MS" pitchFamily="34" charset="0"/>
              </a:rPr>
              <a:t>invented the Tyre @Belfast, Ireland</a:t>
            </a:r>
            <a:endParaRPr lang="en-IN" b="1" dirty="0">
              <a:solidFill>
                <a:schemeClr val="bg1"/>
              </a:solidFill>
              <a:latin typeface="Trebuchet MS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2617" y="4124106"/>
            <a:ext cx="4110857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IN" sz="1700" b="1" u="sng" dirty="0" smtClean="0">
                <a:solidFill>
                  <a:srgbClr val="00FF00"/>
                </a:solidFill>
                <a:latin typeface="Trebuchet MS" pitchFamily="34" charset="0"/>
              </a:rPr>
              <a:t>Étienne Lenoir (Belgium) </a:t>
            </a:r>
            <a:r>
              <a:rPr lang="en-IN" sz="1700" b="1" dirty="0" smtClean="0">
                <a:solidFill>
                  <a:schemeClr val="bg1"/>
                </a:solidFill>
                <a:latin typeface="Trebuchet MS" pitchFamily="34" charset="0"/>
              </a:rPr>
              <a:t>invented </a:t>
            </a:r>
            <a:r>
              <a:rPr lang="en-IN" sz="1700" b="1" dirty="0">
                <a:solidFill>
                  <a:schemeClr val="bg1"/>
                </a:solidFill>
                <a:latin typeface="Trebuchet MS" pitchFamily="34" charset="0"/>
              </a:rPr>
              <a:t>first commercially produced internal combustion </a:t>
            </a:r>
            <a:r>
              <a:rPr lang="en-IN" sz="1700" b="1" dirty="0" smtClean="0">
                <a:solidFill>
                  <a:schemeClr val="bg1"/>
                </a:solidFill>
                <a:latin typeface="Trebuchet MS" pitchFamily="34" charset="0"/>
              </a:rPr>
              <a:t>engine</a:t>
            </a:r>
            <a:r>
              <a:rPr lang="en-IN" sz="1700" b="1" dirty="0">
                <a:solidFill>
                  <a:schemeClr val="bg1"/>
                </a:solidFill>
                <a:latin typeface="Trebuchet MS" pitchFamily="34" charset="0"/>
              </a:rPr>
              <a:t> </a:t>
            </a:r>
            <a:r>
              <a:rPr lang="en-IN" sz="1700" b="1" dirty="0" smtClean="0">
                <a:solidFill>
                  <a:srgbClr val="FFFF00"/>
                </a:solidFill>
                <a:latin typeface="Trebuchet MS" pitchFamily="34" charset="0"/>
              </a:rPr>
              <a:t>@1860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IN" sz="1700" b="1" u="sng" dirty="0" err="1" smtClean="0">
                <a:solidFill>
                  <a:srgbClr val="00FF00"/>
                </a:solidFill>
                <a:latin typeface="Trebuchet MS" pitchFamily="34" charset="0"/>
              </a:rPr>
              <a:t>Nicolaus</a:t>
            </a:r>
            <a:r>
              <a:rPr lang="en-IN" sz="1700" b="1" u="sng" dirty="0" smtClean="0">
                <a:solidFill>
                  <a:srgbClr val="00FF00"/>
                </a:solidFill>
                <a:latin typeface="Trebuchet MS" pitchFamily="34" charset="0"/>
              </a:rPr>
              <a:t> Otto (Germany) </a:t>
            </a:r>
            <a:r>
              <a:rPr lang="en-IN" sz="1700" b="1" dirty="0" smtClean="0">
                <a:solidFill>
                  <a:schemeClr val="bg1"/>
                </a:solidFill>
                <a:latin typeface="Trebuchet MS" pitchFamily="34" charset="0"/>
              </a:rPr>
              <a:t>developed </a:t>
            </a:r>
            <a:r>
              <a:rPr lang="en-IN" sz="1700" b="1" dirty="0">
                <a:solidFill>
                  <a:schemeClr val="bg1"/>
                </a:solidFill>
                <a:latin typeface="Trebuchet MS" pitchFamily="34" charset="0"/>
              </a:rPr>
              <a:t>a four-stroke internal combustion </a:t>
            </a:r>
            <a:r>
              <a:rPr lang="en-IN" sz="1700" b="1" dirty="0" smtClean="0">
                <a:solidFill>
                  <a:schemeClr val="bg1"/>
                </a:solidFill>
                <a:latin typeface="Trebuchet MS" pitchFamily="34" charset="0"/>
              </a:rPr>
              <a:t>engine </a:t>
            </a:r>
            <a:r>
              <a:rPr lang="en-IN" sz="1700" b="1" dirty="0" smtClean="0">
                <a:solidFill>
                  <a:srgbClr val="FFFF00"/>
                </a:solidFill>
                <a:latin typeface="Trebuchet MS" pitchFamily="34" charset="0"/>
              </a:rPr>
              <a:t>@1876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IN" sz="1700" b="1" u="sng" dirty="0">
                <a:solidFill>
                  <a:srgbClr val="00FF00"/>
                </a:solidFill>
                <a:latin typeface="Trebuchet MS" pitchFamily="34" charset="0"/>
              </a:rPr>
              <a:t>Rudolf </a:t>
            </a:r>
            <a:r>
              <a:rPr lang="en-IN" sz="1700" b="1" u="sng" dirty="0" smtClean="0">
                <a:solidFill>
                  <a:srgbClr val="00FF00"/>
                </a:solidFill>
                <a:latin typeface="Trebuchet MS" pitchFamily="34" charset="0"/>
              </a:rPr>
              <a:t>Diesel(German) </a:t>
            </a:r>
            <a:r>
              <a:rPr lang="en-IN" sz="1700" b="1" dirty="0">
                <a:solidFill>
                  <a:schemeClr val="bg1"/>
                </a:solidFill>
                <a:latin typeface="Trebuchet MS" pitchFamily="34" charset="0"/>
              </a:rPr>
              <a:t>invented the diesel </a:t>
            </a:r>
            <a:r>
              <a:rPr lang="en-IN" sz="1700" b="1" dirty="0" smtClean="0">
                <a:solidFill>
                  <a:schemeClr val="bg1"/>
                </a:solidFill>
                <a:latin typeface="Trebuchet MS" pitchFamily="34" charset="0"/>
              </a:rPr>
              <a:t>engine </a:t>
            </a:r>
            <a:r>
              <a:rPr lang="en-IN" sz="1700" b="1" dirty="0" smtClean="0">
                <a:solidFill>
                  <a:srgbClr val="FFFF00"/>
                </a:solidFill>
                <a:latin typeface="Trebuchet MS" pitchFamily="34" charset="0"/>
              </a:rPr>
              <a:t>@ 1897</a:t>
            </a:r>
            <a:endParaRPr lang="en-IN" sz="1700" b="1" dirty="0">
              <a:solidFill>
                <a:srgbClr val="FFFF00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75264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125"/>
            <a:ext cx="9144002" cy="685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5"/>
          <p:cNvSpPr txBox="1"/>
          <p:nvPr/>
        </p:nvSpPr>
        <p:spPr>
          <a:xfrm>
            <a:off x="-29655" y="-27384"/>
            <a:ext cx="91662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3000" b="1" dirty="0">
                <a:solidFill>
                  <a:srgbClr val="00FF00"/>
                </a:solidFill>
                <a:latin typeface="Trebuchet MS" pitchFamily="34" charset="0"/>
              </a:rPr>
              <a:t>Global Pathways to Modernising Public Transport</a:t>
            </a:r>
          </a:p>
        </p:txBody>
      </p:sp>
      <p:sp>
        <p:nvSpPr>
          <p:cNvPr id="4" name="Rectangle 3"/>
          <p:cNvSpPr/>
          <p:nvPr/>
        </p:nvSpPr>
        <p:spPr>
          <a:xfrm>
            <a:off x="-1" y="0"/>
            <a:ext cx="9144002" cy="685800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5" name="TextBox 11"/>
          <p:cNvSpPr txBox="1"/>
          <p:nvPr/>
        </p:nvSpPr>
        <p:spPr>
          <a:xfrm>
            <a:off x="-36512" y="523982"/>
            <a:ext cx="9144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600" b="1" u="sng" dirty="0" smtClean="0">
                <a:solidFill>
                  <a:srgbClr val="FFC000"/>
                </a:solidFill>
                <a:latin typeface="Trebuchet MS" pitchFamily="34" charset="0"/>
              </a:rPr>
              <a:t>BEST PUBLIC TRANSIT SYSTEMS IN THE WORLD</a:t>
            </a:r>
            <a:endParaRPr lang="en-IN" sz="2600" b="1" u="sng" dirty="0">
              <a:solidFill>
                <a:srgbClr val="FFC000"/>
              </a:solidFill>
              <a:latin typeface="Trebuchet MS" pitchFamily="34" charset="0"/>
            </a:endParaRPr>
          </a:p>
        </p:txBody>
      </p:sp>
      <p:pic>
        <p:nvPicPr>
          <p:cNvPr id="6" name="Picture 5" descr="ELECTROPRIME Kingdom of Norway Norway Flag 5ft x 3ft Kongeriket Norge Norwegian  Oslo : Amazon.in: Garden &amp; Outdoor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084" y="4167320"/>
            <a:ext cx="907682" cy="857256"/>
          </a:xfrm>
          <a:prstGeom prst="rect">
            <a:avLst/>
          </a:prstGeom>
          <a:noFill/>
        </p:spPr>
      </p:pic>
      <p:sp>
        <p:nvSpPr>
          <p:cNvPr id="7" name="TextBox 11"/>
          <p:cNvSpPr txBox="1"/>
          <p:nvPr/>
        </p:nvSpPr>
        <p:spPr>
          <a:xfrm>
            <a:off x="177770" y="5167452"/>
            <a:ext cx="13573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ctr"/>
            <a:r>
              <a:rPr lang="en-IN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OSLO </a:t>
            </a:r>
          </a:p>
          <a:p>
            <a:pPr marL="342900" indent="-342900" algn="ctr"/>
            <a:r>
              <a:rPr lang="en-IN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NORWAY</a:t>
            </a:r>
            <a:endParaRPr lang="en-IN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7" descr="IAEA Mission Says Sweden Is Committed to a High Level of Safety, Sees Areas  for Further Enhancement | IAE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78232" y="1769861"/>
            <a:ext cx="1214446" cy="825823"/>
          </a:xfrm>
          <a:prstGeom prst="rect">
            <a:avLst/>
          </a:prstGeom>
          <a:noFill/>
        </p:spPr>
      </p:pic>
      <p:pic>
        <p:nvPicPr>
          <p:cNvPr id="9" name="Picture 8" descr="Switzerland flag icon PNG 22109522 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49472" y="1778433"/>
            <a:ext cx="928694" cy="817251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0" name="Picture 9" descr="Singapore Flag | Buy Singapore Flag | North West Flags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21587" y="1806477"/>
            <a:ext cx="928479" cy="789207"/>
          </a:xfrm>
          <a:prstGeom prst="rect">
            <a:avLst/>
          </a:prstGeom>
          <a:noFill/>
        </p:spPr>
      </p:pic>
      <p:pic>
        <p:nvPicPr>
          <p:cNvPr id="11" name="Picture 10" descr="Finland Country Profile - National Geographic Kids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843261" y="1806477"/>
            <a:ext cx="835631" cy="789207"/>
          </a:xfrm>
          <a:prstGeom prst="rect">
            <a:avLst/>
          </a:prstGeom>
          <a:noFill/>
        </p:spPr>
      </p:pic>
      <p:pic>
        <p:nvPicPr>
          <p:cNvPr id="12" name="Picture 11" descr="Premium Photo | Japan national flag waving in isolated white background japan  flag 3d illustration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249472" y="4238758"/>
            <a:ext cx="907682" cy="857256"/>
          </a:xfrm>
          <a:prstGeom prst="rect">
            <a:avLst/>
          </a:prstGeom>
          <a:noFill/>
        </p:spPr>
      </p:pic>
      <p:sp>
        <p:nvSpPr>
          <p:cNvPr id="13" name="TextBox 26"/>
          <p:cNvSpPr txBox="1"/>
          <p:nvPr/>
        </p:nvSpPr>
        <p:spPr>
          <a:xfrm>
            <a:off x="1963720" y="5232112"/>
            <a:ext cx="12858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ctr"/>
            <a:r>
              <a:rPr lang="en-IN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TOKYO</a:t>
            </a:r>
          </a:p>
          <a:p>
            <a:pPr marL="342900" indent="-342900" algn="ctr"/>
            <a:r>
              <a:rPr lang="en-IN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JAPAN</a:t>
            </a:r>
            <a:endParaRPr lang="en-IN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13" descr="Flag of France - Colours, Meaning, History 🇫🇷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678232" y="4281783"/>
            <a:ext cx="1204241" cy="814231"/>
          </a:xfrm>
          <a:prstGeom prst="rect">
            <a:avLst/>
          </a:prstGeom>
          <a:noFill/>
        </p:spPr>
      </p:pic>
      <p:sp>
        <p:nvSpPr>
          <p:cNvPr id="15" name="TextBox 28"/>
          <p:cNvSpPr txBox="1"/>
          <p:nvPr/>
        </p:nvSpPr>
        <p:spPr>
          <a:xfrm>
            <a:off x="3392480" y="5235501"/>
            <a:ext cx="1785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ctr"/>
            <a:r>
              <a:rPr lang="en-IN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PARIS</a:t>
            </a:r>
          </a:p>
          <a:p>
            <a:pPr marL="342900" indent="-342900" algn="ctr"/>
            <a:r>
              <a:rPr lang="en-IN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FRANCE</a:t>
            </a:r>
            <a:endParaRPr lang="en-IN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Picture 15" descr="Germany Flag - 60x90cm | Discount Party Warehouse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892810" y="4218914"/>
            <a:ext cx="928694" cy="877100"/>
          </a:xfrm>
          <a:prstGeom prst="rect">
            <a:avLst/>
          </a:prstGeom>
          <a:noFill/>
        </p:spPr>
      </p:pic>
      <p:sp>
        <p:nvSpPr>
          <p:cNvPr id="17" name="TextBox 32"/>
          <p:cNvSpPr txBox="1"/>
          <p:nvPr/>
        </p:nvSpPr>
        <p:spPr>
          <a:xfrm>
            <a:off x="5749934" y="5235501"/>
            <a:ext cx="1500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ctr"/>
            <a:r>
              <a:rPr lang="en-IN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BERLIN </a:t>
            </a:r>
          </a:p>
          <a:p>
            <a:pPr marL="342900" indent="-342900" algn="ctr"/>
            <a:r>
              <a:rPr lang="en-IN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GERMANY</a:t>
            </a:r>
            <a:endParaRPr lang="en-IN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Picture 17" descr="500+ UK Flag Pictures and Images for Free - Pixabay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821636" y="4238758"/>
            <a:ext cx="814415" cy="814394"/>
          </a:xfrm>
          <a:prstGeom prst="rect">
            <a:avLst/>
          </a:prstGeom>
          <a:noFill/>
        </p:spPr>
      </p:pic>
      <p:sp>
        <p:nvSpPr>
          <p:cNvPr id="19" name="TextBox 34"/>
          <p:cNvSpPr txBox="1"/>
          <p:nvPr/>
        </p:nvSpPr>
        <p:spPr>
          <a:xfrm>
            <a:off x="7435870" y="5235501"/>
            <a:ext cx="1500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ctr"/>
            <a:r>
              <a:rPr lang="en-IN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LONDON </a:t>
            </a:r>
          </a:p>
          <a:p>
            <a:pPr marL="342900" indent="-342900" algn="ctr"/>
            <a:r>
              <a:rPr lang="en-IN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UK</a:t>
            </a:r>
            <a:endParaRPr lang="en-IN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7821636" y="3381502"/>
            <a:ext cx="714380" cy="642942"/>
          </a:xfrm>
          <a:prstGeom prst="ellipse">
            <a:avLst/>
          </a:prstGeom>
          <a:solidFill>
            <a:srgbClr val="00B0F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000" b="1" dirty="0" smtClean="0"/>
              <a:t>10</a:t>
            </a:r>
            <a:endParaRPr lang="en-IN" sz="2000" b="1" dirty="0"/>
          </a:p>
        </p:txBody>
      </p:sp>
      <p:sp>
        <p:nvSpPr>
          <p:cNvPr id="21" name="Oval 20"/>
          <p:cNvSpPr/>
          <p:nvPr/>
        </p:nvSpPr>
        <p:spPr>
          <a:xfrm>
            <a:off x="5964248" y="3381502"/>
            <a:ext cx="714380" cy="642942"/>
          </a:xfrm>
          <a:prstGeom prst="ellipse">
            <a:avLst/>
          </a:prstGeom>
          <a:solidFill>
            <a:srgbClr val="00B0F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000" b="1" dirty="0" smtClean="0"/>
              <a:t>9</a:t>
            </a:r>
            <a:endParaRPr lang="en-IN" sz="2000" b="1" dirty="0"/>
          </a:p>
        </p:txBody>
      </p:sp>
      <p:sp>
        <p:nvSpPr>
          <p:cNvPr id="22" name="Oval 21"/>
          <p:cNvSpPr/>
          <p:nvPr/>
        </p:nvSpPr>
        <p:spPr>
          <a:xfrm>
            <a:off x="3963984" y="3381502"/>
            <a:ext cx="714380" cy="642942"/>
          </a:xfrm>
          <a:prstGeom prst="ellipse">
            <a:avLst/>
          </a:prstGeom>
          <a:solidFill>
            <a:srgbClr val="00B0F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000" b="1" dirty="0" smtClean="0"/>
              <a:t>8</a:t>
            </a:r>
            <a:endParaRPr lang="en-IN" sz="2000" b="1" dirty="0"/>
          </a:p>
        </p:txBody>
      </p:sp>
      <p:sp>
        <p:nvSpPr>
          <p:cNvPr id="23" name="Oval 22"/>
          <p:cNvSpPr/>
          <p:nvPr/>
        </p:nvSpPr>
        <p:spPr>
          <a:xfrm>
            <a:off x="2278048" y="3381502"/>
            <a:ext cx="714380" cy="642942"/>
          </a:xfrm>
          <a:prstGeom prst="ellipse">
            <a:avLst/>
          </a:prstGeom>
          <a:solidFill>
            <a:srgbClr val="00B0F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000" b="1" dirty="0" smtClean="0"/>
              <a:t>7</a:t>
            </a:r>
            <a:endParaRPr lang="en-IN" sz="2000" b="1" dirty="0"/>
          </a:p>
        </p:txBody>
      </p:sp>
      <p:sp>
        <p:nvSpPr>
          <p:cNvPr id="24" name="Oval 23"/>
          <p:cNvSpPr/>
          <p:nvPr/>
        </p:nvSpPr>
        <p:spPr>
          <a:xfrm>
            <a:off x="420660" y="3381502"/>
            <a:ext cx="714380" cy="642942"/>
          </a:xfrm>
          <a:prstGeom prst="ellipse">
            <a:avLst/>
          </a:prstGeom>
          <a:solidFill>
            <a:srgbClr val="00B0F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000" b="1" dirty="0" smtClean="0"/>
              <a:t>6</a:t>
            </a:r>
            <a:endParaRPr lang="en-IN" sz="2000" b="1" dirty="0"/>
          </a:p>
        </p:txBody>
      </p:sp>
      <p:pic>
        <p:nvPicPr>
          <p:cNvPr id="25" name="Picture 24" descr="Hong Kong flag PNG 22109521 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20646" y="1738428"/>
            <a:ext cx="928694" cy="928694"/>
          </a:xfrm>
          <a:prstGeom prst="rect">
            <a:avLst/>
          </a:prstGeom>
          <a:noFill/>
        </p:spPr>
      </p:pic>
      <p:sp>
        <p:nvSpPr>
          <p:cNvPr id="26" name="Oval 25"/>
          <p:cNvSpPr/>
          <p:nvPr/>
        </p:nvSpPr>
        <p:spPr>
          <a:xfrm>
            <a:off x="534960" y="1024048"/>
            <a:ext cx="714380" cy="642942"/>
          </a:xfrm>
          <a:prstGeom prst="ellipse">
            <a:avLst/>
          </a:prstGeom>
          <a:solidFill>
            <a:srgbClr val="00B0F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000" b="1" dirty="0" smtClean="0"/>
              <a:t>1</a:t>
            </a:r>
            <a:endParaRPr lang="en-IN" sz="2000" b="1" dirty="0"/>
          </a:p>
        </p:txBody>
      </p:sp>
      <p:sp>
        <p:nvSpPr>
          <p:cNvPr id="27" name="Oval 26"/>
          <p:cNvSpPr/>
          <p:nvPr/>
        </p:nvSpPr>
        <p:spPr>
          <a:xfrm>
            <a:off x="2392348" y="1024048"/>
            <a:ext cx="714380" cy="642942"/>
          </a:xfrm>
          <a:prstGeom prst="ellipse">
            <a:avLst/>
          </a:prstGeom>
          <a:solidFill>
            <a:srgbClr val="00B0F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000" b="1" dirty="0" smtClean="0"/>
              <a:t>2</a:t>
            </a:r>
            <a:endParaRPr lang="en-IN" sz="2000" b="1" dirty="0"/>
          </a:p>
        </p:txBody>
      </p:sp>
      <p:sp>
        <p:nvSpPr>
          <p:cNvPr id="28" name="Oval 27"/>
          <p:cNvSpPr/>
          <p:nvPr/>
        </p:nvSpPr>
        <p:spPr>
          <a:xfrm>
            <a:off x="3892546" y="1024048"/>
            <a:ext cx="714380" cy="642942"/>
          </a:xfrm>
          <a:prstGeom prst="ellipse">
            <a:avLst/>
          </a:prstGeom>
          <a:solidFill>
            <a:srgbClr val="00B0F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000" b="1" dirty="0" smtClean="0"/>
              <a:t>3</a:t>
            </a:r>
            <a:endParaRPr lang="en-IN" sz="2000" b="1" dirty="0"/>
          </a:p>
        </p:txBody>
      </p:sp>
      <p:sp>
        <p:nvSpPr>
          <p:cNvPr id="29" name="Oval 28"/>
          <p:cNvSpPr/>
          <p:nvPr/>
        </p:nvSpPr>
        <p:spPr>
          <a:xfrm>
            <a:off x="5892810" y="1024048"/>
            <a:ext cx="714380" cy="642942"/>
          </a:xfrm>
          <a:prstGeom prst="ellipse">
            <a:avLst/>
          </a:prstGeom>
          <a:solidFill>
            <a:srgbClr val="00B0F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000" b="1" dirty="0" smtClean="0"/>
              <a:t>4</a:t>
            </a:r>
            <a:endParaRPr lang="en-IN" sz="2000" b="1" dirty="0"/>
          </a:p>
        </p:txBody>
      </p:sp>
      <p:sp>
        <p:nvSpPr>
          <p:cNvPr id="30" name="Oval 29"/>
          <p:cNvSpPr/>
          <p:nvPr/>
        </p:nvSpPr>
        <p:spPr>
          <a:xfrm>
            <a:off x="7893074" y="1024048"/>
            <a:ext cx="714380" cy="642942"/>
          </a:xfrm>
          <a:prstGeom prst="ellipse">
            <a:avLst/>
          </a:prstGeom>
          <a:solidFill>
            <a:srgbClr val="00B0F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000" b="1" dirty="0" smtClean="0"/>
              <a:t>5</a:t>
            </a:r>
            <a:endParaRPr lang="en-IN" sz="2000" b="1" dirty="0"/>
          </a:p>
        </p:txBody>
      </p:sp>
      <p:sp>
        <p:nvSpPr>
          <p:cNvPr id="31" name="TextBox 50"/>
          <p:cNvSpPr txBox="1"/>
          <p:nvPr/>
        </p:nvSpPr>
        <p:spPr>
          <a:xfrm>
            <a:off x="249240" y="5930116"/>
            <a:ext cx="8572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sz="1400" dirty="0" smtClean="0">
                <a:solidFill>
                  <a:srgbClr val="00FF00"/>
                </a:solidFill>
                <a:latin typeface="AR JULIAN" pitchFamily="2" charset="0"/>
              </a:rPr>
              <a:t>SOURCE : WORLD ECONOMIC FORUM </a:t>
            </a:r>
            <a:r>
              <a:rPr lang="en-IN" sz="1400" b="1" dirty="0" smtClean="0">
                <a:solidFill>
                  <a:srgbClr val="00FF00"/>
                </a:solidFill>
                <a:latin typeface="AR JULIAN" pitchFamily="2" charset="0"/>
              </a:rPr>
              <a:t>, </a:t>
            </a:r>
            <a:r>
              <a:rPr lang="en-IN" sz="1400" dirty="0" smtClean="0">
                <a:solidFill>
                  <a:srgbClr val="00FF00"/>
                </a:solidFill>
                <a:latin typeface="AR JULIAN" pitchFamily="2" charset="0"/>
              </a:rPr>
              <a:t>Dec 21, 2022</a:t>
            </a:r>
          </a:p>
          <a:p>
            <a:r>
              <a:rPr lang="en-IN" sz="1400" dirty="0" smtClean="0">
                <a:solidFill>
                  <a:srgbClr val="FFFF00"/>
                </a:solidFill>
                <a:latin typeface="AR JULIAN" pitchFamily="2" charset="0"/>
              </a:rPr>
              <a:t>https://www.weforum.org/agenda/2022/12/top-10-cities-with-best-public-transport/</a:t>
            </a:r>
            <a:endParaRPr lang="en-IN" sz="1400" dirty="0">
              <a:solidFill>
                <a:srgbClr val="FFFF00"/>
              </a:solidFill>
              <a:latin typeface="AR JULIAN" pitchFamily="2" charset="0"/>
            </a:endParaRPr>
          </a:p>
        </p:txBody>
      </p:sp>
      <p:sp>
        <p:nvSpPr>
          <p:cNvPr id="32" name="TextBox 9"/>
          <p:cNvSpPr txBox="1"/>
          <p:nvPr/>
        </p:nvSpPr>
        <p:spPr>
          <a:xfrm>
            <a:off x="-35735" y="2710661"/>
            <a:ext cx="2000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ctr"/>
            <a:r>
              <a:rPr lang="en-IN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HONG KONG </a:t>
            </a:r>
          </a:p>
          <a:p>
            <a:pPr marL="342900" indent="-342900" algn="ctr"/>
            <a:r>
              <a:rPr lang="en-IN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CHINA</a:t>
            </a:r>
            <a:endParaRPr lang="en-IN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14"/>
          <p:cNvSpPr txBox="1"/>
          <p:nvPr/>
        </p:nvSpPr>
        <p:spPr>
          <a:xfrm>
            <a:off x="3321851" y="2710661"/>
            <a:ext cx="2000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ctr"/>
            <a:r>
              <a:rPr lang="en-IN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STOCKHOLM</a:t>
            </a:r>
          </a:p>
          <a:p>
            <a:pPr marL="342900" indent="-342900" algn="ctr"/>
            <a:r>
              <a:rPr lang="en-IN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SWEDEN</a:t>
            </a:r>
            <a:endParaRPr lang="en-IN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17"/>
          <p:cNvSpPr txBox="1"/>
          <p:nvPr/>
        </p:nvSpPr>
        <p:spPr>
          <a:xfrm>
            <a:off x="1750215" y="2710661"/>
            <a:ext cx="2000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ctr"/>
            <a:r>
              <a:rPr lang="en-IN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JURICH</a:t>
            </a:r>
          </a:p>
          <a:p>
            <a:pPr marL="342900" indent="-342900" algn="ctr"/>
            <a:r>
              <a:rPr lang="en-IN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SWITZERLAND</a:t>
            </a:r>
            <a:endParaRPr lang="en-IN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21"/>
          <p:cNvSpPr txBox="1"/>
          <p:nvPr/>
        </p:nvSpPr>
        <p:spPr>
          <a:xfrm>
            <a:off x="5322115" y="2841395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ctr"/>
            <a:r>
              <a:rPr lang="en-IN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SINGAPORE</a:t>
            </a:r>
            <a:endParaRPr lang="en-IN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24"/>
          <p:cNvSpPr txBox="1"/>
          <p:nvPr/>
        </p:nvSpPr>
        <p:spPr>
          <a:xfrm>
            <a:off x="7465255" y="2707272"/>
            <a:ext cx="1714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ctr"/>
            <a:r>
              <a:rPr lang="en-IN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HELISINKI</a:t>
            </a:r>
          </a:p>
          <a:p>
            <a:pPr marL="342900" indent="-342900" algn="ctr"/>
            <a:r>
              <a:rPr lang="en-IN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FINLAND</a:t>
            </a:r>
            <a:endParaRPr lang="en-IN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196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/>
          <p:cNvSpPr/>
          <p:nvPr/>
        </p:nvSpPr>
        <p:spPr>
          <a:xfrm>
            <a:off x="328583" y="4179099"/>
            <a:ext cx="5343102" cy="17859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 dirty="0"/>
          </a:p>
        </p:txBody>
      </p:sp>
      <p:sp>
        <p:nvSpPr>
          <p:cNvPr id="54" name="Rectangle 53"/>
          <p:cNvSpPr/>
          <p:nvPr/>
        </p:nvSpPr>
        <p:spPr>
          <a:xfrm>
            <a:off x="5672145" y="892951"/>
            <a:ext cx="3143272" cy="50720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 dirty="0"/>
          </a:p>
        </p:txBody>
      </p:sp>
      <p:sp>
        <p:nvSpPr>
          <p:cNvPr id="52" name="Rectangle 51"/>
          <p:cNvSpPr/>
          <p:nvPr/>
        </p:nvSpPr>
        <p:spPr>
          <a:xfrm>
            <a:off x="5715008" y="1223216"/>
            <a:ext cx="3143272" cy="50720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 dirty="0"/>
          </a:p>
        </p:txBody>
      </p:sp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125"/>
            <a:ext cx="9144002" cy="685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5"/>
          <p:cNvSpPr txBox="1"/>
          <p:nvPr/>
        </p:nvSpPr>
        <p:spPr>
          <a:xfrm>
            <a:off x="-29655" y="-27384"/>
            <a:ext cx="91662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3000" b="1" dirty="0">
                <a:solidFill>
                  <a:srgbClr val="00FF00"/>
                </a:solidFill>
                <a:latin typeface="Trebuchet MS" pitchFamily="34" charset="0"/>
              </a:rPr>
              <a:t>Global Pathways to Modernising Public Transport</a:t>
            </a:r>
          </a:p>
        </p:txBody>
      </p:sp>
      <p:sp>
        <p:nvSpPr>
          <p:cNvPr id="4" name="Rectangle 3"/>
          <p:cNvSpPr/>
          <p:nvPr/>
        </p:nvSpPr>
        <p:spPr>
          <a:xfrm>
            <a:off x="-1" y="0"/>
            <a:ext cx="9144002" cy="685800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5" name="TextBox 1"/>
          <p:cNvSpPr txBox="1"/>
          <p:nvPr/>
        </p:nvSpPr>
        <p:spPr>
          <a:xfrm>
            <a:off x="0" y="529516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800" b="1" u="sng" dirty="0" smtClean="0">
                <a:solidFill>
                  <a:srgbClr val="FFC000"/>
                </a:solidFill>
                <a:latin typeface="Trebuchet MS" pitchFamily="34" charset="0"/>
              </a:rPr>
              <a:t>VARIOUS PUBLIC </a:t>
            </a:r>
            <a:r>
              <a:rPr lang="en-IN" sz="2800" b="1" u="sng" dirty="0" smtClean="0">
                <a:solidFill>
                  <a:srgbClr val="FFC000"/>
                </a:solidFill>
                <a:latin typeface="Trebuchet MS" pitchFamily="34" charset="0"/>
              </a:rPr>
              <a:t>TRANSIT </a:t>
            </a:r>
            <a:r>
              <a:rPr lang="en-IN" sz="2800" b="1" u="sng" dirty="0" smtClean="0">
                <a:solidFill>
                  <a:srgbClr val="FFC000"/>
                </a:solidFill>
                <a:latin typeface="Trebuchet MS" pitchFamily="34" charset="0"/>
              </a:rPr>
              <a:t>MODES</a:t>
            </a:r>
            <a:endParaRPr lang="en-IN" sz="2800" dirty="0"/>
          </a:p>
        </p:txBody>
      </p:sp>
      <p:sp>
        <p:nvSpPr>
          <p:cNvPr id="55" name="Rectangle 54"/>
          <p:cNvSpPr/>
          <p:nvPr/>
        </p:nvSpPr>
        <p:spPr>
          <a:xfrm>
            <a:off x="342651" y="4523370"/>
            <a:ext cx="5343102" cy="17859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 dirty="0"/>
          </a:p>
        </p:txBody>
      </p:sp>
      <p:pic>
        <p:nvPicPr>
          <p:cNvPr id="56" name="Picture 55" descr="Transportation silhouette icon set. public transport station glyph symbol. railway, motorcycl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4495" y="1094700"/>
            <a:ext cx="5357850" cy="3581400"/>
          </a:xfrm>
          <a:prstGeom prst="rect">
            <a:avLst/>
          </a:prstGeom>
          <a:noFill/>
        </p:spPr>
      </p:pic>
      <p:sp>
        <p:nvSpPr>
          <p:cNvPr id="57" name="TextBox 19"/>
          <p:cNvSpPr txBox="1"/>
          <p:nvPr/>
        </p:nvSpPr>
        <p:spPr>
          <a:xfrm>
            <a:off x="1324627" y="4495150"/>
            <a:ext cx="1143008" cy="21431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800" b="1" dirty="0" smtClean="0">
                <a:latin typeface="Arial" pitchFamily="34" charset="0"/>
                <a:cs typeface="Arial" pitchFamily="34" charset="0"/>
              </a:rPr>
              <a:t>CYCLE SHARING</a:t>
            </a:r>
            <a:endParaRPr lang="en-IN" sz="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TextBox 20"/>
          <p:cNvSpPr txBox="1"/>
          <p:nvPr/>
        </p:nvSpPr>
        <p:spPr>
          <a:xfrm>
            <a:off x="2467635" y="4509438"/>
            <a:ext cx="1071570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800" b="1" dirty="0" smtClean="0">
                <a:latin typeface="Arial" pitchFamily="34" charset="0"/>
                <a:cs typeface="Arial" pitchFamily="34" charset="0"/>
              </a:rPr>
              <a:t>CAR SHARING</a:t>
            </a:r>
            <a:endParaRPr lang="en-IN" sz="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21"/>
          <p:cNvSpPr txBox="1"/>
          <p:nvPr/>
        </p:nvSpPr>
        <p:spPr>
          <a:xfrm>
            <a:off x="3553493" y="4509438"/>
            <a:ext cx="1071570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800" b="1" dirty="0" smtClean="0">
                <a:latin typeface="Arial" pitchFamily="34" charset="0"/>
                <a:cs typeface="Arial" pitchFamily="34" charset="0"/>
              </a:rPr>
              <a:t>MONO RAIL</a:t>
            </a:r>
            <a:endParaRPr lang="en-IN" sz="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22"/>
          <p:cNvSpPr txBox="1"/>
          <p:nvPr/>
        </p:nvSpPr>
        <p:spPr>
          <a:xfrm>
            <a:off x="4610775" y="4522594"/>
            <a:ext cx="1071570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800" b="1" dirty="0" smtClean="0">
                <a:latin typeface="Arial" pitchFamily="34" charset="0"/>
                <a:cs typeface="Arial" pitchFamily="34" charset="0"/>
              </a:rPr>
              <a:t>HELICOPTER</a:t>
            </a:r>
            <a:endParaRPr lang="en-IN" sz="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23"/>
          <p:cNvSpPr txBox="1"/>
          <p:nvPr/>
        </p:nvSpPr>
        <p:spPr>
          <a:xfrm>
            <a:off x="395933" y="3308148"/>
            <a:ext cx="1071570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800" b="1" dirty="0" smtClean="0">
                <a:latin typeface="Arial" pitchFamily="34" charset="0"/>
                <a:cs typeface="Arial" pitchFamily="34" charset="0"/>
              </a:rPr>
              <a:t>METRO</a:t>
            </a:r>
            <a:endParaRPr lang="en-IN" sz="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TextBox 24"/>
          <p:cNvSpPr txBox="1"/>
          <p:nvPr/>
        </p:nvSpPr>
        <p:spPr>
          <a:xfrm>
            <a:off x="1467503" y="3308148"/>
            <a:ext cx="1071570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800" b="1" dirty="0" smtClean="0">
                <a:latin typeface="Arial" pitchFamily="34" charset="0"/>
                <a:cs typeface="Arial" pitchFamily="34" charset="0"/>
              </a:rPr>
              <a:t>CABLE CAR</a:t>
            </a:r>
            <a:endParaRPr lang="en-IN" sz="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TextBox 25"/>
          <p:cNvSpPr txBox="1"/>
          <p:nvPr/>
        </p:nvSpPr>
        <p:spPr>
          <a:xfrm>
            <a:off x="2467635" y="3309278"/>
            <a:ext cx="1071570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800" b="1" dirty="0" smtClean="0">
                <a:latin typeface="Arial" pitchFamily="34" charset="0"/>
                <a:cs typeface="Arial" pitchFamily="34" charset="0"/>
              </a:rPr>
              <a:t>TROLLEY</a:t>
            </a:r>
            <a:endParaRPr lang="en-IN" sz="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TextBox 26"/>
          <p:cNvSpPr txBox="1"/>
          <p:nvPr/>
        </p:nvSpPr>
        <p:spPr>
          <a:xfrm>
            <a:off x="3639679" y="3222632"/>
            <a:ext cx="928694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800" b="1" dirty="0" smtClean="0">
                <a:latin typeface="Arial" pitchFamily="34" charset="0"/>
                <a:cs typeface="Arial" pitchFamily="34" charset="0"/>
              </a:rPr>
              <a:t>BUS RAPID TRANSIT</a:t>
            </a:r>
            <a:endParaRPr lang="en-IN" sz="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TextBox 27"/>
          <p:cNvSpPr txBox="1"/>
          <p:nvPr/>
        </p:nvSpPr>
        <p:spPr>
          <a:xfrm>
            <a:off x="4625063" y="3209264"/>
            <a:ext cx="107157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800" b="1" dirty="0" smtClean="0">
                <a:latin typeface="Arial" pitchFamily="34" charset="0"/>
                <a:cs typeface="Arial" pitchFamily="34" charset="0"/>
              </a:rPr>
              <a:t>AUTOMATED GUIDED TRANSIT</a:t>
            </a:r>
            <a:endParaRPr lang="en-IN" sz="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6" name="TextBox 28"/>
          <p:cNvSpPr txBox="1"/>
          <p:nvPr/>
        </p:nvSpPr>
        <p:spPr>
          <a:xfrm>
            <a:off x="395933" y="2139076"/>
            <a:ext cx="1071570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800" b="1" dirty="0" smtClean="0">
                <a:latin typeface="Arial" pitchFamily="34" charset="0"/>
                <a:cs typeface="Arial" pitchFamily="34" charset="0"/>
              </a:rPr>
              <a:t>CAR</a:t>
            </a:r>
            <a:endParaRPr lang="en-IN" sz="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TextBox 29"/>
          <p:cNvSpPr txBox="1"/>
          <p:nvPr/>
        </p:nvSpPr>
        <p:spPr>
          <a:xfrm>
            <a:off x="1324627" y="2165140"/>
            <a:ext cx="1071570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800" b="1" dirty="0" smtClean="0">
                <a:latin typeface="Arial" pitchFamily="34" charset="0"/>
                <a:cs typeface="Arial" pitchFamily="34" charset="0"/>
              </a:rPr>
              <a:t>BUS</a:t>
            </a:r>
            <a:endParaRPr lang="en-IN" sz="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8" name="TextBox 30"/>
          <p:cNvSpPr txBox="1"/>
          <p:nvPr/>
        </p:nvSpPr>
        <p:spPr>
          <a:xfrm>
            <a:off x="2467635" y="2166270"/>
            <a:ext cx="1071570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800" b="1" dirty="0" smtClean="0">
                <a:latin typeface="Arial" pitchFamily="34" charset="0"/>
                <a:cs typeface="Arial" pitchFamily="34" charset="0"/>
              </a:rPr>
              <a:t>TRAM</a:t>
            </a:r>
            <a:endParaRPr lang="en-IN" sz="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TextBox 31"/>
          <p:cNvSpPr txBox="1"/>
          <p:nvPr/>
        </p:nvSpPr>
        <p:spPr>
          <a:xfrm>
            <a:off x="3512011" y="2162838"/>
            <a:ext cx="1071570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800" b="1" dirty="0" smtClean="0">
                <a:latin typeface="Arial" pitchFamily="34" charset="0"/>
                <a:cs typeface="Arial" pitchFamily="34" charset="0"/>
              </a:rPr>
              <a:t>TRAIN</a:t>
            </a:r>
            <a:endParaRPr lang="en-IN" sz="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TextBox 32"/>
          <p:cNvSpPr txBox="1"/>
          <p:nvPr/>
        </p:nvSpPr>
        <p:spPr>
          <a:xfrm>
            <a:off x="4610775" y="2165140"/>
            <a:ext cx="1071570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800" b="1" dirty="0" smtClean="0">
                <a:latin typeface="Arial" pitchFamily="34" charset="0"/>
                <a:cs typeface="Arial" pitchFamily="34" charset="0"/>
              </a:rPr>
              <a:t>SHIP</a:t>
            </a:r>
            <a:endParaRPr lang="en-IN" sz="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1" name="TextBox 36"/>
          <p:cNvSpPr txBox="1"/>
          <p:nvPr/>
        </p:nvSpPr>
        <p:spPr>
          <a:xfrm>
            <a:off x="452623" y="4468416"/>
            <a:ext cx="872004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800" b="1" dirty="0" smtClean="0">
                <a:latin typeface="Arial" pitchFamily="34" charset="0"/>
                <a:cs typeface="Arial" pitchFamily="34" charset="0"/>
              </a:rPr>
              <a:t>TAXI</a:t>
            </a:r>
            <a:endParaRPr lang="en-IN" sz="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2" name="Picture 7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88545" y="4738038"/>
            <a:ext cx="2143140" cy="1328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3" name="TextBox 14"/>
          <p:cNvSpPr txBox="1"/>
          <p:nvPr/>
        </p:nvSpPr>
        <p:spPr>
          <a:xfrm>
            <a:off x="3545677" y="5738170"/>
            <a:ext cx="928694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800" b="1" dirty="0" smtClean="0">
                <a:latin typeface="Arial" pitchFamily="34" charset="0"/>
                <a:cs typeface="Arial" pitchFamily="34" charset="0"/>
              </a:rPr>
              <a:t>WATER TAXI</a:t>
            </a:r>
            <a:endParaRPr lang="en-IN" sz="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4" name="TextBox 15"/>
          <p:cNvSpPr txBox="1"/>
          <p:nvPr/>
        </p:nvSpPr>
        <p:spPr>
          <a:xfrm>
            <a:off x="4660111" y="5752458"/>
            <a:ext cx="1071570" cy="21431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800" b="1" dirty="0" smtClean="0">
                <a:latin typeface="Arial" pitchFamily="34" charset="0"/>
                <a:cs typeface="Arial" pitchFamily="34" charset="0"/>
              </a:rPr>
              <a:t>CABLE FERRY</a:t>
            </a:r>
            <a:endParaRPr lang="en-IN" sz="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5" name="Picture 7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458002" y="4809476"/>
            <a:ext cx="2160888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6" name="Picture 7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43187" y="4795192"/>
            <a:ext cx="1006711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7" name="TextBox 60"/>
          <p:cNvSpPr txBox="1"/>
          <p:nvPr/>
        </p:nvSpPr>
        <p:spPr>
          <a:xfrm>
            <a:off x="473843" y="5766748"/>
            <a:ext cx="714380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800" b="1" dirty="0" smtClean="0">
                <a:latin typeface="Arial" pitchFamily="34" charset="0"/>
                <a:cs typeface="Arial" pitchFamily="34" charset="0"/>
              </a:rPr>
              <a:t>FERRY</a:t>
            </a:r>
            <a:endParaRPr lang="en-IN" sz="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8" name="TextBox 62"/>
          <p:cNvSpPr txBox="1"/>
          <p:nvPr/>
        </p:nvSpPr>
        <p:spPr>
          <a:xfrm>
            <a:off x="2545545" y="5738170"/>
            <a:ext cx="107157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800" b="1" dirty="0" smtClean="0">
                <a:latin typeface="Arial" pitchFamily="34" charset="0"/>
                <a:cs typeface="Arial" pitchFamily="34" charset="0"/>
              </a:rPr>
              <a:t>SUSPENSION RAILWAY</a:t>
            </a:r>
            <a:endParaRPr lang="en-IN" sz="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9" name="TextBox 17"/>
          <p:cNvSpPr txBox="1"/>
          <p:nvPr/>
        </p:nvSpPr>
        <p:spPr>
          <a:xfrm>
            <a:off x="1331099" y="5738170"/>
            <a:ext cx="107157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800" b="1" dirty="0" smtClean="0">
                <a:latin typeface="Arial" pitchFamily="34" charset="0"/>
                <a:cs typeface="Arial" pitchFamily="34" charset="0"/>
              </a:rPr>
              <a:t>MAGLEV </a:t>
            </a:r>
          </a:p>
          <a:p>
            <a:pPr algn="ctr"/>
            <a:r>
              <a:rPr lang="en-IN" sz="800" b="1" dirty="0" smtClean="0">
                <a:latin typeface="Arial" pitchFamily="34" charset="0"/>
                <a:cs typeface="Arial" pitchFamily="34" charset="0"/>
              </a:rPr>
              <a:t>(MAGNETIC LEVITATION)</a:t>
            </a:r>
            <a:endParaRPr lang="en-IN" sz="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0" name="Rectangle 79"/>
          <p:cNvSpPr/>
          <p:nvPr/>
        </p:nvSpPr>
        <p:spPr>
          <a:xfrm>
            <a:off x="5678146" y="1094699"/>
            <a:ext cx="3143272" cy="52233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 dirty="0"/>
          </a:p>
        </p:txBody>
      </p:sp>
      <p:pic>
        <p:nvPicPr>
          <p:cNvPr id="81" name="Picture 80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025823" y="1412206"/>
            <a:ext cx="690567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2" name="Picture 81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954517" y="1340768"/>
            <a:ext cx="714380" cy="701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3" name="Picture 82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954649" y="1383630"/>
            <a:ext cx="54451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4" name="TextBox 47"/>
          <p:cNvSpPr txBox="1"/>
          <p:nvPr/>
        </p:nvSpPr>
        <p:spPr>
          <a:xfrm>
            <a:off x="5882947" y="2182602"/>
            <a:ext cx="857256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800" b="1" dirty="0" smtClean="0">
                <a:latin typeface="Arial" pitchFamily="34" charset="0"/>
                <a:cs typeface="Arial" pitchFamily="34" charset="0"/>
              </a:rPr>
              <a:t>FUNICULAR</a:t>
            </a:r>
            <a:endParaRPr lang="en-IN" sz="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5" name="TextBox 48"/>
          <p:cNvSpPr txBox="1"/>
          <p:nvPr/>
        </p:nvSpPr>
        <p:spPr>
          <a:xfrm>
            <a:off x="6883079" y="2168984"/>
            <a:ext cx="857256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800" b="1" dirty="0" smtClean="0">
                <a:latin typeface="Arial" pitchFamily="34" charset="0"/>
                <a:cs typeface="Arial" pitchFamily="34" charset="0"/>
              </a:rPr>
              <a:t>CHAIR LIFT</a:t>
            </a:r>
            <a:endParaRPr lang="en-IN" sz="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6" name="TextBox 49"/>
          <p:cNvSpPr txBox="1"/>
          <p:nvPr/>
        </p:nvSpPr>
        <p:spPr>
          <a:xfrm>
            <a:off x="7883211" y="2154026"/>
            <a:ext cx="714380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800" b="1" dirty="0" smtClean="0">
                <a:latin typeface="Arial" pitchFamily="34" charset="0"/>
                <a:cs typeface="Arial" pitchFamily="34" charset="0"/>
              </a:rPr>
              <a:t>MINI BUS</a:t>
            </a:r>
            <a:endParaRPr lang="en-IN" sz="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7" name="Picture 86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954516" y="2430972"/>
            <a:ext cx="727369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8" name="TextBox 51"/>
          <p:cNvSpPr txBox="1"/>
          <p:nvPr/>
        </p:nvSpPr>
        <p:spPr>
          <a:xfrm>
            <a:off x="6883079" y="3216790"/>
            <a:ext cx="785818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800" b="1" dirty="0" smtClean="0">
                <a:latin typeface="Arial" pitchFamily="34" charset="0"/>
                <a:cs typeface="Arial" pitchFamily="34" charset="0"/>
              </a:rPr>
              <a:t>SCOOTER SHARING</a:t>
            </a:r>
            <a:endParaRPr lang="en-IN" sz="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9" name="Picture 88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5882947" y="2412338"/>
            <a:ext cx="925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0" name="TextBox 53"/>
          <p:cNvSpPr txBox="1"/>
          <p:nvPr/>
        </p:nvSpPr>
        <p:spPr>
          <a:xfrm>
            <a:off x="5811509" y="3212444"/>
            <a:ext cx="1000132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800" b="1" dirty="0" smtClean="0">
                <a:latin typeface="Arial" pitchFamily="34" charset="0"/>
                <a:cs typeface="Arial" pitchFamily="34" charset="0"/>
              </a:rPr>
              <a:t>AUTO RICKSHAWS</a:t>
            </a:r>
            <a:endParaRPr lang="en-IN" sz="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1" name="Picture 90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883211" y="2455200"/>
            <a:ext cx="631036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2" name="TextBox 57"/>
          <p:cNvSpPr txBox="1"/>
          <p:nvPr/>
        </p:nvSpPr>
        <p:spPr>
          <a:xfrm>
            <a:off x="7668897" y="3169580"/>
            <a:ext cx="107157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800" b="1" dirty="0" smtClean="0">
                <a:latin typeface="Arial" pitchFamily="34" charset="0"/>
                <a:cs typeface="Arial" pitchFamily="34" charset="0"/>
              </a:rPr>
              <a:t>SUBWAY / MASS RAPID TRANSIT(MRTS)</a:t>
            </a:r>
            <a:endParaRPr lang="en-IN" sz="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3" name="Picture 92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6025823" y="3569630"/>
            <a:ext cx="728668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4" name="TextBox 64"/>
          <p:cNvSpPr txBox="1"/>
          <p:nvPr/>
        </p:nvSpPr>
        <p:spPr>
          <a:xfrm>
            <a:off x="5882947" y="4512612"/>
            <a:ext cx="107157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800" b="1" dirty="0" smtClean="0">
                <a:latin typeface="Arial" pitchFamily="34" charset="0"/>
                <a:cs typeface="Arial" pitchFamily="34" charset="0"/>
              </a:rPr>
              <a:t>AUTONOMOUS TAXI</a:t>
            </a:r>
            <a:endParaRPr lang="en-IN" sz="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5" name="Picture 94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6883080" y="3855382"/>
            <a:ext cx="799974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6" name="TextBox 66"/>
          <p:cNvSpPr txBox="1"/>
          <p:nvPr/>
        </p:nvSpPr>
        <p:spPr>
          <a:xfrm>
            <a:off x="6883079" y="4540056"/>
            <a:ext cx="1071570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800" b="1" dirty="0" smtClean="0">
                <a:latin typeface="Arial" pitchFamily="34" charset="0"/>
                <a:cs typeface="Arial" pitchFamily="34" charset="0"/>
              </a:rPr>
              <a:t>MAXI CAB</a:t>
            </a:r>
            <a:endParaRPr lang="en-IN" sz="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7" name="TextBox 68"/>
          <p:cNvSpPr txBox="1"/>
          <p:nvPr/>
        </p:nvSpPr>
        <p:spPr>
          <a:xfrm>
            <a:off x="7811773" y="4525770"/>
            <a:ext cx="991968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800" b="1" dirty="0" smtClean="0">
                <a:latin typeface="Arial" pitchFamily="34" charset="0"/>
                <a:cs typeface="Arial" pitchFamily="34" charset="0"/>
              </a:rPr>
              <a:t>JEEP</a:t>
            </a:r>
            <a:endParaRPr lang="en-IN" sz="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8" name="Picture 97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7811773" y="3712506"/>
            <a:ext cx="991968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9" name="Picture 98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6168699" y="5083516"/>
            <a:ext cx="600075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0" name="TextBox 71"/>
          <p:cNvSpPr txBox="1"/>
          <p:nvPr/>
        </p:nvSpPr>
        <p:spPr>
          <a:xfrm>
            <a:off x="5954385" y="5797896"/>
            <a:ext cx="1071570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800" b="1" dirty="0" smtClean="0">
                <a:latin typeface="Arial" pitchFamily="34" charset="0"/>
                <a:cs typeface="Arial" pitchFamily="34" charset="0"/>
              </a:rPr>
              <a:t>UNDER GROUND</a:t>
            </a:r>
            <a:endParaRPr lang="en-IN" sz="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1" name="TextBox 74"/>
          <p:cNvSpPr txBox="1"/>
          <p:nvPr/>
        </p:nvSpPr>
        <p:spPr>
          <a:xfrm>
            <a:off x="6811641" y="5797896"/>
            <a:ext cx="1071570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800" b="1" dirty="0" smtClean="0">
                <a:latin typeface="Arial" pitchFamily="34" charset="0"/>
                <a:cs typeface="Arial" pitchFamily="34" charset="0"/>
              </a:rPr>
              <a:t>RAILBUS</a:t>
            </a:r>
            <a:endParaRPr lang="en-IN" sz="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" name="Picture 101" descr="Railbus Inc. | Dubai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6954518" y="5154954"/>
            <a:ext cx="857256" cy="571503"/>
          </a:xfrm>
          <a:prstGeom prst="rect">
            <a:avLst/>
          </a:prstGeom>
          <a:noFill/>
        </p:spPr>
      </p:pic>
      <p:pic>
        <p:nvPicPr>
          <p:cNvPr id="103" name="Picture 102" descr="Hot Air Balloon Icon - Free PNG &amp; SVG 23561 - Noun Project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8026087" y="5083516"/>
            <a:ext cx="642942" cy="642942"/>
          </a:xfrm>
          <a:prstGeom prst="rect">
            <a:avLst/>
          </a:prstGeom>
          <a:noFill/>
        </p:spPr>
      </p:pic>
      <p:sp>
        <p:nvSpPr>
          <p:cNvPr id="104" name="TextBox 77"/>
          <p:cNvSpPr txBox="1"/>
          <p:nvPr/>
        </p:nvSpPr>
        <p:spPr>
          <a:xfrm>
            <a:off x="7811773" y="5797896"/>
            <a:ext cx="991968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800" b="1" dirty="0" smtClean="0">
                <a:latin typeface="Arial" pitchFamily="34" charset="0"/>
                <a:cs typeface="Arial" pitchFamily="34" charset="0"/>
              </a:rPr>
              <a:t>AIR BALLOON</a:t>
            </a:r>
            <a:endParaRPr lang="en-IN" sz="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44914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125"/>
            <a:ext cx="9144002" cy="685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5"/>
          <p:cNvSpPr txBox="1"/>
          <p:nvPr/>
        </p:nvSpPr>
        <p:spPr>
          <a:xfrm>
            <a:off x="-29655" y="-27384"/>
            <a:ext cx="91662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3000" b="1" dirty="0">
                <a:solidFill>
                  <a:srgbClr val="00FF00"/>
                </a:solidFill>
                <a:latin typeface="Trebuchet MS" pitchFamily="34" charset="0"/>
              </a:rPr>
              <a:t>Global Pathways to Modernising Public Transport</a:t>
            </a:r>
          </a:p>
        </p:txBody>
      </p:sp>
      <p:sp>
        <p:nvSpPr>
          <p:cNvPr id="4" name="Rectangle 3"/>
          <p:cNvSpPr/>
          <p:nvPr/>
        </p:nvSpPr>
        <p:spPr>
          <a:xfrm>
            <a:off x="-1" y="0"/>
            <a:ext cx="9144002" cy="685800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16" name="TextBox 11"/>
          <p:cNvSpPr txBox="1"/>
          <p:nvPr/>
        </p:nvSpPr>
        <p:spPr>
          <a:xfrm>
            <a:off x="-2942" y="620688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800" b="1" u="sng" dirty="0">
                <a:solidFill>
                  <a:srgbClr val="FFC000"/>
                </a:solidFill>
                <a:latin typeface="Trebuchet MS" pitchFamily="34" charset="0"/>
              </a:rPr>
              <a:t>U.N.’s SUSTAINABLE DEVELOPMENT GOALS</a:t>
            </a:r>
          </a:p>
        </p:txBody>
      </p:sp>
      <p:pic>
        <p:nvPicPr>
          <p:cNvPr id="8" name="Picture 7" descr="No photo description available.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43608" y="1340768"/>
            <a:ext cx="6984776" cy="489654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="" xmlns:p14="http://schemas.microsoft.com/office/powerpoint/2010/main" val="4066555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125"/>
            <a:ext cx="9144002" cy="685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5"/>
          <p:cNvSpPr txBox="1"/>
          <p:nvPr/>
        </p:nvSpPr>
        <p:spPr>
          <a:xfrm>
            <a:off x="-29655" y="-27384"/>
            <a:ext cx="91662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3000" b="1" dirty="0">
                <a:solidFill>
                  <a:srgbClr val="00FF00"/>
                </a:solidFill>
                <a:latin typeface="Trebuchet MS" pitchFamily="34" charset="0"/>
              </a:rPr>
              <a:t>Global Pathways to Modernising Public Transport</a:t>
            </a:r>
          </a:p>
        </p:txBody>
      </p:sp>
      <p:sp>
        <p:nvSpPr>
          <p:cNvPr id="4" name="Rectangle 3"/>
          <p:cNvSpPr/>
          <p:nvPr/>
        </p:nvSpPr>
        <p:spPr>
          <a:xfrm>
            <a:off x="-1" y="0"/>
            <a:ext cx="9144002" cy="685800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7" name="TextBox 11"/>
          <p:cNvSpPr txBox="1"/>
          <p:nvPr/>
        </p:nvSpPr>
        <p:spPr>
          <a:xfrm>
            <a:off x="0" y="57148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800" b="1" u="sng" dirty="0" smtClean="0">
                <a:solidFill>
                  <a:srgbClr val="FFC000"/>
                </a:solidFill>
                <a:latin typeface="Trebuchet MS" pitchFamily="34" charset="0"/>
              </a:rPr>
              <a:t>PUBLIC </a:t>
            </a:r>
            <a:r>
              <a:rPr lang="en-IN" sz="2800" b="1" u="sng" dirty="0" smtClean="0">
                <a:solidFill>
                  <a:srgbClr val="FFC000"/>
                </a:solidFill>
                <a:latin typeface="Trebuchet MS" pitchFamily="34" charset="0"/>
              </a:rPr>
              <a:t>TRANSIT </a:t>
            </a:r>
            <a:r>
              <a:rPr lang="en-IN" sz="2800" b="1" u="sng" dirty="0" smtClean="0">
                <a:solidFill>
                  <a:srgbClr val="FFC000"/>
                </a:solidFill>
                <a:latin typeface="Trebuchet MS" pitchFamily="34" charset="0"/>
              </a:rPr>
              <a:t>12 TANGIBLE BENEFITS</a:t>
            </a:r>
            <a:endParaRPr lang="en-IN" sz="2800" b="1" u="sng" dirty="0">
              <a:solidFill>
                <a:srgbClr val="FFC000"/>
              </a:solidFill>
              <a:latin typeface="Trebuchet MS" pitchFamily="34" charset="0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6476" y="1285860"/>
            <a:ext cx="4348400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55380" y="1285860"/>
            <a:ext cx="4164772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389787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125"/>
            <a:ext cx="9144002" cy="685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5"/>
          <p:cNvSpPr txBox="1"/>
          <p:nvPr/>
        </p:nvSpPr>
        <p:spPr>
          <a:xfrm>
            <a:off x="-29655" y="-27384"/>
            <a:ext cx="91662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3000" b="1" dirty="0">
                <a:solidFill>
                  <a:srgbClr val="00FF00"/>
                </a:solidFill>
                <a:latin typeface="Trebuchet MS" pitchFamily="34" charset="0"/>
              </a:rPr>
              <a:t>Global Pathways to Modernising Public Transport</a:t>
            </a:r>
          </a:p>
        </p:txBody>
      </p:sp>
      <p:sp>
        <p:nvSpPr>
          <p:cNvPr id="4" name="Rectangle 3"/>
          <p:cNvSpPr/>
          <p:nvPr/>
        </p:nvSpPr>
        <p:spPr>
          <a:xfrm>
            <a:off x="-1" y="0"/>
            <a:ext cx="9144002" cy="685800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pic>
        <p:nvPicPr>
          <p:cNvPr id="7" name="Picture 6" descr="People Vector Icon Group People Symbol Stock Vector (Royalty Free)  1453661639 | Shutterstock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92238" y="3068960"/>
            <a:ext cx="912178" cy="941071"/>
          </a:xfrm>
          <a:prstGeom prst="rect">
            <a:avLst/>
          </a:prstGeom>
          <a:noFill/>
        </p:spPr>
      </p:pic>
      <p:pic>
        <p:nvPicPr>
          <p:cNvPr id="8" name="Picture 7" descr="160,888 Planet Icons - Free in SVG, PNG, ICO - IconScout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64092" y="2310032"/>
            <a:ext cx="928688" cy="942976"/>
          </a:xfrm>
          <a:prstGeom prst="rect">
            <a:avLst/>
          </a:prstGeom>
          <a:noFill/>
        </p:spPr>
      </p:pic>
      <p:pic>
        <p:nvPicPr>
          <p:cNvPr id="9" name="Picture 8" descr="Progress Icons &amp; Symbols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029076" y="4610024"/>
            <a:ext cx="928694" cy="928695"/>
          </a:xfrm>
          <a:prstGeom prst="rect">
            <a:avLst/>
          </a:prstGeom>
          <a:noFill/>
        </p:spPr>
      </p:pic>
      <p:sp>
        <p:nvSpPr>
          <p:cNvPr id="10" name="TextBox 16"/>
          <p:cNvSpPr txBox="1"/>
          <p:nvPr/>
        </p:nvSpPr>
        <p:spPr>
          <a:xfrm>
            <a:off x="1975722" y="4010031"/>
            <a:ext cx="9286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1600" b="1" dirty="0" smtClean="0">
                <a:solidFill>
                  <a:srgbClr val="FFFF00"/>
                </a:solidFill>
                <a:latin typeface="Trebuchet MS" pitchFamily="34" charset="0"/>
              </a:rPr>
              <a:t>PEOPLE</a:t>
            </a:r>
            <a:endParaRPr lang="en-IN" sz="1600" b="1" dirty="0">
              <a:solidFill>
                <a:srgbClr val="FFFF00"/>
              </a:solidFill>
              <a:latin typeface="Trebuchet MS" pitchFamily="34" charset="0"/>
            </a:endParaRPr>
          </a:p>
        </p:txBody>
      </p:sp>
      <p:sp>
        <p:nvSpPr>
          <p:cNvPr id="11" name="TextBox 17"/>
          <p:cNvSpPr txBox="1"/>
          <p:nvPr/>
        </p:nvSpPr>
        <p:spPr>
          <a:xfrm>
            <a:off x="6000760" y="3305839"/>
            <a:ext cx="9286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1600" b="1" dirty="0" smtClean="0">
                <a:solidFill>
                  <a:srgbClr val="FFFF00"/>
                </a:solidFill>
                <a:latin typeface="Trebuchet MS" pitchFamily="34" charset="0"/>
              </a:rPr>
              <a:t>PLANET</a:t>
            </a:r>
            <a:endParaRPr lang="en-IN" sz="1600" b="1" dirty="0">
              <a:solidFill>
                <a:srgbClr val="FFFF00"/>
              </a:solidFill>
              <a:latin typeface="Trebuchet MS" pitchFamily="34" charset="0"/>
            </a:endParaRPr>
          </a:p>
        </p:txBody>
      </p:sp>
      <p:sp>
        <p:nvSpPr>
          <p:cNvPr id="12" name="TextBox 18"/>
          <p:cNvSpPr txBox="1"/>
          <p:nvPr/>
        </p:nvSpPr>
        <p:spPr>
          <a:xfrm>
            <a:off x="3814762" y="5538718"/>
            <a:ext cx="12858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1600" b="1" dirty="0" smtClean="0">
                <a:solidFill>
                  <a:srgbClr val="FFFF00"/>
                </a:solidFill>
                <a:latin typeface="Trebuchet MS" pitchFamily="34" charset="0"/>
              </a:rPr>
              <a:t>PROGRESS</a:t>
            </a:r>
            <a:endParaRPr lang="en-IN" sz="1600" b="1" dirty="0">
              <a:solidFill>
                <a:srgbClr val="FFFF00"/>
              </a:solidFill>
              <a:latin typeface="Trebuchet MS" pitchFamily="34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3143240" y="1693063"/>
            <a:ext cx="2643206" cy="2643206"/>
          </a:xfrm>
          <a:prstGeom prst="ellipse">
            <a:avLst/>
          </a:prstGeom>
          <a:noFill/>
          <a:ln w="63500" cmpd="thinThick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400" b="1" dirty="0" smtClean="0">
                <a:solidFill>
                  <a:srgbClr val="00FF00"/>
                </a:solidFill>
                <a:latin typeface="Trebuchet MS" pitchFamily="34" charset="0"/>
              </a:rPr>
              <a:t>PUBLIC TRANSPORT</a:t>
            </a:r>
            <a:endParaRPr lang="en-IN" sz="2400" b="1" dirty="0">
              <a:solidFill>
                <a:srgbClr val="00FF00"/>
              </a:solidFill>
              <a:latin typeface="Trebuchet MS" pitchFamily="34" charset="0"/>
            </a:endParaRPr>
          </a:p>
        </p:txBody>
      </p:sp>
      <p:sp>
        <p:nvSpPr>
          <p:cNvPr id="14" name="Rectangular Callout 13"/>
          <p:cNvSpPr/>
          <p:nvPr/>
        </p:nvSpPr>
        <p:spPr>
          <a:xfrm>
            <a:off x="6892786" y="1052736"/>
            <a:ext cx="2071702" cy="1071570"/>
          </a:xfrm>
          <a:prstGeom prst="wedgeRectCallout">
            <a:avLst/>
          </a:prstGeom>
          <a:noFill/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v"/>
            </a:pPr>
            <a:r>
              <a:rPr lang="en-IN" sz="1400" dirty="0" smtClean="0">
                <a:solidFill>
                  <a:srgbClr val="00FF00"/>
                </a:solidFill>
                <a:latin typeface="Trebuchet MS" pitchFamily="34" charset="0"/>
              </a:rPr>
              <a:t>Clean air </a:t>
            </a:r>
          </a:p>
          <a:p>
            <a:pPr>
              <a:buFont typeface="Wingdings" pitchFamily="2" charset="2"/>
              <a:buChar char="v"/>
            </a:pPr>
            <a:r>
              <a:rPr lang="en-IN" sz="1400" dirty="0" smtClean="0">
                <a:solidFill>
                  <a:srgbClr val="00FF00"/>
                </a:solidFill>
                <a:latin typeface="Trebuchet MS" pitchFamily="34" charset="0"/>
              </a:rPr>
              <a:t>Saving the planet </a:t>
            </a:r>
          </a:p>
          <a:p>
            <a:pPr>
              <a:buFont typeface="Wingdings" pitchFamily="2" charset="2"/>
              <a:buChar char="v"/>
            </a:pPr>
            <a:r>
              <a:rPr lang="en-IN" sz="1400" dirty="0" smtClean="0">
                <a:solidFill>
                  <a:srgbClr val="00FF00"/>
                </a:solidFill>
                <a:latin typeface="Trebuchet MS" pitchFamily="34" charset="0"/>
              </a:rPr>
              <a:t>Quality of urban life </a:t>
            </a:r>
          </a:p>
          <a:p>
            <a:pPr>
              <a:buFont typeface="Wingdings" pitchFamily="2" charset="2"/>
              <a:buChar char="v"/>
            </a:pPr>
            <a:r>
              <a:rPr lang="en-IN" sz="1400" dirty="0" smtClean="0">
                <a:solidFill>
                  <a:srgbClr val="00FF00"/>
                </a:solidFill>
                <a:latin typeface="Trebuchet MS" pitchFamily="34" charset="0"/>
              </a:rPr>
              <a:t>Noise reduction</a:t>
            </a:r>
            <a:endParaRPr lang="en-IN" sz="1400" dirty="0">
              <a:solidFill>
                <a:srgbClr val="00FF00"/>
              </a:solidFill>
              <a:latin typeface="Trebuchet MS" pitchFamily="34" charset="0"/>
            </a:endParaRPr>
          </a:p>
        </p:txBody>
      </p:sp>
      <p:sp>
        <p:nvSpPr>
          <p:cNvPr id="15" name="Half Frame 14"/>
          <p:cNvSpPr/>
          <p:nvPr/>
        </p:nvSpPr>
        <p:spPr>
          <a:xfrm>
            <a:off x="6321282" y="1409926"/>
            <a:ext cx="500066" cy="857256"/>
          </a:xfrm>
          <a:prstGeom prst="halfFram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16" name="Rectangular Callout 15"/>
          <p:cNvSpPr/>
          <p:nvPr/>
        </p:nvSpPr>
        <p:spPr>
          <a:xfrm>
            <a:off x="214282" y="4589678"/>
            <a:ext cx="2786082" cy="1071570"/>
          </a:xfrm>
          <a:prstGeom prst="wedgeRectCallout">
            <a:avLst>
              <a:gd name="adj1" fmla="val 21925"/>
              <a:gd name="adj2" fmla="val 61349"/>
            </a:avLst>
          </a:prstGeom>
          <a:noFill/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pitchFamily="2" charset="2"/>
              <a:buChar char="v"/>
            </a:pPr>
            <a:r>
              <a:rPr lang="en-IN" sz="1400" dirty="0" smtClean="0">
                <a:solidFill>
                  <a:srgbClr val="00FF00"/>
                </a:solidFill>
                <a:latin typeface="Trebuchet MS" pitchFamily="34" charset="0"/>
              </a:rPr>
              <a:t>Accessibility &amp; affordability 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en-IN" sz="1400" dirty="0" smtClean="0">
                <a:solidFill>
                  <a:srgbClr val="00FF00"/>
                </a:solidFill>
                <a:latin typeface="Trebuchet MS" pitchFamily="34" charset="0"/>
              </a:rPr>
              <a:t>Healthy, active lifestyle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en-IN" sz="1400" dirty="0" smtClean="0">
                <a:solidFill>
                  <a:srgbClr val="00FF00"/>
                </a:solidFill>
                <a:latin typeface="Trebuchet MS" pitchFamily="34" charset="0"/>
              </a:rPr>
              <a:t>Connecting people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en-IN" sz="1400" dirty="0" smtClean="0">
                <a:solidFill>
                  <a:srgbClr val="00FF00"/>
                </a:solidFill>
                <a:latin typeface="Trebuchet MS" pitchFamily="34" charset="0"/>
              </a:rPr>
              <a:t>Number one in safety</a:t>
            </a:r>
            <a:endParaRPr lang="en-IN" sz="1400" dirty="0">
              <a:solidFill>
                <a:srgbClr val="00FF00"/>
              </a:solidFill>
              <a:latin typeface="Trebuchet MS" pitchFamily="34" charset="0"/>
            </a:endParaRPr>
          </a:p>
        </p:txBody>
      </p:sp>
      <p:sp>
        <p:nvSpPr>
          <p:cNvPr id="17" name="Rectangular Callout 16"/>
          <p:cNvSpPr/>
          <p:nvPr/>
        </p:nvSpPr>
        <p:spPr>
          <a:xfrm>
            <a:off x="5786446" y="4510685"/>
            <a:ext cx="2286016" cy="1071570"/>
          </a:xfrm>
          <a:prstGeom prst="wedgeRectCallout">
            <a:avLst>
              <a:gd name="adj1" fmla="val -63957"/>
              <a:gd name="adj2" fmla="val -13317"/>
            </a:avLst>
          </a:prstGeom>
          <a:noFill/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pitchFamily="2" charset="2"/>
              <a:buChar char="v"/>
            </a:pPr>
            <a:r>
              <a:rPr lang="en-IN" sz="1400" dirty="0" smtClean="0">
                <a:solidFill>
                  <a:srgbClr val="00FF00"/>
                </a:solidFill>
                <a:latin typeface="Trebuchet MS" pitchFamily="34" charset="0"/>
              </a:rPr>
              <a:t>Innovation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en-IN" sz="1400" dirty="0" smtClean="0">
                <a:solidFill>
                  <a:srgbClr val="00FF00"/>
                </a:solidFill>
                <a:latin typeface="Trebuchet MS" pitchFamily="34" charset="0"/>
              </a:rPr>
              <a:t>Boosting the economy 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en-IN" sz="1400" dirty="0" smtClean="0">
                <a:solidFill>
                  <a:srgbClr val="00FF00"/>
                </a:solidFill>
                <a:latin typeface="Trebuchet MS" pitchFamily="34" charset="0"/>
              </a:rPr>
              <a:t>Local jobs 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en-IN" sz="1400" dirty="0" smtClean="0">
                <a:solidFill>
                  <a:srgbClr val="00FF00"/>
                </a:solidFill>
                <a:latin typeface="Trebuchet MS" pitchFamily="34" charset="0"/>
              </a:rPr>
              <a:t>Bustling cities</a:t>
            </a:r>
            <a:endParaRPr lang="en-IN" sz="1400" dirty="0">
              <a:solidFill>
                <a:srgbClr val="00FF00"/>
              </a:solidFill>
              <a:latin typeface="Trebuchet MS" pitchFamily="34" charset="0"/>
            </a:endParaRPr>
          </a:p>
        </p:txBody>
      </p:sp>
      <p:sp>
        <p:nvSpPr>
          <p:cNvPr id="18" name="Half Frame 17"/>
          <p:cNvSpPr/>
          <p:nvPr/>
        </p:nvSpPr>
        <p:spPr>
          <a:xfrm rot="10800000">
            <a:off x="4929190" y="4334224"/>
            <a:ext cx="500066" cy="857256"/>
          </a:xfrm>
          <a:prstGeom prst="halfFram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19" name="TextBox 11"/>
          <p:cNvSpPr txBox="1"/>
          <p:nvPr/>
        </p:nvSpPr>
        <p:spPr>
          <a:xfrm>
            <a:off x="-29655" y="52661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800" b="1" u="sng" dirty="0" smtClean="0">
                <a:solidFill>
                  <a:srgbClr val="FFC000"/>
                </a:solidFill>
                <a:latin typeface="Trebuchet MS" pitchFamily="34" charset="0"/>
              </a:rPr>
              <a:t>PUBLIC </a:t>
            </a:r>
            <a:r>
              <a:rPr lang="en-IN" sz="2800" b="1" u="sng" dirty="0" smtClean="0">
                <a:solidFill>
                  <a:srgbClr val="FFC000"/>
                </a:solidFill>
                <a:latin typeface="Trebuchet MS" pitchFamily="34" charset="0"/>
              </a:rPr>
              <a:t>TRANSIT </a:t>
            </a:r>
            <a:r>
              <a:rPr lang="en-IN" sz="2800" b="1" u="sng" dirty="0" smtClean="0">
                <a:solidFill>
                  <a:srgbClr val="FFC000"/>
                </a:solidFill>
                <a:latin typeface="Trebuchet MS" pitchFamily="34" charset="0"/>
              </a:rPr>
              <a:t>BENEFITS</a:t>
            </a:r>
            <a:endParaRPr lang="en-IN" sz="2800" b="1" u="sng" dirty="0">
              <a:solidFill>
                <a:srgbClr val="FFC000"/>
              </a:solidFill>
              <a:latin typeface="Trebuchet MS" pitchFamily="34" charset="0"/>
            </a:endParaRPr>
          </a:p>
        </p:txBody>
      </p:sp>
      <p:sp>
        <p:nvSpPr>
          <p:cNvPr id="20" name="Half Frame 19"/>
          <p:cNvSpPr/>
          <p:nvPr/>
        </p:nvSpPr>
        <p:spPr>
          <a:xfrm>
            <a:off x="1475656" y="3674833"/>
            <a:ext cx="500066" cy="857256"/>
          </a:xfrm>
          <a:prstGeom prst="halfFram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86017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721</TotalTime>
  <Words>1383</Words>
  <Application>Microsoft Office PowerPoint</Application>
  <PresentationFormat>On-screen Show (4:3)</PresentationFormat>
  <Paragraphs>318</Paragraphs>
  <Slides>34</Slides>
  <Notes>33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Amudhan</dc:creator>
  <cp:lastModifiedBy>Amudhan</cp:lastModifiedBy>
  <cp:revision>68</cp:revision>
  <dcterms:created xsi:type="dcterms:W3CDTF">2025-07-28T04:27:18Z</dcterms:created>
  <dcterms:modified xsi:type="dcterms:W3CDTF">2025-07-30T17:02:24Z</dcterms:modified>
</cp:coreProperties>
</file>