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Default Extension="emf" ContentType="image/x-emf"/>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257" r:id="rId2"/>
    <p:sldId id="758" r:id="rId3"/>
    <p:sldId id="760" r:id="rId4"/>
    <p:sldId id="759" r:id="rId5"/>
    <p:sldId id="620" r:id="rId6"/>
    <p:sldId id="602" r:id="rId7"/>
    <p:sldId id="721" r:id="rId8"/>
    <p:sldId id="722" r:id="rId9"/>
    <p:sldId id="753" r:id="rId10"/>
    <p:sldId id="755" r:id="rId11"/>
    <p:sldId id="754" r:id="rId12"/>
    <p:sldId id="724" r:id="rId13"/>
    <p:sldId id="727" r:id="rId14"/>
    <p:sldId id="763" r:id="rId15"/>
    <p:sldId id="725" r:id="rId16"/>
    <p:sldId id="493" r:id="rId17"/>
    <p:sldId id="594" r:id="rId18"/>
    <p:sldId id="601" r:id="rId19"/>
    <p:sldId id="596" r:id="rId20"/>
    <p:sldId id="598" r:id="rId21"/>
    <p:sldId id="600" r:id="rId22"/>
    <p:sldId id="605" r:id="rId23"/>
    <p:sldId id="599" r:id="rId24"/>
    <p:sldId id="613" r:id="rId25"/>
    <p:sldId id="608" r:id="rId26"/>
    <p:sldId id="607" r:id="rId27"/>
    <p:sldId id="610" r:id="rId28"/>
    <p:sldId id="615" r:id="rId29"/>
    <p:sldId id="623" r:id="rId30"/>
    <p:sldId id="604" r:id="rId31"/>
    <p:sldId id="618" r:id="rId32"/>
    <p:sldId id="619" r:id="rId33"/>
    <p:sldId id="683" r:id="rId34"/>
    <p:sldId id="684" r:id="rId35"/>
    <p:sldId id="685" r:id="rId36"/>
    <p:sldId id="686" r:id="rId37"/>
    <p:sldId id="687" r:id="rId38"/>
    <p:sldId id="688" r:id="rId39"/>
    <p:sldId id="689" r:id="rId40"/>
    <p:sldId id="690" r:id="rId41"/>
    <p:sldId id="691" r:id="rId42"/>
    <p:sldId id="692" r:id="rId43"/>
    <p:sldId id="707" r:id="rId44"/>
    <p:sldId id="693" r:id="rId45"/>
    <p:sldId id="701" r:id="rId46"/>
    <p:sldId id="706" r:id="rId47"/>
    <p:sldId id="697" r:id="rId48"/>
    <p:sldId id="698" r:id="rId49"/>
    <p:sldId id="705" r:id="rId50"/>
    <p:sldId id="694" r:id="rId51"/>
    <p:sldId id="695" r:id="rId52"/>
    <p:sldId id="703" r:id="rId53"/>
    <p:sldId id="702" r:id="rId54"/>
    <p:sldId id="704" r:id="rId55"/>
    <p:sldId id="726" r:id="rId56"/>
    <p:sldId id="711" r:id="rId57"/>
    <p:sldId id="710" r:id="rId58"/>
    <p:sldId id="717" r:id="rId59"/>
    <p:sldId id="719" r:id="rId60"/>
    <p:sldId id="720" r:id="rId61"/>
    <p:sldId id="718" r:id="rId62"/>
    <p:sldId id="625" r:id="rId63"/>
    <p:sldId id="715" r:id="rId64"/>
    <p:sldId id="716" r:id="rId65"/>
    <p:sldId id="622" r:id="rId66"/>
    <p:sldId id="435" r:id="rId67"/>
    <p:sldId id="669" r:id="rId68"/>
    <p:sldId id="664" r:id="rId69"/>
    <p:sldId id="666" r:id="rId70"/>
    <p:sldId id="488" r:id="rId71"/>
    <p:sldId id="638" r:id="rId72"/>
    <p:sldId id="490" r:id="rId73"/>
    <p:sldId id="491" r:id="rId74"/>
    <p:sldId id="639" r:id="rId75"/>
    <p:sldId id="642" r:id="rId76"/>
    <p:sldId id="645" r:id="rId77"/>
    <p:sldId id="650" r:id="rId78"/>
    <p:sldId id="652" r:id="rId79"/>
    <p:sldId id="655" r:id="rId80"/>
    <p:sldId id="658" r:id="rId81"/>
    <p:sldId id="663" r:id="rId82"/>
    <p:sldId id="640" r:id="rId83"/>
    <p:sldId id="634" r:id="rId84"/>
    <p:sldId id="762" r:id="rId85"/>
    <p:sldId id="635" r:id="rId86"/>
    <p:sldId id="636" r:id="rId87"/>
    <p:sldId id="761" r:id="rId88"/>
    <p:sldId id="729" r:id="rId89"/>
    <p:sldId id="764"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33CC"/>
    <a:srgbClr val="0066FF"/>
    <a:srgbClr val="6600CC"/>
    <a:srgbClr val="00D000"/>
    <a:srgbClr val="0000FF"/>
    <a:srgbClr val="00A800"/>
    <a:srgbClr val="FF9900"/>
    <a:srgbClr val="FF9933"/>
    <a:srgbClr val="D6009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05" autoAdjust="0"/>
    <p:restoredTop sz="94746" autoAdjust="0"/>
  </p:normalViewPr>
  <p:slideViewPr>
    <p:cSldViewPr>
      <p:cViewPr varScale="1">
        <p:scale>
          <a:sx n="68" d="100"/>
          <a:sy n="68" d="100"/>
        </p:scale>
        <p:origin x="-139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77A15B-EF51-4A21-9F53-FDE45681BD18}" type="datetimeFigureOut">
              <a:rPr lang="en-IN" smtClean="0"/>
              <a:pPr/>
              <a:t>01-07-2025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EE4EE6-C928-41E6-9E6C-A9D556B6B6CA}" type="slidenum">
              <a:rPr lang="en-IN" smtClean="0"/>
              <a:pPr/>
              <a:t>‹#›</a:t>
            </a:fld>
            <a:endParaRPr lang="en-IN"/>
          </a:p>
        </p:txBody>
      </p:sp>
    </p:spTree>
    <p:extLst>
      <p:ext uri="{BB962C8B-B14F-4D97-AF65-F5344CB8AC3E}">
        <p14:creationId xmlns:p14="http://schemas.microsoft.com/office/powerpoint/2010/main" xmlns="" val="2838440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19</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20</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24</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28</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29</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34</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38</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39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40</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44</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48</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49</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50</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51</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54</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55</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56</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59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62</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63</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64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67</a:t>
            </a:fld>
            <a:endParaRPr lang="en-IN"/>
          </a:p>
        </p:txBody>
      </p:sp>
    </p:spTree>
    <p:extLst>
      <p:ext uri="{BB962C8B-B14F-4D97-AF65-F5344CB8AC3E}">
        <p14:creationId xmlns:p14="http://schemas.microsoft.com/office/powerpoint/2010/main" xmlns="" val="21178039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69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Trebuchet MS" pitchFamily="34" charset="0"/>
              </a:rPr>
              <a:t>A fuel cell is composed of an anode, cathode, and an electrolyte membrane. A typical fuel cell works by passing hydrogen through the anode of a fuel cell and oxygen through the cathode. At the anode site, a catalyst splits the hydrogen molecules into electrons and protons. The protons pass through the porous electrolyte membrane, while the electrons are forced through a circuit, generating an electric current and excess heat. At the cathode, the protons, electrons, and oxygen combine to produce water molecules. As there are no moving parts, fuel cells operate silently and with extremely high reliability. </a:t>
            </a:r>
          </a:p>
        </p:txBody>
      </p:sp>
      <p:sp>
        <p:nvSpPr>
          <p:cNvPr id="4" name="Slide Number Placeholder 3"/>
          <p:cNvSpPr>
            <a:spLocks noGrp="1"/>
          </p:cNvSpPr>
          <p:nvPr>
            <p:ph type="sldNum" sz="quarter" idx="10"/>
          </p:nvPr>
        </p:nvSpPr>
        <p:spPr/>
        <p:txBody>
          <a:bodyPr/>
          <a:lstStyle/>
          <a:p>
            <a:fld id="{19EE4EE6-C928-41E6-9E6C-A9D556B6B6CA}" type="slidenum">
              <a:rPr lang="en-IN" smtClean="0"/>
              <a:pPr/>
              <a:t>73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75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76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78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79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80</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81</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82</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83</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84</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Hello everyone,</a:t>
            </a:r>
          </a:p>
          <a:p>
            <a:r>
              <a:rPr lang="en-IN" sz="1200" b="0" i="0" kern="1200" dirty="0" smtClean="0">
                <a:solidFill>
                  <a:schemeClr val="tx1"/>
                </a:solidFill>
                <a:effectLst/>
                <a:latin typeface="+mn-lt"/>
                <a:ea typeface="+mn-ea"/>
                <a:cs typeface="+mn-cs"/>
              </a:rPr>
              <a:t>This is Amudhan, and I am delighted to present to you today on the fascinating topic of "Mobility of the Future: Trends and Developments in Public Transport." As our world continues to evolve, so does the way we move around our cities and communities.</a:t>
            </a:r>
          </a:p>
        </p:txBody>
      </p:sp>
      <p:sp>
        <p:nvSpPr>
          <p:cNvPr id="4" name="Slide Number Placeholder 3"/>
          <p:cNvSpPr>
            <a:spLocks noGrp="1"/>
          </p:cNvSpPr>
          <p:nvPr>
            <p:ph type="sldNum" sz="quarter" idx="10"/>
          </p:nvPr>
        </p:nvSpPr>
        <p:spPr/>
        <p:txBody>
          <a:bodyPr/>
          <a:lstStyle/>
          <a:p>
            <a:fld id="{19EE4EE6-C928-41E6-9E6C-A9D556B6B6CA}" type="slidenum">
              <a:rPr lang="en-IN" smtClean="0"/>
              <a:pPr/>
              <a:t>85</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86</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87</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88</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89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EE4EE6-C928-41E6-9E6C-A9D556B6B6CA}" type="slidenum">
              <a:rPr lang="en-IN" smtClean="0"/>
              <a:pPr/>
              <a:t>9</a:t>
            </a:fld>
            <a:endParaRPr lang="en-IN" dirty="0"/>
          </a:p>
        </p:txBody>
      </p:sp>
    </p:spTree>
    <p:extLst>
      <p:ext uri="{BB962C8B-B14F-4D97-AF65-F5344CB8AC3E}">
        <p14:creationId xmlns:p14="http://schemas.microsoft.com/office/powerpoint/2010/main" xmlns="" val="2117803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998513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4240032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604413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19515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776478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537596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89031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34115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132904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3751842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9BD93-175E-4DF9-979A-46D5EF8FB327}" type="datetimeFigureOut">
              <a:rPr lang="en-IN" smtClean="0"/>
              <a:pPr/>
              <a:t>01-07-2025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406717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BD93-175E-4DF9-979A-46D5EF8FB327}" type="datetimeFigureOut">
              <a:rPr lang="en-IN" smtClean="0"/>
              <a:pPr/>
              <a:t>01-07-2025</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0975C-604D-4E1F-A6EC-6A4C73D48063}" type="slidenum">
              <a:rPr lang="en-IN" smtClean="0"/>
              <a:pPr/>
              <a:t>‹#›</a:t>
            </a:fld>
            <a:endParaRPr lang="en-IN"/>
          </a:p>
        </p:txBody>
      </p:sp>
    </p:spTree>
    <p:extLst>
      <p:ext uri="{BB962C8B-B14F-4D97-AF65-F5344CB8AC3E}">
        <p14:creationId xmlns:p14="http://schemas.microsoft.com/office/powerpoint/2010/main" xmlns="" val="2417758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3.jpe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jpeg"/><Relationship Id="rId2" Type="http://schemas.openxmlformats.org/officeDocument/2006/relationships/notesSlide" Target="../notesSlides/notesSlide18.xml"/><Relationship Id="rId16"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jpeg"/><Relationship Id="rId15" Type="http://schemas.openxmlformats.org/officeDocument/2006/relationships/image" Target="../media/image30.jpe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jpeg"/><Relationship Id="rId1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image" Target="../media/image71.jpeg"/><Relationship Id="rId3" Type="http://schemas.openxmlformats.org/officeDocument/2006/relationships/image" Target="../media/image3.jpe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image" Target="../media/image70.png"/><Relationship Id="rId2" Type="http://schemas.openxmlformats.org/officeDocument/2006/relationships/notesSlide" Target="../notesSlides/notesSlide30.xml"/><Relationship Id="rId16" Type="http://schemas.openxmlformats.org/officeDocument/2006/relationships/image" Target="../media/image61.png"/><Relationship Id="rId20" Type="http://schemas.openxmlformats.org/officeDocument/2006/relationships/image" Target="../media/image65.png"/><Relationship Id="rId29"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24" Type="http://schemas.openxmlformats.org/officeDocument/2006/relationships/image" Target="../media/image69.jpeg"/><Relationship Id="rId32" Type="http://schemas.openxmlformats.org/officeDocument/2006/relationships/image" Target="../media/image77.png"/><Relationship Id="rId5" Type="http://schemas.openxmlformats.org/officeDocument/2006/relationships/image" Target="../media/image50.jpeg"/><Relationship Id="rId15" Type="http://schemas.openxmlformats.org/officeDocument/2006/relationships/image" Target="../media/image60.jpeg"/><Relationship Id="rId23" Type="http://schemas.openxmlformats.org/officeDocument/2006/relationships/image" Target="../media/image68.png"/><Relationship Id="rId28" Type="http://schemas.openxmlformats.org/officeDocument/2006/relationships/image" Target="../media/image73.png"/><Relationship Id="rId10" Type="http://schemas.openxmlformats.org/officeDocument/2006/relationships/image" Target="../media/image55.png"/><Relationship Id="rId19" Type="http://schemas.openxmlformats.org/officeDocument/2006/relationships/image" Target="../media/image64.jpeg"/><Relationship Id="rId31" Type="http://schemas.openxmlformats.org/officeDocument/2006/relationships/image" Target="../media/image76.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jpeg"/><Relationship Id="rId27" Type="http://schemas.openxmlformats.org/officeDocument/2006/relationships/image" Target="../media/image72.png"/><Relationship Id="rId30"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3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3.jpeg"/><Relationship Id="rId7" Type="http://schemas.openxmlformats.org/officeDocument/2006/relationships/image" Target="../media/image89.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3.jpeg"/><Relationship Id="rId7" Type="http://schemas.openxmlformats.org/officeDocument/2006/relationships/image" Target="../media/image98.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04.jpeg"/><Relationship Id="rId4" Type="http://schemas.openxmlformats.org/officeDocument/2006/relationships/image" Target="../media/image103.pn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07.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110.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5.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18.jpeg"/><Relationship Id="rId4" Type="http://schemas.openxmlformats.org/officeDocument/2006/relationships/image" Target="../media/image117.jpe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119.pn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56.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3.jpeg"/><Relationship Id="rId7" Type="http://schemas.openxmlformats.org/officeDocument/2006/relationships/image" Target="../media/image125.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png"/></Relationships>
</file>

<file path=ppt/slides/_rels/slide57.xml.rels><?xml version="1.0" encoding="UTF-8" standalone="yes"?>
<Relationships xmlns="http://schemas.openxmlformats.org/package/2006/relationships"><Relationship Id="rId8" Type="http://schemas.openxmlformats.org/officeDocument/2006/relationships/image" Target="../media/image131.jpeg"/><Relationship Id="rId13" Type="http://schemas.openxmlformats.org/officeDocument/2006/relationships/image" Target="../media/image136.jpeg"/><Relationship Id="rId3" Type="http://schemas.openxmlformats.org/officeDocument/2006/relationships/image" Target="../media/image3.jpeg"/><Relationship Id="rId7" Type="http://schemas.openxmlformats.org/officeDocument/2006/relationships/image" Target="../media/image130.png"/><Relationship Id="rId12" Type="http://schemas.openxmlformats.org/officeDocument/2006/relationships/image" Target="../media/image135.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134.jpeg"/><Relationship Id="rId5" Type="http://schemas.openxmlformats.org/officeDocument/2006/relationships/image" Target="../media/image128.png"/><Relationship Id="rId15" Type="http://schemas.openxmlformats.org/officeDocument/2006/relationships/image" Target="../media/image138.jpeg"/><Relationship Id="rId10" Type="http://schemas.openxmlformats.org/officeDocument/2006/relationships/image" Target="../media/image133.jpeg"/><Relationship Id="rId4" Type="http://schemas.openxmlformats.org/officeDocument/2006/relationships/image" Target="../media/image127.png"/><Relationship Id="rId9" Type="http://schemas.openxmlformats.org/officeDocument/2006/relationships/image" Target="../media/image132.jpeg"/><Relationship Id="rId14" Type="http://schemas.openxmlformats.org/officeDocument/2006/relationships/image" Target="../media/image137.png"/></Relationships>
</file>

<file path=ppt/slides/_rels/slide5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141.jpeg"/><Relationship Id="rId4" Type="http://schemas.openxmlformats.org/officeDocument/2006/relationships/image" Target="../media/image140.jpeg"/></Relationships>
</file>

<file path=ppt/slides/_rels/slide59.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42.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43.jpeg"/></Relationships>
</file>

<file path=ppt/slides/_rels/slide6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44.emf"/></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146.jpeg"/><Relationship Id="rId4" Type="http://schemas.openxmlformats.org/officeDocument/2006/relationships/image" Target="../media/image145.png"/></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47.jpe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48.png"/></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jpeg"/><Relationship Id="rId3" Type="http://schemas.openxmlformats.org/officeDocument/2006/relationships/image" Target="../media/image3.jpeg"/><Relationship Id="rId7" Type="http://schemas.openxmlformats.org/officeDocument/2006/relationships/image" Target="../media/image152.png"/><Relationship Id="rId12" Type="http://schemas.openxmlformats.org/officeDocument/2006/relationships/image" Target="../media/image157.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60.png"/><Relationship Id="rId4" Type="http://schemas.openxmlformats.org/officeDocument/2006/relationships/image" Target="../media/image159.jpe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161.jpeg"/></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5.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166.png"/></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167.emf"/></Relationships>
</file>

<file path=ppt/slides/_rels/slide7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168.png"/></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169.jpeg"/></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170.png"/></Relationships>
</file>

<file path=ppt/slides/_rels/slide7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171.jpeg"/></Relationships>
</file>

<file path=ppt/slides/_rels/slide76.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72.jpeg"/></Relationships>
</file>

<file path=ppt/slides/_rels/slide77.xml.rels><?xml version="1.0" encoding="UTF-8" standalone="yes"?>
<Relationships xmlns="http://schemas.openxmlformats.org/package/2006/relationships"><Relationship Id="rId8" Type="http://schemas.openxmlformats.org/officeDocument/2006/relationships/image" Target="../media/image177.jpeg"/><Relationship Id="rId3" Type="http://schemas.openxmlformats.org/officeDocument/2006/relationships/image" Target="../media/image3.jpeg"/><Relationship Id="rId7" Type="http://schemas.openxmlformats.org/officeDocument/2006/relationships/image" Target="../media/image176.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175.png"/><Relationship Id="rId5" Type="http://schemas.openxmlformats.org/officeDocument/2006/relationships/image" Target="../media/image174.jpeg"/><Relationship Id="rId4" Type="http://schemas.openxmlformats.org/officeDocument/2006/relationships/image" Target="../media/image173.jpeg"/></Relationships>
</file>

<file path=ppt/slides/_rels/slide78.xml.rels><?xml version="1.0" encoding="UTF-8" standalone="yes"?>
<Relationships xmlns="http://schemas.openxmlformats.org/package/2006/relationships"><Relationship Id="rId8" Type="http://schemas.openxmlformats.org/officeDocument/2006/relationships/image" Target="../media/image182.jpeg"/><Relationship Id="rId13" Type="http://schemas.openxmlformats.org/officeDocument/2006/relationships/image" Target="../media/image187.jpeg"/><Relationship Id="rId3" Type="http://schemas.openxmlformats.org/officeDocument/2006/relationships/image" Target="../media/image3.jpeg"/><Relationship Id="rId7" Type="http://schemas.openxmlformats.org/officeDocument/2006/relationships/image" Target="../media/image181.jpeg"/><Relationship Id="rId12" Type="http://schemas.openxmlformats.org/officeDocument/2006/relationships/image" Target="../media/image186.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180.jpeg"/><Relationship Id="rId11" Type="http://schemas.openxmlformats.org/officeDocument/2006/relationships/image" Target="../media/image185.jpeg"/><Relationship Id="rId5" Type="http://schemas.openxmlformats.org/officeDocument/2006/relationships/image" Target="../media/image179.jpeg"/><Relationship Id="rId10" Type="http://schemas.openxmlformats.org/officeDocument/2006/relationships/image" Target="../media/image184.jpeg"/><Relationship Id="rId4" Type="http://schemas.openxmlformats.org/officeDocument/2006/relationships/image" Target="../media/image178.jpeg"/><Relationship Id="rId9" Type="http://schemas.openxmlformats.org/officeDocument/2006/relationships/image" Target="../media/image183.jpeg"/><Relationship Id="rId14" Type="http://schemas.openxmlformats.org/officeDocument/2006/relationships/image" Target="../media/image188.jpeg"/></Relationships>
</file>

<file path=ppt/slides/_rels/slide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189.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0.xml"/><Relationship Id="rId1" Type="http://schemas.openxmlformats.org/officeDocument/2006/relationships/slideLayout" Target="../slideLayouts/slideLayout7.xml"/><Relationship Id="rId5" Type="http://schemas.openxmlformats.org/officeDocument/2006/relationships/image" Target="../media/image191.png"/><Relationship Id="rId4" Type="http://schemas.openxmlformats.org/officeDocument/2006/relationships/image" Target="../media/image190.jpeg"/></Relationships>
</file>

<file path=ppt/slides/_rels/slide8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192.jpeg"/></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193.png"/></Relationships>
</file>

<file path=ppt/slides/_rels/slide8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194.png"/></Relationships>
</file>

<file path=ppt/slides/_rels/slide8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4.xml"/><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8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7.xml"/><Relationship Id="rId1" Type="http://schemas.openxmlformats.org/officeDocument/2006/relationships/slideLayout" Target="../slideLayouts/slideLayout7.xml"/><Relationship Id="rId4" Type="http://schemas.openxmlformats.org/officeDocument/2006/relationships/image" Target="../media/image196.png"/></Relationships>
</file>

<file path=ppt/slides/_rels/slide88.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198.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42240"/>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8" name="TextBox 8"/>
          <p:cNvSpPr txBox="1"/>
          <p:nvPr/>
        </p:nvSpPr>
        <p:spPr>
          <a:xfrm>
            <a:off x="5286380" y="5429264"/>
            <a:ext cx="2806436"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600" dirty="0" smtClean="0">
                <a:solidFill>
                  <a:schemeClr val="bg1"/>
                </a:solidFill>
                <a:latin typeface="Tw Cen MT" pitchFamily="34" charset="0"/>
                <a:cs typeface="Arial" pitchFamily="34" charset="0"/>
              </a:rPr>
              <a:t>Global Public Transport Expert</a:t>
            </a:r>
          </a:p>
          <a:p>
            <a:pPr algn="r"/>
            <a:r>
              <a:rPr lang="en-IN" sz="1600" dirty="0" smtClean="0">
                <a:solidFill>
                  <a:schemeClr val="bg1"/>
                </a:solidFill>
                <a:latin typeface="Tw Cen MT" pitchFamily="34" charset="0"/>
                <a:cs typeface="Arial" pitchFamily="34" charset="0"/>
              </a:rPr>
              <a:t>1/974,NSC Bose Street,</a:t>
            </a:r>
          </a:p>
          <a:p>
            <a:pPr algn="r"/>
            <a:r>
              <a:rPr lang="en-IN" sz="1600" dirty="0" err="1" smtClean="0">
                <a:solidFill>
                  <a:schemeClr val="bg1"/>
                </a:solidFill>
                <a:latin typeface="Tw Cen MT" pitchFamily="34" charset="0"/>
                <a:cs typeface="Arial" pitchFamily="34" charset="0"/>
              </a:rPr>
              <a:t>Bavaani</a:t>
            </a:r>
            <a:r>
              <a:rPr lang="en-IN" sz="1600" dirty="0" smtClean="0">
                <a:solidFill>
                  <a:schemeClr val="bg1"/>
                </a:solidFill>
                <a:latin typeface="Tw Cen MT" pitchFamily="34" charset="0"/>
                <a:cs typeface="Arial" pitchFamily="34" charset="0"/>
              </a:rPr>
              <a:t> Nagar, </a:t>
            </a:r>
            <a:r>
              <a:rPr lang="en-IN" sz="1600" dirty="0" err="1" smtClean="0">
                <a:solidFill>
                  <a:schemeClr val="bg1"/>
                </a:solidFill>
                <a:latin typeface="Tw Cen MT" pitchFamily="34" charset="0"/>
                <a:cs typeface="Arial" pitchFamily="34" charset="0"/>
              </a:rPr>
              <a:t>Redhills</a:t>
            </a:r>
            <a:r>
              <a:rPr lang="en-IN" sz="1600" dirty="0" smtClean="0">
                <a:solidFill>
                  <a:schemeClr val="bg1"/>
                </a:solidFill>
                <a:latin typeface="Tw Cen MT" pitchFamily="34" charset="0"/>
                <a:cs typeface="Arial" pitchFamily="34" charset="0"/>
              </a:rPr>
              <a:t>,</a:t>
            </a:r>
          </a:p>
          <a:p>
            <a:pPr algn="r"/>
            <a:r>
              <a:rPr lang="en-IN" sz="1600" dirty="0" smtClean="0">
                <a:solidFill>
                  <a:schemeClr val="bg1"/>
                </a:solidFill>
                <a:latin typeface="Tw Cen MT" pitchFamily="34" charset="0"/>
                <a:cs typeface="Arial" pitchFamily="34" charset="0"/>
              </a:rPr>
              <a:t>Chennai-600 052.</a:t>
            </a:r>
            <a:endParaRPr lang="en-IN" sz="1600" dirty="0">
              <a:solidFill>
                <a:schemeClr val="bg1"/>
              </a:solidFill>
              <a:latin typeface="Tw Cen MT" pitchFamily="34" charset="0"/>
              <a:cs typeface="Arial" pitchFamily="34" charset="0"/>
            </a:endParaRPr>
          </a:p>
        </p:txBody>
      </p:sp>
      <p:sp>
        <p:nvSpPr>
          <p:cNvPr id="9" name="TextBox 11"/>
          <p:cNvSpPr txBox="1"/>
          <p:nvPr/>
        </p:nvSpPr>
        <p:spPr>
          <a:xfrm>
            <a:off x="1000099" y="977056"/>
            <a:ext cx="6970117" cy="523220"/>
          </a:xfrm>
          <a:prstGeom prst="rect">
            <a:avLst/>
          </a:prstGeom>
          <a:noFill/>
          <a:ln w="25400">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dirty="0" smtClean="0">
                <a:solidFill>
                  <a:srgbClr val="FFC000"/>
                </a:solidFill>
                <a:latin typeface="Trebuchet MS" pitchFamily="34" charset="0"/>
              </a:rPr>
              <a:t>CLEAN FUELS</a:t>
            </a:r>
          </a:p>
        </p:txBody>
      </p:sp>
      <p:sp>
        <p:nvSpPr>
          <p:cNvPr id="10" name="TextBox 12"/>
          <p:cNvSpPr txBox="1"/>
          <p:nvPr/>
        </p:nvSpPr>
        <p:spPr>
          <a:xfrm>
            <a:off x="857225" y="6482480"/>
            <a:ext cx="721523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2000" dirty="0" smtClean="0">
                <a:solidFill>
                  <a:srgbClr val="66FF33"/>
                </a:solidFill>
                <a:latin typeface="AR ESSENCE" pitchFamily="2" charset="0"/>
              </a:rPr>
              <a:t>Mail id : adroit.amudhan@gmail.com          Phone : +91-9789959270 </a:t>
            </a:r>
            <a:endParaRPr lang="en-IN" sz="2000" dirty="0">
              <a:solidFill>
                <a:srgbClr val="66FF33"/>
              </a:solidFill>
              <a:latin typeface="AR ESSENCE" pitchFamily="2" charset="0"/>
            </a:endParaRPr>
          </a:p>
        </p:txBody>
      </p:sp>
      <p:sp>
        <p:nvSpPr>
          <p:cNvPr id="11" name="Rectangle 10"/>
          <p:cNvSpPr/>
          <p:nvPr/>
        </p:nvSpPr>
        <p:spPr>
          <a:xfrm>
            <a:off x="-1" y="0"/>
            <a:ext cx="9144001"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13" name="TextBox 12"/>
          <p:cNvSpPr txBox="1"/>
          <p:nvPr/>
        </p:nvSpPr>
        <p:spPr>
          <a:xfrm>
            <a:off x="857224" y="4857760"/>
            <a:ext cx="5000660" cy="276999"/>
          </a:xfrm>
          <a:prstGeom prst="rect">
            <a:avLst/>
          </a:prstGeom>
          <a:noFill/>
        </p:spPr>
        <p:txBody>
          <a:bodyPr wrap="square" rtlCol="0">
            <a:spAutoFit/>
          </a:bodyPr>
          <a:lstStyle/>
          <a:p>
            <a:pPr algn="ctr"/>
            <a:r>
              <a:rPr lang="en-IN" sz="1200" b="1" dirty="0" smtClean="0">
                <a:solidFill>
                  <a:srgbClr val="FFFF00"/>
                </a:solidFill>
                <a:latin typeface="Trebuchet MS" pitchFamily="34" charset="0"/>
              </a:rPr>
              <a:t>We have alternative fuels, but we don’t have alternate future.</a:t>
            </a:r>
            <a:endParaRPr lang="en-IN" sz="1200" b="1" dirty="0">
              <a:solidFill>
                <a:srgbClr val="FFFF00"/>
              </a:solidFill>
            </a:endParaRPr>
          </a:p>
        </p:txBody>
      </p:sp>
      <p:pic>
        <p:nvPicPr>
          <p:cNvPr id="15" name="Picture 4" descr="https://www.eyes-on-europe.eu/wp-content/uploads/ELF-illu-article-1024x404.jpeg"/>
          <p:cNvPicPr>
            <a:picLocks noChangeAspect="1" noChangeArrowheads="1"/>
          </p:cNvPicPr>
          <p:nvPr/>
        </p:nvPicPr>
        <p:blipFill>
          <a:blip r:embed="rId4"/>
          <a:srcRect/>
          <a:stretch>
            <a:fillRect/>
          </a:stretch>
        </p:blipFill>
        <p:spPr bwMode="auto">
          <a:xfrm>
            <a:off x="1000100" y="1928802"/>
            <a:ext cx="4714908" cy="2857520"/>
          </a:xfrm>
          <a:prstGeom prst="rect">
            <a:avLst/>
          </a:prstGeom>
          <a:noFill/>
          <a:ln w="25400">
            <a:solidFill>
              <a:schemeClr val="bg1"/>
            </a:solidFill>
          </a:ln>
        </p:spPr>
      </p:pic>
    </p:spTree>
    <p:extLst>
      <p:ext uri="{BB962C8B-B14F-4D97-AF65-F5344CB8AC3E}">
        <p14:creationId xmlns:p14="http://schemas.microsoft.com/office/powerpoint/2010/main" xmlns="" val="1852766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7" name="Picture 2" descr="A graph of the top CO2 emitting countries from 1750 to 2021."/>
          <p:cNvPicPr>
            <a:picLocks noChangeAspect="1" noChangeArrowheads="1"/>
          </p:cNvPicPr>
          <p:nvPr/>
        </p:nvPicPr>
        <p:blipFill>
          <a:blip r:embed="rId4"/>
          <a:srcRect/>
          <a:stretch>
            <a:fillRect/>
          </a:stretch>
        </p:blipFill>
        <p:spPr bwMode="auto">
          <a:xfrm>
            <a:off x="785786" y="785794"/>
            <a:ext cx="7500990" cy="5500726"/>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CARBON FOOT PRINT</a:t>
            </a:r>
          </a:p>
        </p:txBody>
      </p:sp>
      <p:pic>
        <p:nvPicPr>
          <p:cNvPr id="12" name="Picture 10"/>
          <p:cNvPicPr>
            <a:picLocks noChangeAspect="1" noChangeArrowheads="1"/>
          </p:cNvPicPr>
          <p:nvPr/>
        </p:nvPicPr>
        <p:blipFill>
          <a:blip r:embed="rId4"/>
          <a:srcRect/>
          <a:stretch>
            <a:fillRect/>
          </a:stretch>
        </p:blipFill>
        <p:spPr bwMode="auto">
          <a:xfrm>
            <a:off x="4643438" y="1303143"/>
            <a:ext cx="4000528" cy="4929222"/>
          </a:xfrm>
          <a:prstGeom prst="rect">
            <a:avLst/>
          </a:prstGeom>
          <a:noFill/>
          <a:ln w="9525">
            <a:noFill/>
            <a:miter lim="800000"/>
            <a:headEnd/>
            <a:tailEnd/>
          </a:ln>
          <a:effectLst/>
        </p:spPr>
      </p:pic>
      <p:pic>
        <p:nvPicPr>
          <p:cNvPr id="13" name="Picture 2" descr="Photo via Getty Images"/>
          <p:cNvPicPr>
            <a:picLocks noChangeAspect="1" noChangeArrowheads="1"/>
          </p:cNvPicPr>
          <p:nvPr/>
        </p:nvPicPr>
        <p:blipFill>
          <a:blip r:embed="rId5"/>
          <a:srcRect/>
          <a:stretch>
            <a:fillRect/>
          </a:stretch>
        </p:blipFill>
        <p:spPr bwMode="auto">
          <a:xfrm>
            <a:off x="357158" y="1303143"/>
            <a:ext cx="3857652" cy="4983377"/>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ASSOCIATED IMPACTS OF CLIMATE CHANGE</a:t>
            </a:r>
            <a:endParaRPr lang="en-IN" sz="2800" b="1" u="sng" dirty="0">
              <a:solidFill>
                <a:srgbClr val="FFC000"/>
              </a:solidFill>
              <a:latin typeface="Trebuchet MS" pitchFamily="34" charset="0"/>
            </a:endParaRPr>
          </a:p>
        </p:txBody>
      </p:sp>
      <p:sp>
        <p:nvSpPr>
          <p:cNvPr id="17" name="TextBox 16"/>
          <p:cNvSpPr txBox="1"/>
          <p:nvPr/>
        </p:nvSpPr>
        <p:spPr>
          <a:xfrm>
            <a:off x="428596" y="1214422"/>
            <a:ext cx="4000528" cy="5191165"/>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Frequent severe droughts </a:t>
            </a:r>
            <a:r>
              <a:rPr lang="en-IN" sz="1000" b="1" dirty="0" smtClean="0">
                <a:solidFill>
                  <a:srgbClr val="FFFF00"/>
                </a:solidFill>
                <a:latin typeface="Trebuchet MS" pitchFamily="34" charset="0"/>
              </a:rPr>
              <a:t>(</a:t>
            </a:r>
            <a:r>
              <a:rPr lang="en-IN" sz="1000" b="1" dirty="0" err="1" smtClean="0">
                <a:solidFill>
                  <a:srgbClr val="FFFF00"/>
                </a:solidFill>
                <a:latin typeface="Trebuchet MS" pitchFamily="34" charset="0"/>
              </a:rPr>
              <a:t>கடுமையான</a:t>
            </a:r>
            <a:r>
              <a:rPr lang="en-IN" sz="1000" b="1" dirty="0" smtClean="0">
                <a:solidFill>
                  <a:srgbClr val="FFFF00"/>
                </a:solidFill>
                <a:latin typeface="Trebuchet MS" pitchFamily="34" charset="0"/>
              </a:rPr>
              <a:t> </a:t>
            </a:r>
            <a:r>
              <a:rPr lang="en-IN" sz="1000" b="1" dirty="0" err="1" smtClean="0">
                <a:solidFill>
                  <a:srgbClr val="FFFF00"/>
                </a:solidFill>
                <a:latin typeface="Trebuchet MS" pitchFamily="34" charset="0"/>
              </a:rPr>
              <a:t>வறட்சி</a:t>
            </a:r>
            <a:r>
              <a:rPr lang="en-IN" sz="1000" b="1" dirty="0" smtClean="0">
                <a:solidFill>
                  <a:srgbClr val="FFFF00"/>
                </a:solidFill>
                <a:latin typeface="Trebuchet MS" pitchFamily="34" charset="0"/>
              </a:rPr>
              <a:t>)</a:t>
            </a:r>
          </a:p>
          <a:p>
            <a:pPr marL="342900" indent="-342900">
              <a:lnSpc>
                <a:spcPts val="3200"/>
              </a:lnSpc>
              <a:buFont typeface="Arial" pitchFamily="34" charset="0"/>
              <a:buChar char="•"/>
            </a:pPr>
            <a:r>
              <a:rPr lang="en-IN" sz="1400" b="1" dirty="0" smtClean="0">
                <a:solidFill>
                  <a:schemeClr val="bg1"/>
                </a:solidFill>
                <a:latin typeface="Trebuchet MS" pitchFamily="34" charset="0"/>
              </a:rPr>
              <a:t>Less Rainfall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Heat Waves </a:t>
            </a:r>
          </a:p>
          <a:p>
            <a:pPr marL="342900" indent="-342900">
              <a:lnSpc>
                <a:spcPts val="3200"/>
              </a:lnSpc>
              <a:buFont typeface="Arial" pitchFamily="34" charset="0"/>
              <a:buChar char="•"/>
            </a:pPr>
            <a:r>
              <a:rPr lang="en-IN" sz="1400" b="1" dirty="0" smtClean="0">
                <a:solidFill>
                  <a:schemeClr val="bg1"/>
                </a:solidFill>
                <a:latin typeface="Trebuchet MS" pitchFamily="34" charset="0"/>
              </a:rPr>
              <a:t>Heavy Rainfall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Sea Level Rise </a:t>
            </a:r>
          </a:p>
          <a:p>
            <a:pPr marL="342900" indent="-342900">
              <a:buFont typeface="Arial" pitchFamily="34" charset="0"/>
              <a:buChar char="•"/>
            </a:pPr>
            <a:r>
              <a:rPr lang="en-IN" sz="1400" b="1" dirty="0" smtClean="0">
                <a:solidFill>
                  <a:schemeClr val="bg1"/>
                </a:solidFill>
                <a:latin typeface="Trebuchet MS" pitchFamily="34" charset="0"/>
              </a:rPr>
              <a:t>Corals Bleach </a:t>
            </a:r>
            <a:r>
              <a:rPr lang="en-IN" sz="1000" b="1" dirty="0" smtClean="0">
                <a:solidFill>
                  <a:schemeClr val="bg1"/>
                </a:solidFill>
                <a:latin typeface="Trebuchet MS" pitchFamily="34" charset="0"/>
              </a:rPr>
              <a:t>(</a:t>
            </a:r>
            <a:r>
              <a:rPr lang="en-IN" sz="1000" b="1" dirty="0" err="1" smtClean="0">
                <a:solidFill>
                  <a:srgbClr val="FFFF00"/>
                </a:solidFill>
                <a:latin typeface="Trebuchet MS" pitchFamily="34" charset="0"/>
              </a:rPr>
              <a:t>பவளப்பாறைகள்</a:t>
            </a:r>
            <a:r>
              <a:rPr lang="en-IN" sz="1000" b="1" dirty="0" smtClean="0">
                <a:solidFill>
                  <a:srgbClr val="FFFF00"/>
                </a:solidFill>
                <a:latin typeface="Trebuchet MS" pitchFamily="34" charset="0"/>
              </a:rPr>
              <a:t> </a:t>
            </a:r>
            <a:r>
              <a:rPr lang="en-IN" sz="1000" b="1" dirty="0" err="1" smtClean="0">
                <a:solidFill>
                  <a:srgbClr val="FFFF00"/>
                </a:solidFill>
                <a:latin typeface="Trebuchet MS" pitchFamily="34" charset="0"/>
              </a:rPr>
              <a:t>சேதம்</a:t>
            </a:r>
            <a:r>
              <a:rPr lang="en-IN" sz="1000" b="1" dirty="0" smtClean="0">
                <a:solidFill>
                  <a:srgbClr val="FFFF00"/>
                </a:solidFill>
                <a:latin typeface="Trebuchet MS" pitchFamily="34" charset="0"/>
              </a:rPr>
              <a:t> )</a:t>
            </a:r>
          </a:p>
          <a:p>
            <a:pPr marL="342900" indent="-342900">
              <a:lnSpc>
                <a:spcPts val="3200"/>
              </a:lnSpc>
              <a:buFont typeface="Arial" pitchFamily="34" charset="0"/>
              <a:buChar char="•"/>
            </a:pPr>
            <a:r>
              <a:rPr lang="en-IN" sz="1400" b="1" dirty="0" smtClean="0">
                <a:solidFill>
                  <a:schemeClr val="bg1"/>
                </a:solidFill>
                <a:latin typeface="Trebuchet MS" pitchFamily="34" charset="0"/>
              </a:rPr>
              <a:t>Oceans Acidification </a:t>
            </a:r>
          </a:p>
          <a:p>
            <a:pPr marL="342900" indent="-342900">
              <a:lnSpc>
                <a:spcPts val="3200"/>
              </a:lnSpc>
              <a:buFont typeface="Arial" pitchFamily="34" charset="0"/>
              <a:buChar char="•"/>
            </a:pPr>
            <a:r>
              <a:rPr lang="en-IN" sz="1400" b="1" dirty="0" smtClean="0">
                <a:solidFill>
                  <a:schemeClr val="bg1"/>
                </a:solidFill>
                <a:latin typeface="Trebuchet MS" pitchFamily="34" charset="0"/>
              </a:rPr>
              <a:t>Acid rain fall </a:t>
            </a:r>
          </a:p>
          <a:p>
            <a:pPr marL="342900" indent="-342900">
              <a:lnSpc>
                <a:spcPts val="3200"/>
              </a:lnSpc>
              <a:buFont typeface="Arial" pitchFamily="34" charset="0"/>
              <a:buChar char="•"/>
            </a:pPr>
            <a:r>
              <a:rPr lang="en-IN" sz="1400" b="1" dirty="0" smtClean="0">
                <a:solidFill>
                  <a:schemeClr val="bg1"/>
                </a:solidFill>
                <a:latin typeface="Trebuchet MS" pitchFamily="34" charset="0"/>
              </a:rPr>
              <a:t>Bio Diversity is being lost </a:t>
            </a:r>
          </a:p>
          <a:p>
            <a:pPr marL="342900" indent="-342900">
              <a:lnSpc>
                <a:spcPts val="3200"/>
              </a:lnSpc>
              <a:buFont typeface="Arial" pitchFamily="34" charset="0"/>
              <a:buChar char="•"/>
            </a:pPr>
            <a:r>
              <a:rPr lang="en-IN" sz="1400" b="1" dirty="0" smtClean="0">
                <a:solidFill>
                  <a:schemeClr val="bg1"/>
                </a:solidFill>
                <a:latin typeface="Trebuchet MS" pitchFamily="34" charset="0"/>
              </a:rPr>
              <a:t>Tropical Cyclones </a:t>
            </a:r>
          </a:p>
          <a:p>
            <a:pPr marL="342900" indent="-342900">
              <a:lnSpc>
                <a:spcPts val="3200"/>
              </a:lnSpc>
              <a:buFont typeface="Arial" pitchFamily="34" charset="0"/>
              <a:buChar char="•"/>
            </a:pPr>
            <a:r>
              <a:rPr lang="en-IN" sz="1400" b="1" dirty="0" smtClean="0">
                <a:solidFill>
                  <a:schemeClr val="bg1"/>
                </a:solidFill>
                <a:latin typeface="Trebuchet MS" pitchFamily="34" charset="0"/>
              </a:rPr>
              <a:t>Forest Burning </a:t>
            </a:r>
          </a:p>
          <a:p>
            <a:pPr marL="342900" indent="-342900">
              <a:lnSpc>
                <a:spcPts val="3200"/>
              </a:lnSpc>
              <a:buFont typeface="Arial" pitchFamily="34" charset="0"/>
              <a:buChar char="•"/>
            </a:pPr>
            <a:r>
              <a:rPr lang="en-IN" sz="1400" b="1" dirty="0" smtClean="0">
                <a:solidFill>
                  <a:schemeClr val="bg1"/>
                </a:solidFill>
                <a:latin typeface="Trebuchet MS" pitchFamily="34" charset="0"/>
              </a:rPr>
              <a:t>Earthquake </a:t>
            </a:r>
          </a:p>
          <a:p>
            <a:pPr marL="342900" indent="-342900">
              <a:lnSpc>
                <a:spcPts val="3200"/>
              </a:lnSpc>
              <a:buFont typeface="Arial" pitchFamily="34" charset="0"/>
              <a:buChar char="•"/>
            </a:pPr>
            <a:r>
              <a:rPr lang="en-IN" sz="1400" b="1" dirty="0" smtClean="0">
                <a:solidFill>
                  <a:schemeClr val="bg1"/>
                </a:solidFill>
                <a:latin typeface="Trebuchet MS" pitchFamily="34" charset="0"/>
              </a:rPr>
              <a:t>Tsunami</a:t>
            </a:r>
            <a:endParaRPr lang="en-IN" sz="1400" b="1" dirty="0">
              <a:solidFill>
                <a:schemeClr val="bg1"/>
              </a:solidFill>
              <a:latin typeface="Trebuchet MS" pitchFamily="34" charset="0"/>
            </a:endParaRPr>
          </a:p>
        </p:txBody>
      </p:sp>
      <p:sp>
        <p:nvSpPr>
          <p:cNvPr id="174084" name="AutoShape 4" descr="Climate change impacts | National Oceanic and Atmospheric Admini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74088" name="Picture 8" descr="https://miro.medium.com/v2/resize:fit:700/1*02uoHJoYt3E7rylWEny02w.jpeg"/>
          <p:cNvPicPr>
            <a:picLocks noChangeAspect="1" noChangeArrowheads="1"/>
          </p:cNvPicPr>
          <p:nvPr/>
        </p:nvPicPr>
        <p:blipFill>
          <a:blip r:embed="rId4"/>
          <a:srcRect/>
          <a:stretch>
            <a:fillRect/>
          </a:stretch>
        </p:blipFill>
        <p:spPr bwMode="auto">
          <a:xfrm>
            <a:off x="4714876" y="1285860"/>
            <a:ext cx="4214842" cy="5000660"/>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EFFECTS ASSOCIATED WITH CLIMATE CHANGE</a:t>
            </a:r>
            <a:endParaRPr lang="en-IN" sz="2800" b="1" u="sng" dirty="0">
              <a:solidFill>
                <a:srgbClr val="FFC000"/>
              </a:solidFill>
              <a:latin typeface="Trebuchet MS" pitchFamily="34" charset="0"/>
            </a:endParaRPr>
          </a:p>
        </p:txBody>
      </p:sp>
      <p:sp>
        <p:nvSpPr>
          <p:cNvPr id="17" name="TextBox 16"/>
          <p:cNvSpPr txBox="1"/>
          <p:nvPr/>
        </p:nvSpPr>
        <p:spPr>
          <a:xfrm>
            <a:off x="428596" y="1072464"/>
            <a:ext cx="4000528" cy="5214056"/>
          </a:xfrm>
          <a:prstGeom prst="rect">
            <a:avLst/>
          </a:prstGeom>
          <a:noFill/>
        </p:spPr>
        <p:txBody>
          <a:bodyPr wrap="square" rtlCol="0">
            <a:spAutoFit/>
          </a:bodyPr>
          <a:lstStyle/>
          <a:p>
            <a:pPr marL="342900" indent="-342900">
              <a:lnSpc>
                <a:spcPts val="5100"/>
              </a:lnSpc>
              <a:buFont typeface="Arial" pitchFamily="34" charset="0"/>
              <a:buChar char="•"/>
            </a:pPr>
            <a:r>
              <a:rPr lang="en-IN" b="1" dirty="0" smtClean="0">
                <a:solidFill>
                  <a:schemeClr val="bg1"/>
                </a:solidFill>
                <a:latin typeface="Trebuchet MS" pitchFamily="34" charset="0"/>
              </a:rPr>
              <a:t>Gender Equity</a:t>
            </a:r>
          </a:p>
          <a:p>
            <a:pPr marL="342900" indent="-342900">
              <a:lnSpc>
                <a:spcPts val="5100"/>
              </a:lnSpc>
              <a:buFont typeface="Arial" pitchFamily="34" charset="0"/>
              <a:buChar char="•"/>
            </a:pPr>
            <a:r>
              <a:rPr lang="en-IN" b="1" dirty="0" smtClean="0">
                <a:solidFill>
                  <a:schemeClr val="bg1"/>
                </a:solidFill>
                <a:latin typeface="Trebuchet MS" pitchFamily="34" charset="0"/>
              </a:rPr>
              <a:t> Human Rights</a:t>
            </a:r>
          </a:p>
          <a:p>
            <a:pPr marL="342900" indent="-342900">
              <a:lnSpc>
                <a:spcPts val="5100"/>
              </a:lnSpc>
              <a:buFont typeface="Arial" pitchFamily="34" charset="0"/>
              <a:buChar char="•"/>
            </a:pPr>
            <a:r>
              <a:rPr lang="en-IN" b="1" dirty="0" smtClean="0">
                <a:solidFill>
                  <a:schemeClr val="bg1"/>
                </a:solidFill>
                <a:latin typeface="Trebuchet MS" pitchFamily="34" charset="0"/>
              </a:rPr>
              <a:t> Renewable Energy</a:t>
            </a:r>
          </a:p>
          <a:p>
            <a:pPr marL="342900" indent="-342900">
              <a:lnSpc>
                <a:spcPts val="5100"/>
              </a:lnSpc>
              <a:buFont typeface="Arial" pitchFamily="34" charset="0"/>
              <a:buChar char="•"/>
            </a:pPr>
            <a:r>
              <a:rPr lang="en-IN" b="1" dirty="0" smtClean="0">
                <a:solidFill>
                  <a:schemeClr val="bg1"/>
                </a:solidFill>
                <a:latin typeface="Trebuchet MS" pitchFamily="34" charset="0"/>
              </a:rPr>
              <a:t> Intersecting Inequalities</a:t>
            </a:r>
          </a:p>
          <a:p>
            <a:pPr marL="342900" indent="-342900">
              <a:lnSpc>
                <a:spcPts val="5100"/>
              </a:lnSpc>
              <a:buFont typeface="Arial" pitchFamily="34" charset="0"/>
              <a:buChar char="•"/>
            </a:pPr>
            <a:r>
              <a:rPr lang="en-IN" b="1" dirty="0" smtClean="0">
                <a:solidFill>
                  <a:schemeClr val="bg1"/>
                </a:solidFill>
                <a:latin typeface="Trebuchet MS" pitchFamily="34" charset="0"/>
              </a:rPr>
              <a:t> Natural Resources </a:t>
            </a:r>
          </a:p>
          <a:p>
            <a:pPr marL="342900" indent="-342900">
              <a:lnSpc>
                <a:spcPts val="5100"/>
              </a:lnSpc>
              <a:buFont typeface="Arial" pitchFamily="34" charset="0"/>
              <a:buChar char="•"/>
            </a:pPr>
            <a:r>
              <a:rPr lang="en-IN" b="1" dirty="0" smtClean="0">
                <a:solidFill>
                  <a:schemeClr val="bg1"/>
                </a:solidFill>
                <a:latin typeface="Trebuchet MS" pitchFamily="34" charset="0"/>
              </a:rPr>
              <a:t>Public Services</a:t>
            </a:r>
          </a:p>
          <a:p>
            <a:pPr marL="342900" indent="-342900">
              <a:lnSpc>
                <a:spcPts val="5100"/>
              </a:lnSpc>
              <a:buFont typeface="Arial" pitchFamily="34" charset="0"/>
              <a:buChar char="•"/>
            </a:pPr>
            <a:r>
              <a:rPr lang="en-IN" b="1" dirty="0" smtClean="0">
                <a:solidFill>
                  <a:schemeClr val="bg1"/>
                </a:solidFill>
                <a:latin typeface="Trebuchet MS" pitchFamily="34" charset="0"/>
              </a:rPr>
              <a:t> Health </a:t>
            </a:r>
          </a:p>
          <a:p>
            <a:pPr marL="342900" indent="-342900">
              <a:lnSpc>
                <a:spcPts val="5100"/>
              </a:lnSpc>
              <a:buFont typeface="Arial" pitchFamily="34" charset="0"/>
              <a:buChar char="•"/>
            </a:pPr>
            <a:r>
              <a:rPr lang="en-IN" b="1" dirty="0" smtClean="0">
                <a:solidFill>
                  <a:schemeClr val="bg1"/>
                </a:solidFill>
                <a:latin typeface="Trebuchet MS" pitchFamily="34" charset="0"/>
              </a:rPr>
              <a:t>Infrastructures</a:t>
            </a:r>
            <a:endParaRPr lang="en-IN" b="1" dirty="0">
              <a:solidFill>
                <a:schemeClr val="bg1"/>
              </a:solidFill>
              <a:latin typeface="Trebuchet MS" pitchFamily="34" charset="0"/>
            </a:endParaRPr>
          </a:p>
        </p:txBody>
      </p:sp>
      <p:sp>
        <p:nvSpPr>
          <p:cNvPr id="174084" name="AutoShape 4" descr="Climate change impacts | National Oceanic and Atmospheric Admini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86372" name="Picture 4" descr="Effects_page_triptych"/>
          <p:cNvPicPr>
            <a:picLocks noChangeAspect="1" noChangeArrowheads="1"/>
          </p:cNvPicPr>
          <p:nvPr/>
        </p:nvPicPr>
        <p:blipFill>
          <a:blip r:embed="rId4" cstate="print"/>
          <a:srcRect/>
          <a:stretch>
            <a:fillRect/>
          </a:stretch>
        </p:blipFill>
        <p:spPr bwMode="auto">
          <a:xfrm>
            <a:off x="4286248" y="1214422"/>
            <a:ext cx="4357718" cy="4929222"/>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9" name="Picture 2"/>
          <p:cNvPicPr>
            <a:picLocks noChangeAspect="1" noChangeArrowheads="1"/>
          </p:cNvPicPr>
          <p:nvPr/>
        </p:nvPicPr>
        <p:blipFill>
          <a:blip r:embed="rId4"/>
          <a:srcRect/>
          <a:stretch>
            <a:fillRect/>
          </a:stretch>
        </p:blipFill>
        <p:spPr bwMode="auto">
          <a:xfrm>
            <a:off x="1000100" y="1214422"/>
            <a:ext cx="7072362" cy="4997683"/>
          </a:xfrm>
          <a:prstGeom prst="rect">
            <a:avLst/>
          </a:prstGeom>
          <a:noFill/>
          <a:ln w="38100">
            <a:noFill/>
            <a:miter lim="800000"/>
            <a:headEnd/>
            <a:tailEnd/>
          </a:ln>
          <a:effectLst/>
        </p:spPr>
      </p:pic>
      <p:sp>
        <p:nvSpPr>
          <p:cNvPr id="8" name="TextBox 7"/>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GDP RELATED TRANSPORT &amp; FUEL</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8" name="Picture 7"/>
          <p:cNvPicPr/>
          <p:nvPr/>
        </p:nvPicPr>
        <p:blipFill>
          <a:blip r:embed="rId4" cstate="print"/>
          <a:srcRect/>
          <a:stretch>
            <a:fillRect/>
          </a:stretch>
        </p:blipFill>
        <p:spPr bwMode="auto">
          <a:xfrm>
            <a:off x="857224" y="785794"/>
            <a:ext cx="7215238" cy="5472608"/>
          </a:xfrm>
          <a:prstGeom prst="rect">
            <a:avLst/>
          </a:prstGeom>
          <a:noFill/>
          <a:ln w="63500">
            <a:solidFill>
              <a:schemeClr val="bg1"/>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026" name="Picture 2"/>
          <p:cNvPicPr>
            <a:picLocks noChangeAspect="1" noChangeArrowheads="1"/>
          </p:cNvPicPr>
          <p:nvPr/>
        </p:nvPicPr>
        <p:blipFill>
          <a:blip r:embed="rId4"/>
          <a:srcRect/>
          <a:stretch>
            <a:fillRect/>
          </a:stretch>
        </p:blipFill>
        <p:spPr bwMode="auto">
          <a:xfrm>
            <a:off x="1071538" y="1071546"/>
            <a:ext cx="7000924" cy="5286412"/>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1"/>
          <p:cNvSpPr txBox="1"/>
          <p:nvPr/>
        </p:nvSpPr>
        <p:spPr>
          <a:xfrm>
            <a:off x="0" y="571480"/>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1. IMPROVED MAINTENANCE</a:t>
            </a:r>
            <a:endParaRPr lang="en-IN" sz="2800" b="1" u="sng" dirty="0">
              <a:solidFill>
                <a:srgbClr val="FFC000"/>
              </a:solidFill>
              <a:latin typeface="Trebuchet MS" pitchFamily="34" charset="0"/>
            </a:endParaRPr>
          </a:p>
        </p:txBody>
      </p:sp>
      <p:sp>
        <p:nvSpPr>
          <p:cNvPr id="271362" name="AutoShape 2" descr="Predictive Maintenan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1366" name="AutoShape 6" descr="List of Popular Bus Repair Centres in Dubai | dubizz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1368" name="AutoShape 8" descr="List of Popular Bus Repair Centres in Dubai | dubizz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2" name="Picture 11"/>
          <p:cNvPicPr/>
          <p:nvPr/>
        </p:nvPicPr>
        <p:blipFill>
          <a:blip r:embed="rId4"/>
          <a:srcRect/>
          <a:stretch>
            <a:fillRect/>
          </a:stretch>
        </p:blipFill>
        <p:spPr bwMode="auto">
          <a:xfrm>
            <a:off x="1071538" y="1357298"/>
            <a:ext cx="7072362" cy="4929222"/>
          </a:xfrm>
          <a:prstGeom prst="rect">
            <a:avLst/>
          </a:prstGeom>
          <a:noFill/>
          <a:ln w="25400">
            <a:solidFill>
              <a:schemeClr val="bg1"/>
            </a:solidFill>
            <a:miter lim="800000"/>
            <a:headEnd/>
            <a:tailEnd type="none" w="med" len="me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MAINTENANCE PRACTICES IN PUBLIC TRANSIT (Micro)</a:t>
            </a:r>
            <a:endParaRPr lang="en-IN" sz="2800" b="1" u="sng" dirty="0">
              <a:solidFill>
                <a:srgbClr val="FFC000"/>
              </a:solidFill>
              <a:latin typeface="Trebuchet MS" pitchFamily="34" charset="0"/>
            </a:endParaRPr>
          </a:p>
        </p:txBody>
      </p:sp>
      <p:pic>
        <p:nvPicPr>
          <p:cNvPr id="223233" name="Picture 1"/>
          <p:cNvPicPr>
            <a:picLocks noChangeAspect="1" noChangeArrowheads="1"/>
          </p:cNvPicPr>
          <p:nvPr/>
        </p:nvPicPr>
        <p:blipFill>
          <a:blip r:embed="rId4" cstate="print"/>
          <a:srcRect/>
          <a:stretch>
            <a:fillRect/>
          </a:stretch>
        </p:blipFill>
        <p:spPr bwMode="auto">
          <a:xfrm>
            <a:off x="428596" y="1174901"/>
            <a:ext cx="890765" cy="857256"/>
          </a:xfrm>
          <a:prstGeom prst="rect">
            <a:avLst/>
          </a:prstGeom>
          <a:noFill/>
          <a:ln w="9525">
            <a:noFill/>
            <a:miter lim="800000"/>
            <a:headEnd/>
            <a:tailEnd/>
          </a:ln>
          <a:effectLst/>
        </p:spPr>
      </p:pic>
      <p:sp>
        <p:nvSpPr>
          <p:cNvPr id="32" name="TextBox 31"/>
          <p:cNvSpPr txBox="1"/>
          <p:nvPr/>
        </p:nvSpPr>
        <p:spPr>
          <a:xfrm>
            <a:off x="214282"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PREVENTIVE MAINTENANCE</a:t>
            </a:r>
            <a:endParaRPr lang="en-IN" sz="1300" b="1" dirty="0">
              <a:solidFill>
                <a:schemeClr val="bg1"/>
              </a:solidFill>
              <a:latin typeface="Trebuchet MS" pitchFamily="34" charset="0"/>
            </a:endParaRPr>
          </a:p>
        </p:txBody>
      </p:sp>
      <p:sp>
        <p:nvSpPr>
          <p:cNvPr id="223235" name="AutoShape 3" descr="Corrective Maintenance - Everything You Need To Kno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37" name="Picture 5" descr="Corrective Maintenance"/>
          <p:cNvPicPr>
            <a:picLocks noChangeAspect="1" noChangeArrowheads="1"/>
          </p:cNvPicPr>
          <p:nvPr/>
        </p:nvPicPr>
        <p:blipFill>
          <a:blip r:embed="rId5" cstate="print"/>
          <a:srcRect/>
          <a:stretch>
            <a:fillRect/>
          </a:stretch>
        </p:blipFill>
        <p:spPr bwMode="auto">
          <a:xfrm>
            <a:off x="2143108" y="1174901"/>
            <a:ext cx="928694" cy="857256"/>
          </a:xfrm>
          <a:prstGeom prst="rect">
            <a:avLst/>
          </a:prstGeom>
          <a:noFill/>
        </p:spPr>
      </p:pic>
      <p:sp>
        <p:nvSpPr>
          <p:cNvPr id="33" name="TextBox 32"/>
          <p:cNvSpPr txBox="1"/>
          <p:nvPr/>
        </p:nvSpPr>
        <p:spPr>
          <a:xfrm>
            <a:off x="2000232"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CORRECTIVE MAINTENANCE</a:t>
            </a:r>
            <a:endParaRPr lang="en-IN" sz="1300" b="1" dirty="0">
              <a:solidFill>
                <a:schemeClr val="bg1"/>
              </a:solidFill>
              <a:latin typeface="Trebuchet MS" pitchFamily="34" charset="0"/>
            </a:endParaRPr>
          </a:p>
        </p:txBody>
      </p:sp>
      <p:pic>
        <p:nvPicPr>
          <p:cNvPr id="223239" name="Picture 7"/>
          <p:cNvPicPr>
            <a:picLocks noChangeAspect="1" noChangeArrowheads="1"/>
          </p:cNvPicPr>
          <p:nvPr/>
        </p:nvPicPr>
        <p:blipFill>
          <a:blip r:embed="rId6"/>
          <a:srcRect/>
          <a:stretch>
            <a:fillRect/>
          </a:stretch>
        </p:blipFill>
        <p:spPr bwMode="auto">
          <a:xfrm>
            <a:off x="3827424" y="1174901"/>
            <a:ext cx="876850" cy="857256"/>
          </a:xfrm>
          <a:prstGeom prst="rect">
            <a:avLst/>
          </a:prstGeom>
          <a:noFill/>
          <a:ln w="9525">
            <a:noFill/>
            <a:miter lim="800000"/>
            <a:headEnd/>
            <a:tailEnd/>
          </a:ln>
          <a:effectLst/>
        </p:spPr>
      </p:pic>
      <p:sp>
        <p:nvSpPr>
          <p:cNvPr id="36" name="TextBox 35"/>
          <p:cNvSpPr txBox="1"/>
          <p:nvPr/>
        </p:nvSpPr>
        <p:spPr>
          <a:xfrm>
            <a:off x="3546976" y="2103595"/>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PREDICTIVE MAINTENANCE</a:t>
            </a:r>
            <a:endParaRPr lang="en-IN" sz="1300" b="1" dirty="0">
              <a:solidFill>
                <a:schemeClr val="bg1"/>
              </a:solidFill>
              <a:latin typeface="Trebuchet MS" pitchFamily="34" charset="0"/>
            </a:endParaRPr>
          </a:p>
        </p:txBody>
      </p:sp>
      <p:pic>
        <p:nvPicPr>
          <p:cNvPr id="223241" name="Picture 9" descr="Condition-Based Maintenance (CBM) Series"/>
          <p:cNvPicPr>
            <a:picLocks noChangeAspect="1" noChangeArrowheads="1"/>
          </p:cNvPicPr>
          <p:nvPr/>
        </p:nvPicPr>
        <p:blipFill>
          <a:blip r:embed="rId7" cstate="print"/>
          <a:srcRect/>
          <a:stretch>
            <a:fillRect/>
          </a:stretch>
        </p:blipFill>
        <p:spPr bwMode="auto">
          <a:xfrm>
            <a:off x="5643570" y="1174901"/>
            <a:ext cx="857256" cy="857256"/>
          </a:xfrm>
          <a:prstGeom prst="rect">
            <a:avLst/>
          </a:prstGeom>
          <a:solidFill>
            <a:schemeClr val="bg1"/>
          </a:solidFill>
        </p:spPr>
      </p:pic>
      <p:sp>
        <p:nvSpPr>
          <p:cNvPr id="37" name="TextBox 36"/>
          <p:cNvSpPr txBox="1"/>
          <p:nvPr/>
        </p:nvSpPr>
        <p:spPr>
          <a:xfrm>
            <a:off x="5286380" y="2103595"/>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CONDITION BASED MAINTENANCE</a:t>
            </a:r>
            <a:endParaRPr lang="en-IN" sz="1300" b="1" dirty="0">
              <a:solidFill>
                <a:schemeClr val="bg1"/>
              </a:solidFill>
              <a:latin typeface="Trebuchet MS" pitchFamily="34" charset="0"/>
            </a:endParaRPr>
          </a:p>
        </p:txBody>
      </p:sp>
      <p:pic>
        <p:nvPicPr>
          <p:cNvPr id="223243" name="Picture 11" descr="Icon for config,spanner - 193458645"/>
          <p:cNvPicPr>
            <a:picLocks noChangeAspect="1" noChangeArrowheads="1"/>
          </p:cNvPicPr>
          <p:nvPr/>
        </p:nvPicPr>
        <p:blipFill>
          <a:blip r:embed="rId8" cstate="print"/>
          <a:srcRect/>
          <a:stretch>
            <a:fillRect/>
          </a:stretch>
        </p:blipFill>
        <p:spPr bwMode="auto">
          <a:xfrm>
            <a:off x="7429520" y="1187347"/>
            <a:ext cx="928694" cy="857256"/>
          </a:xfrm>
          <a:prstGeom prst="rect">
            <a:avLst/>
          </a:prstGeom>
          <a:noFill/>
        </p:spPr>
      </p:pic>
      <p:sp>
        <p:nvSpPr>
          <p:cNvPr id="38" name="TextBox 37"/>
          <p:cNvSpPr txBox="1"/>
          <p:nvPr/>
        </p:nvSpPr>
        <p:spPr>
          <a:xfrm>
            <a:off x="6858016" y="2123664"/>
            <a:ext cx="2071702"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RELIABILITY CENTERED  MAINTENANCE (RCM)</a:t>
            </a:r>
            <a:endParaRPr lang="en-IN" sz="1300" b="1" dirty="0">
              <a:solidFill>
                <a:schemeClr val="bg1"/>
              </a:solidFill>
              <a:latin typeface="Trebuchet MS" pitchFamily="34" charset="0"/>
            </a:endParaRPr>
          </a:p>
        </p:txBody>
      </p:sp>
      <p:sp>
        <p:nvSpPr>
          <p:cNvPr id="223245" name="AutoShape 13" descr="Scheduled Maintenance Stock Illustrations, Cliparts and Royalty Free Scheduled  Maintenance Vecto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3247" name="AutoShape 15" descr="Scheduled Maintenance Stock Illustrations, Cliparts and Royalty Free Scheduled  Maintenance Vecto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49" name="Picture 17" descr="Scheduled Maintenance Stock Illustrations, Cliparts and Royalty ..."/>
          <p:cNvPicPr>
            <a:picLocks noChangeAspect="1" noChangeArrowheads="1"/>
          </p:cNvPicPr>
          <p:nvPr/>
        </p:nvPicPr>
        <p:blipFill>
          <a:blip r:embed="rId9"/>
          <a:srcRect/>
          <a:stretch>
            <a:fillRect/>
          </a:stretch>
        </p:blipFill>
        <p:spPr bwMode="auto">
          <a:xfrm>
            <a:off x="428596" y="2835025"/>
            <a:ext cx="928694" cy="857256"/>
          </a:xfrm>
          <a:prstGeom prst="rect">
            <a:avLst/>
          </a:prstGeom>
          <a:noFill/>
        </p:spPr>
      </p:pic>
      <p:sp>
        <p:nvSpPr>
          <p:cNvPr id="41" name="TextBox 40"/>
          <p:cNvSpPr txBox="1"/>
          <p:nvPr/>
        </p:nvSpPr>
        <p:spPr>
          <a:xfrm>
            <a:off x="214282" y="3763719"/>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SCHEDULED  MAINTENANCE</a:t>
            </a:r>
            <a:endParaRPr lang="en-IN" sz="1300" b="1" dirty="0">
              <a:solidFill>
                <a:schemeClr val="bg1"/>
              </a:solidFill>
              <a:latin typeface="Trebuchet MS" pitchFamily="34" charset="0"/>
            </a:endParaRPr>
          </a:p>
        </p:txBody>
      </p:sp>
      <p:sp>
        <p:nvSpPr>
          <p:cNvPr id="43" name="TextBox 42"/>
          <p:cNvSpPr txBox="1"/>
          <p:nvPr/>
        </p:nvSpPr>
        <p:spPr>
          <a:xfrm>
            <a:off x="1928794" y="3763719"/>
            <a:ext cx="1428760"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UNSCHEDULED  MAINTENANCE</a:t>
            </a:r>
            <a:endParaRPr lang="en-IN" sz="1300" b="1" dirty="0">
              <a:solidFill>
                <a:schemeClr val="bg1"/>
              </a:solidFill>
              <a:latin typeface="Trebuchet MS" pitchFamily="34" charset="0"/>
            </a:endParaRPr>
          </a:p>
        </p:txBody>
      </p:sp>
      <p:pic>
        <p:nvPicPr>
          <p:cNvPr id="223252" name="Picture 20"/>
          <p:cNvPicPr>
            <a:picLocks noChangeAspect="1" noChangeArrowheads="1"/>
          </p:cNvPicPr>
          <p:nvPr/>
        </p:nvPicPr>
        <p:blipFill>
          <a:blip r:embed="rId10" cstate="print"/>
          <a:srcRect/>
          <a:stretch>
            <a:fillRect/>
          </a:stretch>
        </p:blipFill>
        <p:spPr bwMode="auto">
          <a:xfrm>
            <a:off x="2214546" y="2835025"/>
            <a:ext cx="857256" cy="857256"/>
          </a:xfrm>
          <a:prstGeom prst="rect">
            <a:avLst/>
          </a:prstGeom>
          <a:noFill/>
          <a:ln w="9525">
            <a:noFill/>
            <a:miter lim="800000"/>
            <a:headEnd/>
            <a:tailEnd/>
          </a:ln>
          <a:effectLst/>
        </p:spPr>
      </p:pic>
      <p:sp>
        <p:nvSpPr>
          <p:cNvPr id="46" name="TextBox 45"/>
          <p:cNvSpPr txBox="1"/>
          <p:nvPr/>
        </p:nvSpPr>
        <p:spPr>
          <a:xfrm>
            <a:off x="3475538" y="3763719"/>
            <a:ext cx="1571636"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OVERHAUL &amp; REFURBISHMENT </a:t>
            </a:r>
            <a:endParaRPr lang="en-IN" sz="1300" b="1" dirty="0">
              <a:solidFill>
                <a:schemeClr val="bg1"/>
              </a:solidFill>
              <a:latin typeface="Trebuchet MS" pitchFamily="34" charset="0"/>
            </a:endParaRPr>
          </a:p>
        </p:txBody>
      </p:sp>
      <p:pic>
        <p:nvPicPr>
          <p:cNvPr id="223257" name="Picture 25"/>
          <p:cNvPicPr>
            <a:picLocks noChangeAspect="1" noChangeArrowheads="1"/>
          </p:cNvPicPr>
          <p:nvPr/>
        </p:nvPicPr>
        <p:blipFill>
          <a:blip r:embed="rId11"/>
          <a:srcRect/>
          <a:stretch>
            <a:fillRect/>
          </a:stretch>
        </p:blipFill>
        <p:spPr bwMode="auto">
          <a:xfrm>
            <a:off x="5643570" y="2835025"/>
            <a:ext cx="857256" cy="857256"/>
          </a:xfrm>
          <a:prstGeom prst="rect">
            <a:avLst/>
          </a:prstGeom>
          <a:noFill/>
          <a:ln w="9525">
            <a:noFill/>
            <a:miter lim="800000"/>
            <a:headEnd/>
            <a:tailEnd/>
          </a:ln>
          <a:effectLst/>
        </p:spPr>
      </p:pic>
      <p:sp>
        <p:nvSpPr>
          <p:cNvPr id="49" name="TextBox 48"/>
          <p:cNvSpPr txBox="1"/>
          <p:nvPr/>
        </p:nvSpPr>
        <p:spPr>
          <a:xfrm>
            <a:off x="5429256" y="3763719"/>
            <a:ext cx="128588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CLEANING &amp; HYGIENE </a:t>
            </a:r>
            <a:endParaRPr lang="en-IN" sz="1300" b="1" dirty="0">
              <a:solidFill>
                <a:schemeClr val="bg1"/>
              </a:solidFill>
              <a:latin typeface="Trebuchet MS" pitchFamily="34" charset="0"/>
            </a:endParaRPr>
          </a:p>
        </p:txBody>
      </p:sp>
      <p:sp>
        <p:nvSpPr>
          <p:cNvPr id="223259" name="AutoShape 27" descr="Industrial Safety Occupational hygiene, compliance icon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61" name="Picture 29" descr="Industrial Safety Occupational hygiene, compliance icon transparent  background PNG clipart | HiClipart"/>
          <p:cNvPicPr>
            <a:picLocks noChangeAspect="1" noChangeArrowheads="1"/>
          </p:cNvPicPr>
          <p:nvPr/>
        </p:nvPicPr>
        <p:blipFill>
          <a:blip r:embed="rId12" cstate="print"/>
          <a:srcRect/>
          <a:stretch>
            <a:fillRect/>
          </a:stretch>
        </p:blipFill>
        <p:spPr bwMode="auto">
          <a:xfrm>
            <a:off x="7358082" y="2835025"/>
            <a:ext cx="1047768" cy="857256"/>
          </a:xfrm>
          <a:prstGeom prst="rect">
            <a:avLst/>
          </a:prstGeom>
          <a:noFill/>
        </p:spPr>
      </p:pic>
      <p:sp>
        <p:nvSpPr>
          <p:cNvPr id="52" name="TextBox 51"/>
          <p:cNvSpPr txBox="1"/>
          <p:nvPr/>
        </p:nvSpPr>
        <p:spPr>
          <a:xfrm>
            <a:off x="7215206" y="3763719"/>
            <a:ext cx="128588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SAFETY &amp; COMPLIANCE  </a:t>
            </a:r>
            <a:endParaRPr lang="en-IN" sz="1300" b="1" dirty="0">
              <a:solidFill>
                <a:schemeClr val="bg1"/>
              </a:solidFill>
              <a:latin typeface="Trebuchet MS" pitchFamily="34" charset="0"/>
            </a:endParaRPr>
          </a:p>
        </p:txBody>
      </p:sp>
      <p:sp>
        <p:nvSpPr>
          <p:cNvPr id="223263" name="AutoShape 31" descr="Road Computer Icons Infrastructure Management, road, blue, angle png |  PNGE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64" name="Picture 32"/>
          <p:cNvPicPr>
            <a:picLocks noChangeAspect="1" noChangeArrowheads="1"/>
          </p:cNvPicPr>
          <p:nvPr/>
        </p:nvPicPr>
        <p:blipFill>
          <a:blip r:embed="rId13" cstate="print"/>
          <a:srcRect/>
          <a:stretch>
            <a:fillRect/>
          </a:stretch>
        </p:blipFill>
        <p:spPr bwMode="auto">
          <a:xfrm>
            <a:off x="428597" y="4561983"/>
            <a:ext cx="1000132" cy="976238"/>
          </a:xfrm>
          <a:prstGeom prst="rect">
            <a:avLst/>
          </a:prstGeom>
          <a:noFill/>
          <a:ln w="9525">
            <a:noFill/>
            <a:miter lim="800000"/>
            <a:headEnd/>
            <a:tailEnd/>
          </a:ln>
          <a:effectLst/>
        </p:spPr>
      </p:pic>
      <p:sp>
        <p:nvSpPr>
          <p:cNvPr id="55" name="TextBox 54"/>
          <p:cNvSpPr txBox="1"/>
          <p:nvPr/>
        </p:nvSpPr>
        <p:spPr>
          <a:xfrm>
            <a:off x="142844"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INFRASTRUCTURE   MAINTENANCE</a:t>
            </a:r>
            <a:endParaRPr lang="en-IN" sz="1300" b="1" dirty="0">
              <a:solidFill>
                <a:schemeClr val="bg1"/>
              </a:solidFill>
              <a:latin typeface="Trebuchet MS" pitchFamily="34" charset="0"/>
            </a:endParaRPr>
          </a:p>
        </p:txBody>
      </p:sp>
      <p:pic>
        <p:nvPicPr>
          <p:cNvPr id="223266" name="Picture 34" descr="Free Vectors | Fire engine Emergency vehicle Emergency vehicle Blue"/>
          <p:cNvPicPr>
            <a:picLocks noChangeAspect="1" noChangeArrowheads="1"/>
          </p:cNvPicPr>
          <p:nvPr/>
        </p:nvPicPr>
        <p:blipFill>
          <a:blip r:embed="rId14"/>
          <a:srcRect/>
          <a:stretch>
            <a:fillRect/>
          </a:stretch>
        </p:blipFill>
        <p:spPr bwMode="auto">
          <a:xfrm>
            <a:off x="2143108" y="4561983"/>
            <a:ext cx="1000131" cy="1000131"/>
          </a:xfrm>
          <a:prstGeom prst="rect">
            <a:avLst/>
          </a:prstGeom>
          <a:noFill/>
        </p:spPr>
      </p:pic>
      <p:sp>
        <p:nvSpPr>
          <p:cNvPr id="57" name="TextBox 56"/>
          <p:cNvSpPr txBox="1"/>
          <p:nvPr/>
        </p:nvSpPr>
        <p:spPr>
          <a:xfrm>
            <a:off x="1785918"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EMERGENCY   MAINTENANCE</a:t>
            </a:r>
            <a:endParaRPr lang="en-IN" sz="1300" b="1" dirty="0">
              <a:solidFill>
                <a:schemeClr val="bg1"/>
              </a:solidFill>
              <a:latin typeface="Trebuchet MS" pitchFamily="34" charset="0"/>
            </a:endParaRPr>
          </a:p>
        </p:txBody>
      </p:sp>
      <p:sp>
        <p:nvSpPr>
          <p:cNvPr id="223268" name="AutoShape 36" descr="Free Vector | Ecology protection. environment preservation, nature  conservation, eco friendly mechanism idea. cogwheels and leaves, mechanical  parts with foli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70" name="Picture 38" descr="Ecology protection. environment preservation, nature conservation, eco friendly mechanism idea. cogwheels and leaves, mechanical parts with foliage."/>
          <p:cNvPicPr>
            <a:picLocks noChangeAspect="1" noChangeArrowheads="1"/>
          </p:cNvPicPr>
          <p:nvPr/>
        </p:nvPicPr>
        <p:blipFill>
          <a:blip r:embed="rId15" cstate="print"/>
          <a:srcRect/>
          <a:stretch>
            <a:fillRect/>
          </a:stretch>
        </p:blipFill>
        <p:spPr bwMode="auto">
          <a:xfrm>
            <a:off x="3832728" y="4532487"/>
            <a:ext cx="928694" cy="1029628"/>
          </a:xfrm>
          <a:prstGeom prst="rect">
            <a:avLst/>
          </a:prstGeom>
          <a:noFill/>
        </p:spPr>
      </p:pic>
      <p:sp>
        <p:nvSpPr>
          <p:cNvPr id="60" name="TextBox 59"/>
          <p:cNvSpPr txBox="1"/>
          <p:nvPr/>
        </p:nvSpPr>
        <p:spPr>
          <a:xfrm>
            <a:off x="3475538" y="5633553"/>
            <a:ext cx="1643074" cy="492443"/>
          </a:xfrm>
          <a:prstGeom prst="rect">
            <a:avLst/>
          </a:prstGeom>
          <a:noFill/>
        </p:spPr>
        <p:txBody>
          <a:bodyPr wrap="square" rtlCol="0">
            <a:spAutoFit/>
          </a:bodyPr>
          <a:lstStyle/>
          <a:p>
            <a:pPr algn="ctr"/>
            <a:r>
              <a:rPr lang="en-IN" sz="1300" b="1" dirty="0" smtClean="0">
                <a:solidFill>
                  <a:schemeClr val="bg1"/>
                </a:solidFill>
                <a:latin typeface="Trebuchet MS" pitchFamily="34" charset="0"/>
              </a:rPr>
              <a:t>ENVIRONMENTAL    MAINTENANCE</a:t>
            </a:r>
            <a:endParaRPr lang="en-IN" sz="1300" b="1" dirty="0">
              <a:solidFill>
                <a:schemeClr val="bg1"/>
              </a:solidFill>
              <a:latin typeface="Trebuchet MS" pitchFamily="34" charset="0"/>
            </a:endParaRPr>
          </a:p>
        </p:txBody>
      </p:sp>
      <p:pic>
        <p:nvPicPr>
          <p:cNvPr id="223272" name="Picture 40" descr="Chrome Logo, Computer Repair Technician, Computer Monitors, Desktop  Computers, Laptop, Information Technology, Maintenance, Technical Support  transparent background PNG clipart | HiClipart"/>
          <p:cNvPicPr>
            <a:picLocks noChangeAspect="1" noChangeArrowheads="1"/>
          </p:cNvPicPr>
          <p:nvPr/>
        </p:nvPicPr>
        <p:blipFill>
          <a:blip r:embed="rId16" cstate="print"/>
          <a:srcRect/>
          <a:stretch>
            <a:fillRect/>
          </a:stretch>
        </p:blipFill>
        <p:spPr bwMode="auto">
          <a:xfrm>
            <a:off x="5572132" y="4561983"/>
            <a:ext cx="928694" cy="1000132"/>
          </a:xfrm>
          <a:prstGeom prst="rect">
            <a:avLst/>
          </a:prstGeom>
          <a:noFill/>
        </p:spPr>
      </p:pic>
      <p:sp>
        <p:nvSpPr>
          <p:cNvPr id="62" name="TextBox 61"/>
          <p:cNvSpPr txBox="1"/>
          <p:nvPr/>
        </p:nvSpPr>
        <p:spPr>
          <a:xfrm>
            <a:off x="5143504" y="5633553"/>
            <a:ext cx="1857388" cy="938719"/>
          </a:xfrm>
          <a:prstGeom prst="rect">
            <a:avLst/>
          </a:prstGeom>
          <a:noFill/>
        </p:spPr>
        <p:txBody>
          <a:bodyPr wrap="square" rtlCol="0">
            <a:spAutoFit/>
          </a:bodyPr>
          <a:lstStyle/>
          <a:p>
            <a:pPr algn="ctr"/>
            <a:r>
              <a:rPr lang="en-IN" sz="1400" b="1" dirty="0" smtClean="0">
                <a:solidFill>
                  <a:schemeClr val="bg1"/>
                </a:solidFill>
                <a:latin typeface="Trebuchet MS" pitchFamily="34" charset="0"/>
              </a:rPr>
              <a:t>INFORMATION &amp; COMMUNICATION TECHNOLOGY(ICT)</a:t>
            </a:r>
          </a:p>
          <a:p>
            <a:pPr algn="ctr"/>
            <a:r>
              <a:rPr lang="en-IN" sz="1300" b="1" dirty="0" smtClean="0">
                <a:solidFill>
                  <a:schemeClr val="bg1"/>
                </a:solidFill>
                <a:latin typeface="Trebuchet MS" pitchFamily="34" charset="0"/>
              </a:rPr>
              <a:t>   MAINTENANCE</a:t>
            </a:r>
            <a:endParaRPr lang="en-IN" sz="1300" b="1" dirty="0">
              <a:solidFill>
                <a:schemeClr val="bg1"/>
              </a:solidFill>
              <a:latin typeface="Trebuchet MS" pitchFamily="34" charset="0"/>
            </a:endParaRPr>
          </a:p>
        </p:txBody>
      </p:sp>
      <p:sp>
        <p:nvSpPr>
          <p:cNvPr id="223274" name="AutoShape 42" descr="Value stream mapping Service Manufacturing Quality control, facilities  maintenance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3276" name="AutoShape 44" descr="Value stream mapping Service Manufacturing Quality control, facilities  maintenance transparent background PNG clipart | HiClip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3278" name="Picture 46" descr="Facilities Management Stock Vector Illustration and Royalty Free Facilities  Management Clipart"/>
          <p:cNvPicPr>
            <a:picLocks noChangeAspect="1" noChangeArrowheads="1"/>
          </p:cNvPicPr>
          <p:nvPr/>
        </p:nvPicPr>
        <p:blipFill>
          <a:blip r:embed="rId17"/>
          <a:srcRect/>
          <a:stretch>
            <a:fillRect/>
          </a:stretch>
        </p:blipFill>
        <p:spPr bwMode="auto">
          <a:xfrm>
            <a:off x="7358082" y="4572008"/>
            <a:ext cx="1071570" cy="1000132"/>
          </a:xfrm>
          <a:prstGeom prst="rect">
            <a:avLst/>
          </a:prstGeom>
          <a:noFill/>
        </p:spPr>
      </p:pic>
      <p:sp>
        <p:nvSpPr>
          <p:cNvPr id="66" name="TextBox 65"/>
          <p:cNvSpPr txBox="1"/>
          <p:nvPr/>
        </p:nvSpPr>
        <p:spPr>
          <a:xfrm>
            <a:off x="7215206" y="5633553"/>
            <a:ext cx="1357322" cy="507831"/>
          </a:xfrm>
          <a:prstGeom prst="rect">
            <a:avLst/>
          </a:prstGeom>
          <a:noFill/>
        </p:spPr>
        <p:txBody>
          <a:bodyPr wrap="square" rtlCol="0">
            <a:spAutoFit/>
          </a:bodyPr>
          <a:lstStyle/>
          <a:p>
            <a:pPr algn="ctr"/>
            <a:r>
              <a:rPr lang="en-IN" sz="1400" b="1" dirty="0" smtClean="0">
                <a:solidFill>
                  <a:schemeClr val="bg1"/>
                </a:solidFill>
                <a:latin typeface="Trebuchet MS" pitchFamily="34" charset="0"/>
              </a:rPr>
              <a:t>FACILITY</a:t>
            </a:r>
          </a:p>
          <a:p>
            <a:pPr algn="ctr"/>
            <a:r>
              <a:rPr lang="en-IN" sz="1300" b="1" dirty="0" smtClean="0">
                <a:solidFill>
                  <a:schemeClr val="bg1"/>
                </a:solidFill>
                <a:latin typeface="Trebuchet MS" pitchFamily="34" charset="0"/>
              </a:rPr>
              <a:t>MAINTENANCE</a:t>
            </a:r>
            <a:endParaRPr lang="en-IN" sz="1300" b="1" dirty="0">
              <a:solidFill>
                <a:schemeClr val="bg1"/>
              </a:solidFill>
              <a:latin typeface="Trebuchet MS" pitchFamily="34" charset="0"/>
            </a:endParaRPr>
          </a:p>
        </p:txBody>
      </p:sp>
      <p:pic>
        <p:nvPicPr>
          <p:cNvPr id="223279" name="Picture 47"/>
          <p:cNvPicPr>
            <a:picLocks noChangeAspect="1" noChangeArrowheads="1"/>
          </p:cNvPicPr>
          <p:nvPr/>
        </p:nvPicPr>
        <p:blipFill>
          <a:blip r:embed="rId18"/>
          <a:srcRect/>
          <a:stretch>
            <a:fillRect/>
          </a:stretch>
        </p:blipFill>
        <p:spPr bwMode="auto">
          <a:xfrm>
            <a:off x="3904166" y="2835025"/>
            <a:ext cx="857256" cy="879727"/>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0" y="571480"/>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TYPES OF MAINTENANCE</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54978" name="Picture 2" descr="Types of Maintenance - Slide 1"/>
          <p:cNvPicPr>
            <a:picLocks noChangeAspect="1" noChangeArrowheads="1"/>
          </p:cNvPicPr>
          <p:nvPr/>
        </p:nvPicPr>
        <p:blipFill>
          <a:blip r:embed="rId4"/>
          <a:srcRect/>
          <a:stretch>
            <a:fillRect/>
          </a:stretch>
        </p:blipFill>
        <p:spPr bwMode="auto">
          <a:xfrm>
            <a:off x="642910" y="1428736"/>
            <a:ext cx="7358114" cy="4786311"/>
          </a:xfrm>
          <a:prstGeom prst="rect">
            <a:avLst/>
          </a:prstGeom>
          <a:noFill/>
        </p:spPr>
      </p:pic>
      <p:sp>
        <p:nvSpPr>
          <p:cNvPr id="12" name="Rectangle 11"/>
          <p:cNvSpPr/>
          <p:nvPr/>
        </p:nvSpPr>
        <p:spPr>
          <a:xfrm>
            <a:off x="857224" y="1571612"/>
            <a:ext cx="3071834"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4429124" y="4500570"/>
            <a:ext cx="1214446" cy="28575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b="1" dirty="0" smtClean="0">
                <a:latin typeface="Arial" pitchFamily="34" charset="0"/>
                <a:cs typeface="Arial" pitchFamily="34" charset="0"/>
              </a:rPr>
              <a:t>Statistic Based Maintenance</a:t>
            </a:r>
            <a:endParaRPr lang="en-IN" sz="900" b="1" dirty="0">
              <a:latin typeface="Arial" pitchFamily="34" charset="0"/>
              <a:cs typeface="Arial" pitchFamily="34" charset="0"/>
            </a:endParaRPr>
          </a:p>
        </p:txBody>
      </p:sp>
      <p:sp>
        <p:nvSpPr>
          <p:cNvPr id="15" name="Rectangle 14"/>
          <p:cNvSpPr/>
          <p:nvPr/>
        </p:nvSpPr>
        <p:spPr>
          <a:xfrm>
            <a:off x="4429124" y="4986350"/>
            <a:ext cx="1214446" cy="28575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b="1" dirty="0" smtClean="0">
                <a:latin typeface="Arial" pitchFamily="34" charset="0"/>
                <a:cs typeface="Arial" pitchFamily="34" charset="0"/>
              </a:rPr>
              <a:t>Condition Based Maintenance</a:t>
            </a:r>
            <a:endParaRPr lang="en-IN" sz="900" b="1" dirty="0">
              <a:latin typeface="Arial" pitchFamily="34" charset="0"/>
              <a:cs typeface="Arial" pitchFamily="34" charset="0"/>
            </a:endParaRPr>
          </a:p>
        </p:txBody>
      </p:sp>
      <p:sp>
        <p:nvSpPr>
          <p:cNvPr id="16" name="Rectangle 15"/>
          <p:cNvSpPr/>
          <p:nvPr/>
        </p:nvSpPr>
        <p:spPr>
          <a:xfrm>
            <a:off x="5800728" y="4186242"/>
            <a:ext cx="1428760" cy="1214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7643834" y="1428736"/>
            <a:ext cx="1000132" cy="4786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9" name="Straight Connector 18"/>
          <p:cNvCxnSpPr/>
          <p:nvPr/>
        </p:nvCxnSpPr>
        <p:spPr>
          <a:xfrm>
            <a:off x="6429386" y="3400424"/>
            <a:ext cx="1500198"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1" name="Snip Same Side Corner Rectangle 20"/>
          <p:cNvSpPr/>
          <p:nvPr/>
        </p:nvSpPr>
        <p:spPr>
          <a:xfrm rot="10800000">
            <a:off x="7358082" y="3643314"/>
            <a:ext cx="1071570" cy="500066"/>
          </a:xfrm>
          <a:prstGeom prst="snip2Same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22" name="TextBox 21"/>
          <p:cNvSpPr txBox="1"/>
          <p:nvPr/>
        </p:nvSpPr>
        <p:spPr>
          <a:xfrm>
            <a:off x="7458096" y="3714752"/>
            <a:ext cx="928694" cy="369332"/>
          </a:xfrm>
          <a:prstGeom prst="rect">
            <a:avLst/>
          </a:prstGeom>
          <a:noFill/>
        </p:spPr>
        <p:txBody>
          <a:bodyPr wrap="square" rtlCol="0">
            <a:spAutoFit/>
          </a:bodyPr>
          <a:lstStyle/>
          <a:p>
            <a:r>
              <a:rPr lang="en-IN" sz="900" b="1" dirty="0" smtClean="0">
                <a:solidFill>
                  <a:schemeClr val="bg1"/>
                </a:solidFill>
                <a:latin typeface="Trebuchet MS" pitchFamily="34" charset="0"/>
              </a:rPr>
              <a:t>Proactive Maintenance</a:t>
            </a:r>
            <a:endParaRPr lang="en-IN" sz="900" b="1" dirty="0">
              <a:solidFill>
                <a:schemeClr val="bg1"/>
              </a:solidFill>
              <a:latin typeface="Trebuchet MS" pitchFamily="34" charset="0"/>
            </a:endParaRPr>
          </a:p>
        </p:txBody>
      </p:sp>
      <p:sp>
        <p:nvSpPr>
          <p:cNvPr id="23" name="Snip Same Side Corner Rectangle 22"/>
          <p:cNvSpPr/>
          <p:nvPr/>
        </p:nvSpPr>
        <p:spPr>
          <a:xfrm rot="10800000">
            <a:off x="7358082" y="4357694"/>
            <a:ext cx="1071570" cy="428628"/>
          </a:xfrm>
          <a:prstGeom prst="snip2Same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24" name="TextBox 23"/>
          <p:cNvSpPr txBox="1"/>
          <p:nvPr/>
        </p:nvSpPr>
        <p:spPr>
          <a:xfrm>
            <a:off x="7443808" y="4386268"/>
            <a:ext cx="928694" cy="369332"/>
          </a:xfrm>
          <a:prstGeom prst="rect">
            <a:avLst/>
          </a:prstGeom>
          <a:noFill/>
        </p:spPr>
        <p:txBody>
          <a:bodyPr wrap="square" rtlCol="0">
            <a:spAutoFit/>
          </a:bodyPr>
          <a:lstStyle/>
          <a:p>
            <a:r>
              <a:rPr lang="en-IN" sz="900" b="1" dirty="0" smtClean="0">
                <a:solidFill>
                  <a:schemeClr val="bg1"/>
                </a:solidFill>
                <a:latin typeface="Trebuchet MS" pitchFamily="34" charset="0"/>
              </a:rPr>
              <a:t>On condition  Maintenance</a:t>
            </a:r>
            <a:endParaRPr lang="en-IN" sz="900" b="1" dirty="0">
              <a:solidFill>
                <a:schemeClr val="bg1"/>
              </a:solidFill>
              <a:latin typeface="Trebuchet MS" pitchFamily="34" charset="0"/>
            </a:endParaRPr>
          </a:p>
        </p:txBody>
      </p:sp>
      <p:sp>
        <p:nvSpPr>
          <p:cNvPr id="25" name="Snip Same Side Corner Rectangle 24"/>
          <p:cNvSpPr/>
          <p:nvPr/>
        </p:nvSpPr>
        <p:spPr>
          <a:xfrm rot="10800000">
            <a:off x="7358082" y="4859902"/>
            <a:ext cx="1071570" cy="357190"/>
          </a:xfrm>
          <a:prstGeom prst="snip2Same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26" name="TextBox 25"/>
          <p:cNvSpPr txBox="1"/>
          <p:nvPr/>
        </p:nvSpPr>
        <p:spPr>
          <a:xfrm>
            <a:off x="7386656" y="4859902"/>
            <a:ext cx="971558"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Repair Maintenance</a:t>
            </a:r>
            <a:endParaRPr lang="en-IN" sz="900" b="1" dirty="0">
              <a:solidFill>
                <a:schemeClr val="bg1"/>
              </a:solidFill>
              <a:latin typeface="Trebuchet MS" pitchFamily="34" charset="0"/>
            </a:endParaRPr>
          </a:p>
        </p:txBody>
      </p:sp>
      <p:sp>
        <p:nvSpPr>
          <p:cNvPr id="27" name="Snip Same Side Corner Rectangle 26"/>
          <p:cNvSpPr/>
          <p:nvPr/>
        </p:nvSpPr>
        <p:spPr>
          <a:xfrm rot="10800000">
            <a:off x="7386656" y="5286388"/>
            <a:ext cx="1042996" cy="357190"/>
          </a:xfrm>
          <a:prstGeom prst="snip2Same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28" name="TextBox 27"/>
          <p:cNvSpPr txBox="1"/>
          <p:nvPr/>
        </p:nvSpPr>
        <p:spPr>
          <a:xfrm>
            <a:off x="7429520" y="5286388"/>
            <a:ext cx="928694" cy="369332"/>
          </a:xfrm>
          <a:prstGeom prst="rect">
            <a:avLst/>
          </a:prstGeom>
          <a:noFill/>
        </p:spPr>
        <p:txBody>
          <a:bodyPr wrap="square" rtlCol="0">
            <a:spAutoFit/>
          </a:bodyPr>
          <a:lstStyle/>
          <a:p>
            <a:r>
              <a:rPr lang="en-IN" sz="900" b="1" dirty="0" smtClean="0">
                <a:solidFill>
                  <a:schemeClr val="bg1"/>
                </a:solidFill>
                <a:latin typeface="Trebuchet MS" pitchFamily="34" charset="0"/>
              </a:rPr>
              <a:t>Replacement Maintenance</a:t>
            </a:r>
            <a:endParaRPr lang="en-IN" sz="900" b="1" dirty="0">
              <a:solidFill>
                <a:schemeClr val="bg1"/>
              </a:solidFill>
              <a:latin typeface="Trebuchet MS" pitchFamily="34" charset="0"/>
            </a:endParaRPr>
          </a:p>
        </p:txBody>
      </p:sp>
      <p:cxnSp>
        <p:nvCxnSpPr>
          <p:cNvPr id="30" name="Straight Connector 29"/>
          <p:cNvCxnSpPr/>
          <p:nvPr/>
        </p:nvCxnSpPr>
        <p:spPr>
          <a:xfrm rot="16200000" flipH="1">
            <a:off x="7822430" y="3521871"/>
            <a:ext cx="214314" cy="2"/>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7822428" y="4250536"/>
            <a:ext cx="214314" cy="2"/>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endCxn id="26" idx="0"/>
          </p:cNvCxnSpPr>
          <p:nvPr/>
        </p:nvCxnSpPr>
        <p:spPr>
          <a:xfrm rot="16200000" flipH="1">
            <a:off x="7828500" y="4815967"/>
            <a:ext cx="73580" cy="1429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7896367" y="5246027"/>
            <a:ext cx="73580" cy="7142"/>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642910" y="6101702"/>
            <a:ext cx="8001056"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6" name="Straight Connector 85"/>
          <p:cNvCxnSpPr/>
          <p:nvPr/>
        </p:nvCxnSpPr>
        <p:spPr>
          <a:xfrm rot="10800000">
            <a:off x="3646982" y="6115068"/>
            <a:ext cx="3071834" cy="7143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2928926" y="5886468"/>
            <a:ext cx="4143404" cy="500066"/>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8" name="Snip Same Side Corner Rectangle 87"/>
          <p:cNvSpPr/>
          <p:nvPr/>
        </p:nvSpPr>
        <p:spPr>
          <a:xfrm rot="10800000">
            <a:off x="4147048" y="5972192"/>
            <a:ext cx="857256" cy="357190"/>
          </a:xfrm>
          <a:prstGeom prst="snip2Same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89" name="Snip Same Side Corner Rectangle 88"/>
          <p:cNvSpPr/>
          <p:nvPr/>
        </p:nvSpPr>
        <p:spPr>
          <a:xfrm rot="10800000">
            <a:off x="5147181" y="5970046"/>
            <a:ext cx="857256" cy="357190"/>
          </a:xfrm>
          <a:prstGeom prst="snip2Same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90" name="Snip Same Side Corner Rectangle 89"/>
          <p:cNvSpPr/>
          <p:nvPr/>
        </p:nvSpPr>
        <p:spPr>
          <a:xfrm rot="10800000">
            <a:off x="6143636" y="5970045"/>
            <a:ext cx="857256" cy="357190"/>
          </a:xfrm>
          <a:prstGeom prst="snip2Same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92" name="Snip Same Side Corner Rectangle 91"/>
          <p:cNvSpPr/>
          <p:nvPr/>
        </p:nvSpPr>
        <p:spPr>
          <a:xfrm rot="10800000">
            <a:off x="3004040" y="5967900"/>
            <a:ext cx="1000132" cy="357190"/>
          </a:xfrm>
          <a:prstGeom prst="snip2SameRect">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93" name="TextBox 92"/>
          <p:cNvSpPr txBox="1"/>
          <p:nvPr/>
        </p:nvSpPr>
        <p:spPr>
          <a:xfrm>
            <a:off x="3043226" y="5957904"/>
            <a:ext cx="928694"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Break Down Maintenance</a:t>
            </a:r>
            <a:endParaRPr lang="en-IN" sz="900" b="1" dirty="0">
              <a:solidFill>
                <a:schemeClr val="bg1"/>
              </a:solidFill>
              <a:latin typeface="Trebuchet MS" pitchFamily="34" charset="0"/>
            </a:endParaRPr>
          </a:p>
        </p:txBody>
      </p:sp>
      <p:sp>
        <p:nvSpPr>
          <p:cNvPr id="94" name="TextBox 93"/>
          <p:cNvSpPr txBox="1"/>
          <p:nvPr/>
        </p:nvSpPr>
        <p:spPr>
          <a:xfrm>
            <a:off x="6143636" y="5960050"/>
            <a:ext cx="928694"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Remedial  Maintenance</a:t>
            </a:r>
            <a:endParaRPr lang="en-IN" sz="900" b="1" dirty="0">
              <a:solidFill>
                <a:schemeClr val="bg1"/>
              </a:solidFill>
              <a:latin typeface="Trebuchet MS" pitchFamily="34" charset="0"/>
            </a:endParaRPr>
          </a:p>
        </p:txBody>
      </p:sp>
      <p:sp>
        <p:nvSpPr>
          <p:cNvPr id="95" name="TextBox 94"/>
          <p:cNvSpPr txBox="1"/>
          <p:nvPr/>
        </p:nvSpPr>
        <p:spPr>
          <a:xfrm>
            <a:off x="4143372" y="5957906"/>
            <a:ext cx="928694"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Deferred Maintenance</a:t>
            </a:r>
            <a:endParaRPr lang="en-IN" sz="900" b="1" dirty="0">
              <a:solidFill>
                <a:schemeClr val="bg1"/>
              </a:solidFill>
              <a:latin typeface="Trebuchet MS" pitchFamily="34" charset="0"/>
            </a:endParaRPr>
          </a:p>
        </p:txBody>
      </p:sp>
      <p:sp>
        <p:nvSpPr>
          <p:cNvPr id="96" name="TextBox 95"/>
          <p:cNvSpPr txBox="1"/>
          <p:nvPr/>
        </p:nvSpPr>
        <p:spPr>
          <a:xfrm>
            <a:off x="5072066" y="5957906"/>
            <a:ext cx="928694"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Shutdown Maintenance</a:t>
            </a:r>
            <a:endParaRPr lang="en-IN" sz="900" b="1" dirty="0">
              <a:solidFill>
                <a:schemeClr val="bg1"/>
              </a:solidFill>
              <a:latin typeface="Trebuchet MS" pitchFamily="34" charset="0"/>
            </a:endParaRPr>
          </a:p>
        </p:txBody>
      </p:sp>
      <p:sp>
        <p:nvSpPr>
          <p:cNvPr id="98" name="Rectangle 97"/>
          <p:cNvSpPr/>
          <p:nvPr/>
        </p:nvSpPr>
        <p:spPr>
          <a:xfrm>
            <a:off x="4314822" y="3571878"/>
            <a:ext cx="1443048" cy="2214576"/>
          </a:xfrm>
          <a:prstGeom prst="rect">
            <a:avLst/>
          </a:prstGeom>
          <a:noFill/>
          <a:ln>
            <a:solidFill>
              <a:srgbClr val="00A8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00" name="Straight Arrow Connector 99"/>
          <p:cNvCxnSpPr/>
          <p:nvPr/>
        </p:nvCxnSpPr>
        <p:spPr>
          <a:xfrm rot="16200000" flipH="1">
            <a:off x="7643834" y="2714620"/>
            <a:ext cx="214314" cy="214314"/>
          </a:xfrm>
          <a:prstGeom prst="straightConnector1">
            <a:avLst/>
          </a:prstGeom>
          <a:ln w="25400">
            <a:solidFill>
              <a:srgbClr val="D60093"/>
            </a:solidFill>
            <a:tailEnd type="non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rot="5400000" flipH="1" flipV="1">
            <a:off x="7822429" y="2178835"/>
            <a:ext cx="785818" cy="714380"/>
          </a:xfrm>
          <a:prstGeom prst="straightConnector1">
            <a:avLst/>
          </a:prstGeom>
          <a:ln w="25400">
            <a:solidFill>
              <a:srgbClr val="D60093"/>
            </a:solidFill>
            <a:tailEnd type="none"/>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572264" y="4714884"/>
            <a:ext cx="428628" cy="357190"/>
          </a:xfrm>
          <a:prstGeom prst="line">
            <a:avLst/>
          </a:prstGeom>
          <a:ln w="25400">
            <a:solidFill>
              <a:srgbClr val="D60093"/>
            </a:solidFill>
            <a:tailEnd type="none"/>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10800000" flipV="1">
            <a:off x="6572264" y="4643446"/>
            <a:ext cx="500066" cy="428628"/>
          </a:xfrm>
          <a:prstGeom prst="line">
            <a:avLst/>
          </a:prstGeom>
          <a:ln w="25400">
            <a:solidFill>
              <a:srgbClr val="D60093"/>
            </a:solidFill>
            <a:tailEnd type="none"/>
          </a:ln>
        </p:spPr>
        <p:style>
          <a:lnRef idx="1">
            <a:schemeClr val="accent1"/>
          </a:lnRef>
          <a:fillRef idx="0">
            <a:schemeClr val="accent1"/>
          </a:fillRef>
          <a:effectRef idx="0">
            <a:schemeClr val="accent1"/>
          </a:effectRef>
          <a:fontRef idx="minor">
            <a:schemeClr val="tx1"/>
          </a:fontRef>
        </p:style>
      </p:cxnSp>
      <p:cxnSp>
        <p:nvCxnSpPr>
          <p:cNvPr id="117" name="Elbow Connector 116"/>
          <p:cNvCxnSpPr/>
          <p:nvPr/>
        </p:nvCxnSpPr>
        <p:spPr>
          <a:xfrm flipV="1">
            <a:off x="5929322" y="4929198"/>
            <a:ext cx="642942" cy="428628"/>
          </a:xfrm>
          <a:prstGeom prst="bentConnector3">
            <a:avLst>
              <a:gd name="adj1" fmla="val 50000"/>
            </a:avLst>
          </a:prstGeom>
          <a:ln w="25400">
            <a:solidFill>
              <a:schemeClr val="accent2">
                <a:lumMod val="50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5679289" y="5607859"/>
            <a:ext cx="500066" cy="1588"/>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a:off x="7239014" y="3481388"/>
            <a:ext cx="1357322" cy="2500330"/>
          </a:xfrm>
          <a:prstGeom prst="rect">
            <a:avLst/>
          </a:prstGeom>
          <a:noFill/>
          <a:ln>
            <a:solidFill>
              <a:srgbClr val="00A8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34" name="Straight Arrow Connector 133"/>
          <p:cNvCxnSpPr/>
          <p:nvPr/>
        </p:nvCxnSpPr>
        <p:spPr>
          <a:xfrm rot="5400000" flipH="1" flipV="1">
            <a:off x="7429520" y="3143248"/>
            <a:ext cx="500066" cy="71438"/>
          </a:xfrm>
          <a:prstGeom prst="straightConnector1">
            <a:avLst/>
          </a:prstGeom>
          <a:ln w="25400">
            <a:solidFill>
              <a:schemeClr val="accent2">
                <a:lumMod val="75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140" name="Elbow Connector 139"/>
          <p:cNvCxnSpPr/>
          <p:nvPr/>
        </p:nvCxnSpPr>
        <p:spPr>
          <a:xfrm flipV="1">
            <a:off x="6429388" y="2928934"/>
            <a:ext cx="1285884" cy="285752"/>
          </a:xfrm>
          <a:prstGeom prst="bentConnector3">
            <a:avLst>
              <a:gd name="adj1" fmla="val 50000"/>
            </a:avLst>
          </a:prstGeom>
          <a:ln w="25400">
            <a:solidFill>
              <a:schemeClr val="accent2">
                <a:lumMod val="75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flipV="1">
            <a:off x="5715008" y="3214686"/>
            <a:ext cx="714380" cy="357190"/>
          </a:xfrm>
          <a:prstGeom prst="straightConnector1">
            <a:avLst/>
          </a:prstGeom>
          <a:ln w="25400">
            <a:solidFill>
              <a:schemeClr val="accent2">
                <a:lumMod val="50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rot="16200000" flipH="1">
            <a:off x="4936332" y="5464983"/>
            <a:ext cx="214314" cy="2"/>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45" name="Snip Same Side Corner Rectangle 144"/>
          <p:cNvSpPr/>
          <p:nvPr/>
        </p:nvSpPr>
        <p:spPr>
          <a:xfrm rot="10800000">
            <a:off x="4357687" y="5429264"/>
            <a:ext cx="1357322" cy="285752"/>
          </a:xfrm>
          <a:prstGeom prst="snip2Same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46" name="Rectangle 145"/>
          <p:cNvSpPr/>
          <p:nvPr/>
        </p:nvSpPr>
        <p:spPr>
          <a:xfrm>
            <a:off x="4429125" y="5429264"/>
            <a:ext cx="1214446" cy="28575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00" b="1" dirty="0" smtClean="0">
                <a:latin typeface="Arial" pitchFamily="34" charset="0"/>
                <a:cs typeface="Arial" pitchFamily="34" charset="0"/>
              </a:rPr>
              <a:t>Predictive Tools</a:t>
            </a:r>
            <a:endParaRPr lang="en-IN" sz="800" b="1" dirty="0">
              <a:latin typeface="Arial" pitchFamily="34" charset="0"/>
              <a:cs typeface="Arial"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6"/>
          <p:cNvSpPr txBox="1"/>
          <p:nvPr/>
        </p:nvSpPr>
        <p:spPr>
          <a:xfrm>
            <a:off x="251520" y="1208207"/>
            <a:ext cx="8568952" cy="535531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00050" indent="-400050" algn="just">
              <a:buFont typeface="Arial" pitchFamily="34" charset="0"/>
              <a:buChar char="•"/>
            </a:pPr>
            <a:r>
              <a:rPr lang="en-IN" b="1" dirty="0" smtClean="0">
                <a:solidFill>
                  <a:srgbClr val="66FF33"/>
                </a:solidFill>
                <a:latin typeface="Trebuchet MS" pitchFamily="34" charset="0"/>
              </a:rPr>
              <a:t>CHANGE </a:t>
            </a:r>
            <a:r>
              <a:rPr lang="en-IN" b="1" dirty="0">
                <a:solidFill>
                  <a:srgbClr val="66FF33"/>
                </a:solidFill>
                <a:latin typeface="Trebuchet MS" pitchFamily="34" charset="0"/>
              </a:rPr>
              <a:t>THE WAY WE MOVE BEGINS WITH THE CHANGING WAY WE THINK,DESIGN &amp; FINANCE OUR MOBILITY SYSTEMS.</a:t>
            </a:r>
          </a:p>
          <a:p>
            <a:pPr marL="400050" indent="-400050" algn="just">
              <a:buFont typeface="Arial" pitchFamily="34" charset="0"/>
              <a:buChar char="•"/>
            </a:pPr>
            <a:r>
              <a:rPr lang="en-IN" b="1" dirty="0">
                <a:solidFill>
                  <a:schemeClr val="bg1"/>
                </a:solidFill>
                <a:latin typeface="Trebuchet MS" pitchFamily="34" charset="0"/>
              </a:rPr>
              <a:t> WE CANNOT TACKLE THE CLIMATE CRISIS WITHOUT RETHINKING MOBILITY</a:t>
            </a:r>
          </a:p>
          <a:p>
            <a:pPr marL="400050" indent="-400050" algn="just">
              <a:buFont typeface="Arial" pitchFamily="34" charset="0"/>
              <a:buChar char="•"/>
            </a:pPr>
            <a:r>
              <a:rPr lang="en-IN" b="1" dirty="0">
                <a:solidFill>
                  <a:schemeClr val="bg1"/>
                </a:solidFill>
                <a:latin typeface="Trebuchet MS" pitchFamily="34" charset="0"/>
              </a:rPr>
              <a:t> IF WE DON’T ADDRESS THE CLIMATE CHANGE, IT WILL AFFECT OUR GROWTH,OUR DEVELOPMENT &amp; PRODUCTIVITY. </a:t>
            </a:r>
          </a:p>
          <a:p>
            <a:pPr marL="400050" indent="-400050" algn="just">
              <a:buFont typeface="Arial" pitchFamily="34" charset="0"/>
              <a:buChar char="•"/>
            </a:pPr>
            <a:r>
              <a:rPr lang="en-IN" b="1" dirty="0" smtClean="0">
                <a:solidFill>
                  <a:srgbClr val="66FF33"/>
                </a:solidFill>
                <a:latin typeface="Trebuchet MS" pitchFamily="34" charset="0"/>
              </a:rPr>
              <a:t>THE </a:t>
            </a:r>
            <a:r>
              <a:rPr lang="en-IN" b="1" dirty="0">
                <a:solidFill>
                  <a:srgbClr val="66FF33"/>
                </a:solidFill>
                <a:latin typeface="Trebuchet MS" pitchFamily="34" charset="0"/>
              </a:rPr>
              <a:t>END OF IC ENGINES CANNOT AND SHOULD NOT BE TABOO ANYMORE IN OUR SOCIETY, SUITABLE ACTIONS SHOULD BE TAKEN</a:t>
            </a:r>
          </a:p>
          <a:p>
            <a:pPr marL="400050" indent="-400050" algn="just">
              <a:buFont typeface="Arial" pitchFamily="34" charset="0"/>
              <a:buChar char="•"/>
            </a:pPr>
            <a:r>
              <a:rPr lang="en-IN" b="1" dirty="0" smtClean="0">
                <a:solidFill>
                  <a:schemeClr val="bg1"/>
                </a:solidFill>
                <a:latin typeface="Trebuchet MS" pitchFamily="34" charset="0"/>
              </a:rPr>
              <a:t>ADAPTING </a:t>
            </a:r>
            <a:r>
              <a:rPr lang="en-IN" b="1" dirty="0">
                <a:solidFill>
                  <a:schemeClr val="bg1"/>
                </a:solidFill>
                <a:latin typeface="Trebuchet MS" pitchFamily="34" charset="0"/>
              </a:rPr>
              <a:t>EV VEHICLES ALONE IS NOT ENOUGH.WE MUST CHANGE HOW WE MOVE ,AND BETTER PUBLIC TRANSPORTATION IS ESSENTIAL</a:t>
            </a:r>
          </a:p>
          <a:p>
            <a:pPr marL="400050" indent="-400050" algn="just">
              <a:buFont typeface="Arial" pitchFamily="34" charset="0"/>
              <a:buChar char="•"/>
            </a:pPr>
            <a:r>
              <a:rPr lang="en-IN" b="1" dirty="0" smtClean="0">
                <a:solidFill>
                  <a:schemeClr val="bg1"/>
                </a:solidFill>
                <a:latin typeface="Trebuchet MS" pitchFamily="34" charset="0"/>
              </a:rPr>
              <a:t>2W/3W/4W’s </a:t>
            </a:r>
            <a:r>
              <a:rPr lang="en-IN" b="1" dirty="0">
                <a:solidFill>
                  <a:schemeClr val="bg1"/>
                </a:solidFill>
                <a:latin typeface="Trebuchet MS" pitchFamily="34" charset="0"/>
              </a:rPr>
              <a:t>ALL MUST GO ELECTRIC IN THE NEXT 4 TO 5 YEARS.</a:t>
            </a:r>
          </a:p>
          <a:p>
            <a:pPr marL="400050" indent="-400050" algn="just">
              <a:buFont typeface="Arial" pitchFamily="34" charset="0"/>
              <a:buChar char="•"/>
            </a:pPr>
            <a:r>
              <a:rPr lang="en-IN" b="1" dirty="0" smtClean="0">
                <a:solidFill>
                  <a:srgbClr val="66FF33"/>
                </a:solidFill>
                <a:latin typeface="Trebuchet MS" pitchFamily="34" charset="0"/>
              </a:rPr>
              <a:t>LONG </a:t>
            </a:r>
            <a:r>
              <a:rPr lang="en-IN" b="1" dirty="0">
                <a:solidFill>
                  <a:srgbClr val="66FF33"/>
                </a:solidFill>
                <a:latin typeface="Trebuchet MS" pitchFamily="34" charset="0"/>
              </a:rPr>
              <a:t>DISTANCE TRANSPORT SHOULD ALL MOVE TOWARDS GREEN H</a:t>
            </a:r>
            <a:r>
              <a:rPr lang="en-IN" b="1" baseline="-25000" dirty="0">
                <a:solidFill>
                  <a:srgbClr val="66FF33"/>
                </a:solidFill>
                <a:latin typeface="Trebuchet MS" pitchFamily="34" charset="0"/>
              </a:rPr>
              <a:t>2</a:t>
            </a:r>
            <a:r>
              <a:rPr lang="en-IN" b="1" dirty="0">
                <a:solidFill>
                  <a:srgbClr val="66FF33"/>
                </a:solidFill>
                <a:latin typeface="Trebuchet MS" pitchFamily="34" charset="0"/>
              </a:rPr>
              <a:t>.</a:t>
            </a:r>
          </a:p>
          <a:p>
            <a:pPr marL="400050" indent="-400050" algn="just">
              <a:buFont typeface="Arial" pitchFamily="34" charset="0"/>
              <a:buChar char="•"/>
            </a:pPr>
            <a:r>
              <a:rPr lang="en-IN" b="1" dirty="0">
                <a:solidFill>
                  <a:schemeClr val="bg1"/>
                </a:solidFill>
                <a:latin typeface="Trebuchet MS" pitchFamily="34" charset="0"/>
              </a:rPr>
              <a:t>THERE IS ALWAYS SOME MONEY FOR TRANSPORT, BUT THE QUESTION IS WHERE IS THE MONEY GOING TO GO.</a:t>
            </a:r>
          </a:p>
          <a:p>
            <a:pPr marL="400050" indent="-400050" algn="just">
              <a:buFont typeface="Arial" pitchFamily="34" charset="0"/>
              <a:buChar char="•"/>
            </a:pPr>
            <a:r>
              <a:rPr lang="en-IN" b="1" dirty="0" smtClean="0">
                <a:solidFill>
                  <a:schemeClr val="bg1"/>
                </a:solidFill>
                <a:latin typeface="Trebuchet MS" pitchFamily="34" charset="0"/>
              </a:rPr>
              <a:t>REDIRECTING </a:t>
            </a:r>
            <a:r>
              <a:rPr lang="en-IN" b="1" dirty="0">
                <a:solidFill>
                  <a:schemeClr val="bg1"/>
                </a:solidFill>
                <a:latin typeface="Trebuchet MS" pitchFamily="34" charset="0"/>
              </a:rPr>
              <a:t>INVESTMENT WILL BE IN CRITICAL IN ORDER TO SHIFT MOVEMENT AWAY FROM CARS &amp; TRUCKS AND TOWARDS PUBLIC TRANSPORT, ACTIVE MOBILITY, AND OTHER MODES THAT ARE CLEANER AND INCLUSIVE</a:t>
            </a:r>
          </a:p>
          <a:p>
            <a:pPr marL="400050" indent="-400050" algn="just">
              <a:buFont typeface="Arial" pitchFamily="34" charset="0"/>
              <a:buChar char="•"/>
            </a:pPr>
            <a:r>
              <a:rPr lang="en-IN" b="1" dirty="0" smtClean="0">
                <a:solidFill>
                  <a:schemeClr val="bg1"/>
                </a:solidFill>
                <a:latin typeface="Trebuchet MS" pitchFamily="34" charset="0"/>
              </a:rPr>
              <a:t>WE </a:t>
            </a:r>
            <a:r>
              <a:rPr lang="en-IN" b="1" dirty="0">
                <a:solidFill>
                  <a:schemeClr val="bg1"/>
                </a:solidFill>
                <a:latin typeface="Trebuchet MS" pitchFamily="34" charset="0"/>
              </a:rPr>
              <a:t>NEED TO HAVE INVESTMENT STRATEGIES THAT ARE INCLUSIVE AND DECARBONISED FROM THE </a:t>
            </a:r>
            <a:r>
              <a:rPr lang="en-IN" b="1" dirty="0" smtClean="0">
                <a:solidFill>
                  <a:schemeClr val="bg1"/>
                </a:solidFill>
                <a:latin typeface="Trebuchet MS" pitchFamily="34" charset="0"/>
              </a:rPr>
              <a:t>START</a:t>
            </a:r>
            <a:endParaRPr lang="en-IN" b="1" dirty="0">
              <a:solidFill>
                <a:schemeClr val="bg1"/>
              </a:solidFill>
              <a:latin typeface="Trebuchet MS" pitchFamily="34" charset="0"/>
            </a:endParaRPr>
          </a:p>
        </p:txBody>
      </p:sp>
      <p:sp>
        <p:nvSpPr>
          <p:cNvPr id="12" name="TextBox 11"/>
          <p:cNvSpPr txBox="1"/>
          <p:nvPr/>
        </p:nvSpPr>
        <p:spPr>
          <a:xfrm>
            <a:off x="0" y="570746"/>
            <a:ext cx="91440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3000" b="1" u="sng" dirty="0" smtClean="0">
                <a:solidFill>
                  <a:srgbClr val="FFC000"/>
                </a:solidFill>
                <a:latin typeface="Trebuchet MS" pitchFamily="34" charset="0"/>
              </a:rPr>
              <a:t>COP26 OUTCOME:</a:t>
            </a:r>
            <a:endParaRPr lang="en-IN" sz="3000" b="1" u="sng" dirty="0">
              <a:solidFill>
                <a:srgbClr val="FFC0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p:nvPr/>
        </p:nvCxnSpPr>
        <p:spPr>
          <a:xfrm rot="10800000">
            <a:off x="2571736" y="1714488"/>
            <a:ext cx="4357718"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65218" name="Picture 2" descr="Corrective Maintenance - Slide 1"/>
          <p:cNvPicPr>
            <a:picLocks noChangeAspect="1" noChangeArrowheads="1"/>
          </p:cNvPicPr>
          <p:nvPr/>
        </p:nvPicPr>
        <p:blipFill>
          <a:blip r:embed="rId4"/>
          <a:srcRect/>
          <a:stretch>
            <a:fillRect/>
          </a:stretch>
        </p:blipFill>
        <p:spPr bwMode="auto">
          <a:xfrm>
            <a:off x="1000100" y="1142984"/>
            <a:ext cx="7239049" cy="5000660"/>
          </a:xfrm>
          <a:prstGeom prst="rect">
            <a:avLst/>
          </a:prstGeom>
          <a:noFill/>
        </p:spPr>
      </p:pic>
      <p:sp>
        <p:nvSpPr>
          <p:cNvPr id="12" name="Rectangle 11"/>
          <p:cNvSpPr/>
          <p:nvPr/>
        </p:nvSpPr>
        <p:spPr>
          <a:xfrm>
            <a:off x="1214414" y="1142984"/>
            <a:ext cx="3357586" cy="428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1"/>
          <p:cNvSpPr txBox="1"/>
          <p:nvPr/>
        </p:nvSpPr>
        <p:spPr>
          <a:xfrm>
            <a:off x="0"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CORRECTIVE MAINTENANCE</a:t>
            </a:r>
            <a:endParaRPr lang="en-IN" sz="2800" b="1" u="sng" dirty="0">
              <a:solidFill>
                <a:srgbClr val="FFC000"/>
              </a:solidFill>
              <a:latin typeface="Trebuchet MS" pitchFamily="34" charset="0"/>
            </a:endParaRPr>
          </a:p>
        </p:txBody>
      </p:sp>
      <p:sp>
        <p:nvSpPr>
          <p:cNvPr id="20" name="Rectangle 19"/>
          <p:cNvSpPr/>
          <p:nvPr/>
        </p:nvSpPr>
        <p:spPr>
          <a:xfrm>
            <a:off x="1000100" y="5429264"/>
            <a:ext cx="7215238" cy="71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8" name="Straight Connector 27"/>
          <p:cNvCxnSpPr/>
          <p:nvPr/>
        </p:nvCxnSpPr>
        <p:spPr>
          <a:xfrm>
            <a:off x="2643174" y="5786454"/>
            <a:ext cx="4357718"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Snip Same Side Corner Rectangle 17"/>
          <p:cNvSpPr/>
          <p:nvPr/>
        </p:nvSpPr>
        <p:spPr>
          <a:xfrm rot="10800000">
            <a:off x="2071670" y="5572140"/>
            <a:ext cx="1000132" cy="357190"/>
          </a:xfrm>
          <a:prstGeom prst="snip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4" name="Snip Same Side Corner Rectangle 13"/>
          <p:cNvSpPr/>
          <p:nvPr/>
        </p:nvSpPr>
        <p:spPr>
          <a:xfrm rot="10800000">
            <a:off x="3286116" y="5572140"/>
            <a:ext cx="900118" cy="357190"/>
          </a:xfrm>
          <a:prstGeom prst="snip2Same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5" name="Snip Same Side Corner Rectangle 14"/>
          <p:cNvSpPr/>
          <p:nvPr/>
        </p:nvSpPr>
        <p:spPr>
          <a:xfrm rot="10800000">
            <a:off x="4357686" y="5572140"/>
            <a:ext cx="857256" cy="357190"/>
          </a:xfrm>
          <a:prstGeom prst="snip2Same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6" name="Snip Same Side Corner Rectangle 15"/>
          <p:cNvSpPr/>
          <p:nvPr/>
        </p:nvSpPr>
        <p:spPr>
          <a:xfrm rot="10800000">
            <a:off x="5357818" y="5572140"/>
            <a:ext cx="857256" cy="357190"/>
          </a:xfrm>
          <a:prstGeom prst="snip2Same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7" name="Snip Same Side Corner Rectangle 16"/>
          <p:cNvSpPr/>
          <p:nvPr/>
        </p:nvSpPr>
        <p:spPr>
          <a:xfrm rot="10800000">
            <a:off x="6357950" y="5572140"/>
            <a:ext cx="857256" cy="357190"/>
          </a:xfrm>
          <a:prstGeom prst="snip2Same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IN" sz="1000" b="1" dirty="0">
              <a:latin typeface="Trebuchet MS" pitchFamily="34" charset="0"/>
            </a:endParaRPr>
          </a:p>
        </p:txBody>
      </p:sp>
      <p:sp>
        <p:nvSpPr>
          <p:cNvPr id="19" name="Rectangle 18"/>
          <p:cNvSpPr/>
          <p:nvPr/>
        </p:nvSpPr>
        <p:spPr>
          <a:xfrm>
            <a:off x="2000232" y="5500702"/>
            <a:ext cx="52864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TextBox 21"/>
          <p:cNvSpPr txBox="1"/>
          <p:nvPr/>
        </p:nvSpPr>
        <p:spPr>
          <a:xfrm>
            <a:off x="2071670" y="5559998"/>
            <a:ext cx="928694"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Corrective Maintenance</a:t>
            </a:r>
            <a:endParaRPr lang="en-IN" sz="900" b="1" dirty="0">
              <a:solidFill>
                <a:schemeClr val="bg1"/>
              </a:solidFill>
              <a:latin typeface="Trebuchet MS" pitchFamily="34" charset="0"/>
            </a:endParaRPr>
          </a:p>
        </p:txBody>
      </p:sp>
      <p:sp>
        <p:nvSpPr>
          <p:cNvPr id="23" name="TextBox 22"/>
          <p:cNvSpPr txBox="1"/>
          <p:nvPr/>
        </p:nvSpPr>
        <p:spPr>
          <a:xfrm>
            <a:off x="3357554" y="5572140"/>
            <a:ext cx="714380"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Fault  Detection</a:t>
            </a:r>
            <a:endParaRPr lang="en-IN" sz="900" b="1" dirty="0">
              <a:solidFill>
                <a:schemeClr val="bg1"/>
              </a:solidFill>
              <a:latin typeface="Trebuchet MS" pitchFamily="34" charset="0"/>
            </a:endParaRPr>
          </a:p>
        </p:txBody>
      </p:sp>
      <p:sp>
        <p:nvSpPr>
          <p:cNvPr id="24" name="TextBox 23"/>
          <p:cNvSpPr txBox="1"/>
          <p:nvPr/>
        </p:nvSpPr>
        <p:spPr>
          <a:xfrm>
            <a:off x="4357686" y="5572140"/>
            <a:ext cx="785818"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Fault  Isolation</a:t>
            </a:r>
            <a:endParaRPr lang="en-IN" sz="900" b="1" dirty="0">
              <a:solidFill>
                <a:schemeClr val="bg1"/>
              </a:solidFill>
              <a:latin typeface="Trebuchet MS" pitchFamily="34" charset="0"/>
            </a:endParaRPr>
          </a:p>
        </p:txBody>
      </p:sp>
      <p:sp>
        <p:nvSpPr>
          <p:cNvPr id="25" name="TextBox 24"/>
          <p:cNvSpPr txBox="1"/>
          <p:nvPr/>
        </p:nvSpPr>
        <p:spPr>
          <a:xfrm>
            <a:off x="5357818" y="5572140"/>
            <a:ext cx="857256"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Fault  Elimination</a:t>
            </a:r>
            <a:endParaRPr lang="en-IN" sz="900" b="1" dirty="0">
              <a:solidFill>
                <a:schemeClr val="bg1"/>
              </a:solidFill>
              <a:latin typeface="Trebuchet MS" pitchFamily="34" charset="0"/>
            </a:endParaRPr>
          </a:p>
        </p:txBody>
      </p:sp>
      <p:sp>
        <p:nvSpPr>
          <p:cNvPr id="21" name="TextBox 20"/>
          <p:cNvSpPr txBox="1"/>
          <p:nvPr/>
        </p:nvSpPr>
        <p:spPr>
          <a:xfrm>
            <a:off x="6357950" y="5572140"/>
            <a:ext cx="857256" cy="369332"/>
          </a:xfrm>
          <a:prstGeom prst="rect">
            <a:avLst/>
          </a:prstGeom>
          <a:noFill/>
        </p:spPr>
        <p:txBody>
          <a:bodyPr wrap="square" rtlCol="0">
            <a:spAutoFit/>
          </a:bodyPr>
          <a:lstStyle/>
          <a:p>
            <a:pPr algn="ctr"/>
            <a:r>
              <a:rPr lang="en-IN" sz="900" b="1" dirty="0" smtClean="0">
                <a:solidFill>
                  <a:schemeClr val="bg1"/>
                </a:solidFill>
                <a:latin typeface="Trebuchet MS" pitchFamily="34" charset="0"/>
              </a:rPr>
              <a:t>Fault  Verification</a:t>
            </a:r>
            <a:endParaRPr lang="en-IN" sz="900" b="1" dirty="0">
              <a:solidFill>
                <a:schemeClr val="bg1"/>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0" y="714356"/>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PREDICTIVE MAINTENANCE TECHNOLOGIES</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63176" name="Picture 8" descr="Predictive Maintenance Tools - Slide 8"/>
          <p:cNvPicPr>
            <a:picLocks noChangeAspect="1" noChangeArrowheads="1"/>
          </p:cNvPicPr>
          <p:nvPr/>
        </p:nvPicPr>
        <p:blipFill>
          <a:blip r:embed="rId4"/>
          <a:srcRect/>
          <a:stretch>
            <a:fillRect/>
          </a:stretch>
        </p:blipFill>
        <p:spPr bwMode="auto">
          <a:xfrm>
            <a:off x="1071538" y="1428736"/>
            <a:ext cx="7000924" cy="4857784"/>
          </a:xfrm>
          <a:prstGeom prst="rect">
            <a:avLst/>
          </a:prstGeom>
          <a:noFill/>
        </p:spPr>
      </p:pic>
      <p:sp>
        <p:nvSpPr>
          <p:cNvPr id="15" name="Rectangle 14"/>
          <p:cNvSpPr/>
          <p:nvPr/>
        </p:nvSpPr>
        <p:spPr>
          <a:xfrm>
            <a:off x="1142976" y="1571612"/>
            <a:ext cx="3571900" cy="357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1142976" y="1928802"/>
            <a:ext cx="2428892" cy="357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28606"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PREDICTIVE MAINTENANCE KEY ELEMENTS</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 name="AutoShape 2" descr="463 Bus icon images at Vectorified.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52" name="AutoShape 4" descr="463 Bus icon images at Vectorified.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58" name="Picture 10"/>
          <p:cNvPicPr>
            <a:picLocks noChangeAspect="1" noChangeArrowheads="1"/>
          </p:cNvPicPr>
          <p:nvPr/>
        </p:nvPicPr>
        <p:blipFill>
          <a:blip r:embed="rId4" cstate="print"/>
          <a:srcRect/>
          <a:stretch>
            <a:fillRect/>
          </a:stretch>
        </p:blipFill>
        <p:spPr bwMode="auto">
          <a:xfrm>
            <a:off x="3957634" y="1214422"/>
            <a:ext cx="742946" cy="791399"/>
          </a:xfrm>
          <a:prstGeom prst="rect">
            <a:avLst/>
          </a:prstGeom>
          <a:noFill/>
          <a:ln w="9525">
            <a:noFill/>
            <a:miter lim="800000"/>
            <a:headEnd/>
            <a:tailEnd/>
          </a:ln>
          <a:effectLst/>
        </p:spPr>
      </p:pic>
      <p:sp>
        <p:nvSpPr>
          <p:cNvPr id="19" name="TextBox 18"/>
          <p:cNvSpPr txBox="1"/>
          <p:nvPr/>
        </p:nvSpPr>
        <p:spPr>
          <a:xfrm>
            <a:off x="3457568" y="1978215"/>
            <a:ext cx="1785950" cy="307777"/>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BUS MAINTENANCE</a:t>
            </a:r>
            <a:endParaRPr lang="en-IN" sz="1400" b="1" dirty="0">
              <a:solidFill>
                <a:srgbClr val="FFFF00"/>
              </a:solidFill>
              <a:latin typeface="Trebuchet MS" pitchFamily="34" charset="0"/>
            </a:endParaRPr>
          </a:p>
        </p:txBody>
      </p:sp>
      <p:sp>
        <p:nvSpPr>
          <p:cNvPr id="2061" name="AutoShape 13" descr="Predictive maintenance Stock Photos, Royalty Free Predictive - Clip Art  Libra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3" name="Picture 15" descr="Predictive maintenance Stock Photos, Royalty Free Predictive - Clip Art  Library"/>
          <p:cNvPicPr>
            <a:picLocks noChangeAspect="1" noChangeArrowheads="1"/>
          </p:cNvPicPr>
          <p:nvPr/>
        </p:nvPicPr>
        <p:blipFill>
          <a:blip r:embed="rId5" cstate="print"/>
          <a:srcRect/>
          <a:stretch>
            <a:fillRect/>
          </a:stretch>
        </p:blipFill>
        <p:spPr bwMode="auto">
          <a:xfrm>
            <a:off x="785786" y="3114448"/>
            <a:ext cx="801855" cy="808972"/>
          </a:xfrm>
          <a:prstGeom prst="rect">
            <a:avLst/>
          </a:prstGeom>
          <a:noFill/>
        </p:spPr>
      </p:pic>
      <p:sp>
        <p:nvSpPr>
          <p:cNvPr id="22" name="TextBox 21"/>
          <p:cNvSpPr txBox="1"/>
          <p:nvPr/>
        </p:nvSpPr>
        <p:spPr>
          <a:xfrm>
            <a:off x="428596" y="3919974"/>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PREDICTIVE MAINTENANCE</a:t>
            </a:r>
            <a:endParaRPr lang="en-IN" sz="1400" b="1" dirty="0">
              <a:solidFill>
                <a:srgbClr val="FFFF00"/>
              </a:solidFill>
              <a:latin typeface="Trebuchet MS" pitchFamily="34" charset="0"/>
            </a:endParaRPr>
          </a:p>
        </p:txBody>
      </p:sp>
      <p:sp>
        <p:nvSpPr>
          <p:cNvPr id="2065" name="AutoShape 17" descr="24/7 Remote Support and Spare Parts – Alstef Grou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7" name="AutoShape 19" descr="24/7 Remote Support and Spare Parts – Alstef Grou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71" name="Picture 23" descr="24/7 Remote Support and Spare Parts – Alstef Group"/>
          <p:cNvPicPr>
            <a:picLocks noChangeAspect="1" noChangeArrowheads="1"/>
          </p:cNvPicPr>
          <p:nvPr/>
        </p:nvPicPr>
        <p:blipFill>
          <a:blip r:embed="rId6" cstate="print"/>
          <a:srcRect/>
          <a:stretch>
            <a:fillRect/>
          </a:stretch>
        </p:blipFill>
        <p:spPr bwMode="auto">
          <a:xfrm>
            <a:off x="4000496" y="3114448"/>
            <a:ext cx="785818" cy="814392"/>
          </a:xfrm>
          <a:prstGeom prst="rect">
            <a:avLst/>
          </a:prstGeom>
          <a:solidFill>
            <a:schemeClr val="bg1"/>
          </a:solidFill>
          <a:ln>
            <a:noFill/>
          </a:ln>
        </p:spPr>
      </p:pic>
      <p:sp>
        <p:nvSpPr>
          <p:cNvPr id="27" name="TextBox 26"/>
          <p:cNvSpPr txBox="1"/>
          <p:nvPr/>
        </p:nvSpPr>
        <p:spPr>
          <a:xfrm>
            <a:off x="3643306" y="3943128"/>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REMOTE DIAGNOSTICS</a:t>
            </a:r>
            <a:endParaRPr lang="en-IN" sz="1400" b="1" dirty="0">
              <a:solidFill>
                <a:srgbClr val="FFFF00"/>
              </a:solidFill>
              <a:latin typeface="Trebuchet MS" pitchFamily="34" charset="0"/>
            </a:endParaRPr>
          </a:p>
        </p:txBody>
      </p:sp>
      <p:pic>
        <p:nvPicPr>
          <p:cNvPr id="2073" name="Picture 25" descr="Automation Icon #397500 - Free Icons Library"/>
          <p:cNvPicPr>
            <a:picLocks noChangeAspect="1" noChangeArrowheads="1"/>
          </p:cNvPicPr>
          <p:nvPr/>
        </p:nvPicPr>
        <p:blipFill>
          <a:blip r:embed="rId7"/>
          <a:srcRect/>
          <a:stretch>
            <a:fillRect/>
          </a:stretch>
        </p:blipFill>
        <p:spPr bwMode="auto">
          <a:xfrm>
            <a:off x="7429520" y="3114448"/>
            <a:ext cx="785818" cy="857256"/>
          </a:xfrm>
          <a:prstGeom prst="rect">
            <a:avLst/>
          </a:prstGeom>
          <a:noFill/>
        </p:spPr>
      </p:pic>
      <p:sp>
        <p:nvSpPr>
          <p:cNvPr id="29" name="TextBox 28"/>
          <p:cNvSpPr txBox="1"/>
          <p:nvPr/>
        </p:nvSpPr>
        <p:spPr>
          <a:xfrm>
            <a:off x="7000892" y="3943128"/>
            <a:ext cx="1571636" cy="523220"/>
          </a:xfrm>
          <a:prstGeom prst="rect">
            <a:avLst/>
          </a:prstGeom>
          <a:noFill/>
        </p:spPr>
        <p:txBody>
          <a:bodyPr wrap="square" rtlCol="0">
            <a:spAutoFit/>
          </a:bodyPr>
          <a:lstStyle/>
          <a:p>
            <a:pPr algn="ctr"/>
            <a:r>
              <a:rPr lang="en-IN" sz="1400" b="1" dirty="0" smtClean="0">
                <a:solidFill>
                  <a:srgbClr val="FFFF00"/>
                </a:solidFill>
                <a:latin typeface="Trebuchet MS" pitchFamily="34" charset="0"/>
              </a:rPr>
              <a:t>AUTOMATED MAINTENANCE</a:t>
            </a:r>
            <a:endParaRPr lang="en-IN" sz="1400" b="1" dirty="0">
              <a:solidFill>
                <a:srgbClr val="FFFF00"/>
              </a:solidFill>
              <a:latin typeface="Trebuchet MS" pitchFamily="34" charset="0"/>
            </a:endParaRPr>
          </a:p>
        </p:txBody>
      </p:sp>
      <p:cxnSp>
        <p:nvCxnSpPr>
          <p:cNvPr id="35" name="Straight Arrow Connector 34"/>
          <p:cNvCxnSpPr/>
          <p:nvPr/>
        </p:nvCxnSpPr>
        <p:spPr>
          <a:xfrm rot="5400000">
            <a:off x="4093649" y="4735805"/>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7522673" y="4735805"/>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14282" y="4971834"/>
            <a:ext cx="2428892" cy="738664"/>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Monitor Wear &amp; Tear</a:t>
            </a:r>
          </a:p>
          <a:p>
            <a:pPr marL="342900" indent="-342900">
              <a:buFont typeface="Arial" pitchFamily="34" charset="0"/>
              <a:buChar char="•"/>
            </a:pPr>
            <a:r>
              <a:rPr lang="en-IN" sz="1400" b="1" dirty="0" smtClean="0">
                <a:solidFill>
                  <a:schemeClr val="bg1"/>
                </a:solidFill>
                <a:latin typeface="Trebuchet MS" pitchFamily="34" charset="0"/>
              </a:rPr>
              <a:t>Avoid  Break Downs</a:t>
            </a:r>
          </a:p>
          <a:p>
            <a:pPr marL="342900" indent="-342900">
              <a:buFont typeface="Arial" pitchFamily="34" charset="0"/>
              <a:buChar char="•"/>
            </a:pPr>
            <a:r>
              <a:rPr lang="en-IN" sz="1400" b="1" dirty="0" smtClean="0">
                <a:solidFill>
                  <a:schemeClr val="bg1"/>
                </a:solidFill>
                <a:latin typeface="Trebuchet MS" pitchFamily="34" charset="0"/>
              </a:rPr>
              <a:t>Future Proof</a:t>
            </a:r>
            <a:endParaRPr lang="en-IN" sz="1400" b="1" dirty="0">
              <a:solidFill>
                <a:schemeClr val="bg1"/>
              </a:solidFill>
              <a:latin typeface="Trebuchet MS" pitchFamily="34" charset="0"/>
            </a:endParaRPr>
          </a:p>
        </p:txBody>
      </p:sp>
      <p:sp>
        <p:nvSpPr>
          <p:cNvPr id="38" name="TextBox 37"/>
          <p:cNvSpPr txBox="1"/>
          <p:nvPr/>
        </p:nvSpPr>
        <p:spPr>
          <a:xfrm>
            <a:off x="3286116" y="4943258"/>
            <a:ext cx="2714644" cy="1600438"/>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Fleet Overview</a:t>
            </a:r>
          </a:p>
          <a:p>
            <a:pPr marL="342900" indent="-342900">
              <a:buFont typeface="Arial" pitchFamily="34" charset="0"/>
              <a:buChar char="•"/>
            </a:pPr>
            <a:r>
              <a:rPr lang="en-IN" sz="1400" b="1" dirty="0" smtClean="0">
                <a:solidFill>
                  <a:schemeClr val="bg1"/>
                </a:solidFill>
                <a:latin typeface="Trebuchet MS" pitchFamily="34" charset="0"/>
              </a:rPr>
              <a:t>Vehicle Overview</a:t>
            </a:r>
          </a:p>
          <a:p>
            <a:pPr marL="342900" indent="-342900">
              <a:buFont typeface="Arial" pitchFamily="34" charset="0"/>
              <a:buChar char="•"/>
            </a:pPr>
            <a:r>
              <a:rPr lang="en-IN" sz="1400" b="1" dirty="0" smtClean="0">
                <a:solidFill>
                  <a:schemeClr val="bg1"/>
                </a:solidFill>
                <a:latin typeface="Trebuchet MS" pitchFamily="34" charset="0"/>
              </a:rPr>
              <a:t>Diagnostics Trouble Codes</a:t>
            </a:r>
          </a:p>
          <a:p>
            <a:pPr marL="342900" indent="-342900">
              <a:buFont typeface="Arial" pitchFamily="34" charset="0"/>
              <a:buChar char="•"/>
            </a:pPr>
            <a:r>
              <a:rPr lang="en-IN" sz="1400" b="1" dirty="0" smtClean="0">
                <a:solidFill>
                  <a:schemeClr val="bg1"/>
                </a:solidFill>
                <a:latin typeface="Trebuchet MS" pitchFamily="34" charset="0"/>
              </a:rPr>
              <a:t>Customized Alerts</a:t>
            </a:r>
          </a:p>
          <a:p>
            <a:pPr marL="342900" indent="-342900">
              <a:buFont typeface="Arial" pitchFamily="34" charset="0"/>
              <a:buChar char="•"/>
            </a:pPr>
            <a:r>
              <a:rPr lang="en-IN" sz="1400" b="1" dirty="0" smtClean="0">
                <a:solidFill>
                  <a:schemeClr val="bg1"/>
                </a:solidFill>
                <a:latin typeface="Trebuchet MS" pitchFamily="34" charset="0"/>
              </a:rPr>
              <a:t>Metrics</a:t>
            </a:r>
          </a:p>
          <a:p>
            <a:pPr marL="342900" indent="-342900">
              <a:buFont typeface="Arial" pitchFamily="34" charset="0"/>
              <a:buChar char="•"/>
            </a:pPr>
            <a:r>
              <a:rPr lang="en-IN" sz="1400" b="1" dirty="0" smtClean="0">
                <a:solidFill>
                  <a:schemeClr val="bg1"/>
                </a:solidFill>
                <a:latin typeface="Trebuchet MS" pitchFamily="34" charset="0"/>
              </a:rPr>
              <a:t>Sensor Readings</a:t>
            </a:r>
          </a:p>
          <a:p>
            <a:pPr marL="342900" indent="-342900">
              <a:buFont typeface="Arial" pitchFamily="34" charset="0"/>
              <a:buChar char="•"/>
            </a:pPr>
            <a:r>
              <a:rPr lang="en-IN" sz="1400" b="1" dirty="0" smtClean="0">
                <a:solidFill>
                  <a:schemeClr val="bg1"/>
                </a:solidFill>
                <a:latin typeface="Trebuchet MS" pitchFamily="34" charset="0"/>
              </a:rPr>
              <a:t>Real Time Notifications</a:t>
            </a:r>
            <a:endParaRPr lang="en-IN" sz="1400" b="1" dirty="0">
              <a:solidFill>
                <a:schemeClr val="bg1"/>
              </a:solidFill>
              <a:latin typeface="Trebuchet MS" pitchFamily="34" charset="0"/>
            </a:endParaRPr>
          </a:p>
        </p:txBody>
      </p:sp>
      <p:sp>
        <p:nvSpPr>
          <p:cNvPr id="39" name="TextBox 38"/>
          <p:cNvSpPr txBox="1"/>
          <p:nvPr/>
        </p:nvSpPr>
        <p:spPr>
          <a:xfrm>
            <a:off x="6858016" y="4943486"/>
            <a:ext cx="1857420" cy="1169551"/>
          </a:xfrm>
          <a:prstGeom prst="rect">
            <a:avLst/>
          </a:prstGeom>
          <a:noFill/>
        </p:spPr>
        <p:txBody>
          <a:bodyPr wrap="square" rtlCol="0">
            <a:spAutoFit/>
          </a:bodyPr>
          <a:lstStyle/>
          <a:p>
            <a:pPr marL="342900" indent="-342900">
              <a:buFont typeface="Arial" pitchFamily="34" charset="0"/>
              <a:buChar char="•"/>
            </a:pPr>
            <a:r>
              <a:rPr lang="en-IN" sz="1400" b="1" dirty="0" smtClean="0">
                <a:solidFill>
                  <a:schemeClr val="bg1"/>
                </a:solidFill>
                <a:latin typeface="Trebuchet MS" pitchFamily="34" charset="0"/>
              </a:rPr>
              <a:t>Create Plans</a:t>
            </a:r>
          </a:p>
          <a:p>
            <a:pPr marL="342900" indent="-342900">
              <a:buFont typeface="Arial" pitchFamily="34" charset="0"/>
              <a:buChar char="•"/>
            </a:pPr>
            <a:r>
              <a:rPr lang="en-IN" sz="1400" b="1" dirty="0" smtClean="0">
                <a:solidFill>
                  <a:schemeClr val="bg1"/>
                </a:solidFill>
                <a:latin typeface="Trebuchet MS" pitchFamily="34" charset="0"/>
              </a:rPr>
              <a:t>Control Dates Automatically</a:t>
            </a:r>
          </a:p>
          <a:p>
            <a:pPr marL="342900" indent="-342900">
              <a:buFont typeface="Arial" pitchFamily="34" charset="0"/>
              <a:buChar char="•"/>
            </a:pPr>
            <a:r>
              <a:rPr lang="en-IN" sz="1400" b="1" dirty="0" smtClean="0">
                <a:solidFill>
                  <a:schemeClr val="bg1"/>
                </a:solidFill>
                <a:latin typeface="Trebuchet MS" pitchFamily="34" charset="0"/>
              </a:rPr>
              <a:t> Adjust as easily as go</a:t>
            </a:r>
            <a:endParaRPr lang="en-IN" sz="1400" b="1" dirty="0">
              <a:solidFill>
                <a:schemeClr val="bg1"/>
              </a:solidFill>
              <a:latin typeface="Trebuchet MS" pitchFamily="34" charset="0"/>
            </a:endParaRPr>
          </a:p>
        </p:txBody>
      </p:sp>
      <p:cxnSp>
        <p:nvCxnSpPr>
          <p:cNvPr id="41" name="Straight Connector 40"/>
          <p:cNvCxnSpPr/>
          <p:nvPr/>
        </p:nvCxnSpPr>
        <p:spPr>
          <a:xfrm flipV="1">
            <a:off x="1128688" y="2643182"/>
            <a:ext cx="6658022" cy="12700"/>
          </a:xfrm>
          <a:prstGeom prst="line">
            <a:avLst/>
          </a:prstGeom>
          <a:ln w="3810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892943" y="2893215"/>
            <a:ext cx="500066" cy="1588"/>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a:off x="3928264" y="2714620"/>
            <a:ext cx="858050"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7537471" y="2892421"/>
            <a:ext cx="500066" cy="1588"/>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a:off x="807501" y="4693169"/>
            <a:ext cx="528868" cy="794"/>
          </a:xfrm>
          <a:prstGeom prst="straightConnector1">
            <a:avLst/>
          </a:prstGeom>
          <a:ln w="38100">
            <a:solidFill>
              <a:schemeClr val="accent6">
                <a:lumMod val="40000"/>
                <a:lumOff val="60000"/>
              </a:schemeClr>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9" name="TextBox 11"/>
          <p:cNvSpPr txBox="1"/>
          <p:nvPr/>
        </p:nvSpPr>
        <p:spPr>
          <a:xfrm>
            <a:off x="0" y="714356"/>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PREDICTIVE MAINTENANCE BENEFITS</a:t>
            </a:r>
            <a:endParaRPr lang="en-IN" sz="2800" b="1" u="sng" dirty="0">
              <a:solidFill>
                <a:srgbClr val="FFC000"/>
              </a:solidFill>
              <a:latin typeface="Trebuchet MS" pitchFamily="34" charset="0"/>
            </a:endParaRPr>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69314" name="Picture 2" descr="Predictive Maintenance - Slide 2"/>
          <p:cNvPicPr>
            <a:picLocks noChangeAspect="1" noChangeArrowheads="1"/>
          </p:cNvPicPr>
          <p:nvPr/>
        </p:nvPicPr>
        <p:blipFill>
          <a:blip r:embed="rId4"/>
          <a:srcRect/>
          <a:stretch>
            <a:fillRect/>
          </a:stretch>
        </p:blipFill>
        <p:spPr bwMode="auto">
          <a:xfrm>
            <a:off x="928662" y="1357299"/>
            <a:ext cx="7215238" cy="4857784"/>
          </a:xfrm>
          <a:prstGeom prst="rect">
            <a:avLst/>
          </a:prstGeom>
          <a:noFill/>
        </p:spPr>
      </p:pic>
      <p:sp>
        <p:nvSpPr>
          <p:cNvPr id="13" name="Rectangle 12"/>
          <p:cNvSpPr/>
          <p:nvPr/>
        </p:nvSpPr>
        <p:spPr>
          <a:xfrm>
            <a:off x="1214414" y="1428736"/>
            <a:ext cx="3286148" cy="357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 name="TextBox 11"/>
          <p:cNvSpPr txBox="1"/>
          <p:nvPr/>
        </p:nvSpPr>
        <p:spPr>
          <a:xfrm>
            <a:off x="0"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MAINTENANCE FLOW CHART </a:t>
            </a:r>
            <a:endParaRPr lang="en-IN" sz="2800" b="1" u="sng" dirty="0">
              <a:solidFill>
                <a:srgbClr val="FFC000"/>
              </a:solidFill>
              <a:latin typeface="Trebuchet MS" pitchFamily="34" charset="0"/>
            </a:endParaRPr>
          </a:p>
        </p:txBody>
      </p:sp>
      <p:pic>
        <p:nvPicPr>
          <p:cNvPr id="274435" name="Picture 3"/>
          <p:cNvPicPr>
            <a:picLocks noChangeAspect="1" noChangeArrowheads="1"/>
          </p:cNvPicPr>
          <p:nvPr/>
        </p:nvPicPr>
        <p:blipFill>
          <a:blip r:embed="rId4"/>
          <a:srcRect/>
          <a:stretch>
            <a:fillRect/>
          </a:stretch>
        </p:blipFill>
        <p:spPr bwMode="auto">
          <a:xfrm>
            <a:off x="1071538" y="1214422"/>
            <a:ext cx="7072362" cy="5143536"/>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64195" name="Picture 3"/>
          <p:cNvPicPr>
            <a:picLocks noChangeAspect="1" noChangeArrowheads="1"/>
          </p:cNvPicPr>
          <p:nvPr/>
        </p:nvPicPr>
        <p:blipFill>
          <a:blip r:embed="rId4"/>
          <a:srcRect/>
          <a:stretch>
            <a:fillRect/>
          </a:stretch>
        </p:blipFill>
        <p:spPr bwMode="auto">
          <a:xfrm>
            <a:off x="928662" y="1142984"/>
            <a:ext cx="7358114" cy="5214940"/>
          </a:xfrm>
          <a:prstGeom prst="rect">
            <a:avLst/>
          </a:prstGeom>
          <a:noFill/>
          <a:ln w="9525">
            <a:noFill/>
            <a:miter lim="800000"/>
            <a:headEnd/>
            <a:tailEnd/>
          </a:ln>
          <a:effectLst/>
        </p:spPr>
      </p:pic>
      <p:sp>
        <p:nvSpPr>
          <p:cNvPr id="12" name="TextBox 11"/>
          <p:cNvSpPr txBox="1"/>
          <p:nvPr/>
        </p:nvSpPr>
        <p:spPr>
          <a:xfrm>
            <a:off x="0"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OEM/STU’s VEHICLE MAINTENANCE FLOW CHART </a:t>
            </a:r>
            <a:endParaRPr lang="en-IN" sz="2800" b="1" u="sng" dirty="0">
              <a:solidFill>
                <a:srgbClr val="FFC0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87745" name="Picture 1"/>
          <p:cNvPicPr>
            <a:picLocks noChangeAspect="1" noChangeArrowheads="1"/>
          </p:cNvPicPr>
          <p:nvPr/>
        </p:nvPicPr>
        <p:blipFill>
          <a:blip r:embed="rId4"/>
          <a:srcRect/>
          <a:stretch>
            <a:fillRect/>
          </a:stretch>
        </p:blipFill>
        <p:spPr bwMode="auto">
          <a:xfrm>
            <a:off x="928662" y="1142984"/>
            <a:ext cx="7358114" cy="5214974"/>
          </a:xfrm>
          <a:prstGeom prst="rect">
            <a:avLst/>
          </a:prstGeom>
          <a:noFill/>
          <a:ln w="9525">
            <a:noFill/>
            <a:miter lim="800000"/>
            <a:headEnd/>
            <a:tailEnd/>
          </a:ln>
          <a:effectLst/>
        </p:spPr>
      </p:pic>
      <p:sp>
        <p:nvSpPr>
          <p:cNvPr id="13" name="TextBox 12"/>
          <p:cNvSpPr txBox="1"/>
          <p:nvPr/>
        </p:nvSpPr>
        <p:spPr>
          <a:xfrm>
            <a:off x="-28606" y="500042"/>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DIFFERENCE BETWEEN DIAGNOSTIC TOOL &amp; </a:t>
            </a:r>
            <a:r>
              <a:rPr lang="en-IN" sz="2800" b="1" u="sng" dirty="0" err="1" smtClean="0">
                <a:solidFill>
                  <a:srgbClr val="FFC000"/>
                </a:solidFill>
                <a:latin typeface="Trebuchet MS" pitchFamily="34" charset="0"/>
              </a:rPr>
              <a:t>IoT</a:t>
            </a:r>
            <a:endParaRPr lang="en-IN" sz="2800" b="1" u="sng" dirty="0">
              <a:solidFill>
                <a:srgbClr val="FFC0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28606" y="571480"/>
            <a:ext cx="917260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SMART MONITORING OF BUSES</a:t>
            </a:r>
            <a:endParaRPr lang="en-IN" sz="2800" b="1" u="sng" dirty="0">
              <a:solidFill>
                <a:srgbClr val="FFC000"/>
              </a:solidFill>
              <a:latin typeface="Trebuchet MS" pitchFamily="34" charset="0"/>
            </a:endParaRPr>
          </a:p>
        </p:txBody>
      </p:sp>
      <p:pic>
        <p:nvPicPr>
          <p:cNvPr id="285697" name="Picture 1"/>
          <p:cNvPicPr>
            <a:picLocks noChangeAspect="1" noChangeArrowheads="1"/>
          </p:cNvPicPr>
          <p:nvPr/>
        </p:nvPicPr>
        <p:blipFill>
          <a:blip r:embed="rId4"/>
          <a:srcRect/>
          <a:stretch>
            <a:fillRect/>
          </a:stretch>
        </p:blipFill>
        <p:spPr bwMode="auto">
          <a:xfrm>
            <a:off x="785787" y="1214422"/>
            <a:ext cx="7572428" cy="5072098"/>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80578" name="Picture 2"/>
          <p:cNvPicPr>
            <a:picLocks noChangeAspect="1" noChangeArrowheads="1"/>
          </p:cNvPicPr>
          <p:nvPr/>
        </p:nvPicPr>
        <p:blipFill>
          <a:blip r:embed="rId4"/>
          <a:srcRect/>
          <a:stretch>
            <a:fillRect/>
          </a:stretch>
        </p:blipFill>
        <p:spPr bwMode="auto">
          <a:xfrm>
            <a:off x="928661" y="1214422"/>
            <a:ext cx="7358115" cy="5143535"/>
          </a:xfrm>
          <a:prstGeom prst="rect">
            <a:avLst/>
          </a:prstGeom>
          <a:noFill/>
          <a:ln w="9525">
            <a:noFill/>
            <a:miter lim="800000"/>
            <a:headEnd/>
            <a:tailEnd/>
          </a:ln>
          <a:effectLst/>
        </p:spPr>
      </p:pic>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DIAGNOSTICS RESULTS – DATA SHEET</a:t>
            </a:r>
            <a:endParaRPr lang="en-IN" sz="2800" b="1" dirty="0">
              <a:solidFill>
                <a:srgbClr val="FFC0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FUEL SAVING SYSTEMS &amp; TECHNIQUES</a:t>
            </a:r>
            <a:endParaRPr lang="en-IN" sz="2800" b="1" dirty="0">
              <a:solidFill>
                <a:srgbClr val="FFC000"/>
              </a:solidFill>
              <a:latin typeface="Trebuchet MS" pitchFamily="34" charset="0"/>
            </a:endParaRPr>
          </a:p>
        </p:txBody>
      </p:sp>
      <p:pic>
        <p:nvPicPr>
          <p:cNvPr id="4098" name="Picture 2" descr="Fuel Saving Tips Every Smart Driver Must Know"/>
          <p:cNvPicPr>
            <a:picLocks noChangeAspect="1" noChangeArrowheads="1"/>
          </p:cNvPicPr>
          <p:nvPr/>
        </p:nvPicPr>
        <p:blipFill>
          <a:blip r:embed="rId4"/>
          <a:srcRect/>
          <a:stretch>
            <a:fillRect/>
          </a:stretch>
        </p:blipFill>
        <p:spPr bwMode="auto">
          <a:xfrm>
            <a:off x="428597" y="1214422"/>
            <a:ext cx="4143403" cy="5000660"/>
          </a:xfrm>
          <a:prstGeom prst="rect">
            <a:avLst/>
          </a:prstGeom>
          <a:noFill/>
        </p:spPr>
      </p:pic>
      <p:pic>
        <p:nvPicPr>
          <p:cNvPr id="4100" name="Picture 4" descr="Aziqa Online: Simple ways and tips on how to save fuel"/>
          <p:cNvPicPr>
            <a:picLocks noChangeAspect="1" noChangeArrowheads="1"/>
          </p:cNvPicPr>
          <p:nvPr/>
        </p:nvPicPr>
        <p:blipFill>
          <a:blip r:embed="rId5"/>
          <a:srcRect/>
          <a:stretch>
            <a:fillRect/>
          </a:stretch>
        </p:blipFill>
        <p:spPr bwMode="auto">
          <a:xfrm>
            <a:off x="4786314" y="1214422"/>
            <a:ext cx="4087041" cy="5000660"/>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4" name="Picture 13" descr="C:\Users\Amudhan\Desktop\citu1.JPG"/>
          <p:cNvPicPr/>
          <p:nvPr/>
        </p:nvPicPr>
        <p:blipFill>
          <a:blip r:embed="rId4" cstate="print">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1000100" y="1285860"/>
            <a:ext cx="7072362" cy="4500594"/>
          </a:xfrm>
          <a:prstGeom prst="rect">
            <a:avLst/>
          </a:prstGeom>
          <a:noFill/>
          <a:ln w="63500">
            <a:solidFill>
              <a:schemeClr val="bg1"/>
            </a:solidFill>
            <a:miter lim="800000"/>
            <a:headEnd/>
            <a:tailEnd/>
          </a:ln>
          <a:effectLst/>
        </p:spPr>
      </p:pic>
      <p:sp>
        <p:nvSpPr>
          <p:cNvPr id="15"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CLIMATE CHANGE</a:t>
            </a:r>
            <a:endParaRPr lang="en-IN" sz="2800" b="1" u="sng" dirty="0">
              <a:solidFill>
                <a:srgbClr val="FFC000"/>
              </a:solidFill>
              <a:latin typeface="Trebuchet MS" pitchFamily="34" charset="0"/>
            </a:endParaRPr>
          </a:p>
        </p:txBody>
      </p:sp>
      <p:sp>
        <p:nvSpPr>
          <p:cNvPr id="16" name="TextBox 15"/>
          <p:cNvSpPr txBox="1"/>
          <p:nvPr/>
        </p:nvSpPr>
        <p:spPr>
          <a:xfrm>
            <a:off x="285720" y="5929330"/>
            <a:ext cx="8643998" cy="584775"/>
          </a:xfrm>
          <a:prstGeom prst="rect">
            <a:avLst/>
          </a:prstGeom>
          <a:noFill/>
        </p:spPr>
        <p:txBody>
          <a:bodyPr wrap="square" rtlCol="0">
            <a:spAutoFit/>
          </a:bodyPr>
          <a:lstStyle/>
          <a:p>
            <a:r>
              <a:rPr lang="en-IN" sz="1600" b="1" dirty="0" smtClean="0">
                <a:solidFill>
                  <a:srgbClr val="FFFF00"/>
                </a:solidFill>
                <a:latin typeface="Trebuchet MS" pitchFamily="34" charset="0"/>
              </a:rPr>
              <a:t>NOTE : The average surface temperature on Earth is approximately 59º degrees Fahrenheit (15º degrees Celsius), according to NASA</a:t>
            </a:r>
            <a:endParaRPr lang="en-IN" sz="1600" b="1" dirty="0">
              <a:solidFill>
                <a:srgbClr val="FF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2.FUEL SAVING TECHNIQUES</a:t>
            </a:r>
            <a:endParaRPr lang="en-IN" sz="2800" b="1" dirty="0">
              <a:solidFill>
                <a:srgbClr val="FFC000"/>
              </a:solidFill>
              <a:latin typeface="Trebuchet MS" pitchFamily="34" charset="0"/>
            </a:endParaRPr>
          </a:p>
        </p:txBody>
      </p:sp>
      <p:pic>
        <p:nvPicPr>
          <p:cNvPr id="1026" name="Picture 2"/>
          <p:cNvPicPr>
            <a:picLocks noChangeAspect="1" noChangeArrowheads="1"/>
          </p:cNvPicPr>
          <p:nvPr/>
        </p:nvPicPr>
        <p:blipFill>
          <a:blip r:embed="rId4"/>
          <a:srcRect/>
          <a:stretch>
            <a:fillRect/>
          </a:stretch>
        </p:blipFill>
        <p:spPr bwMode="auto">
          <a:xfrm>
            <a:off x="500034" y="1214422"/>
            <a:ext cx="669078" cy="571504"/>
          </a:xfrm>
          <a:prstGeom prst="rect">
            <a:avLst/>
          </a:prstGeom>
          <a:noFill/>
          <a:ln w="25400">
            <a:solidFill>
              <a:srgbClr val="00FF00"/>
            </a:solidFill>
            <a:miter lim="800000"/>
            <a:headEnd/>
            <a:tailEnd/>
          </a:ln>
          <a:effectLst/>
        </p:spPr>
      </p:pic>
      <p:sp>
        <p:nvSpPr>
          <p:cNvPr id="10" name="TextBox 9"/>
          <p:cNvSpPr txBox="1"/>
          <p:nvPr/>
        </p:nvSpPr>
        <p:spPr>
          <a:xfrm>
            <a:off x="428596" y="1857364"/>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Smooth driving</a:t>
            </a:r>
            <a:endParaRPr lang="en-IN" sz="1400" b="1" dirty="0">
              <a:solidFill>
                <a:schemeClr val="bg1"/>
              </a:solidFill>
              <a:latin typeface="Comic Sans MS" pitchFamily="66" charset="0"/>
            </a:endParaRPr>
          </a:p>
        </p:txBody>
      </p:sp>
      <p:pic>
        <p:nvPicPr>
          <p:cNvPr id="1030" name="Picture 6" descr="Car Motor Vehicle Speedometers Computer Icons Dashboard , car - Clip Art  Library"/>
          <p:cNvPicPr>
            <a:picLocks noChangeAspect="1" noChangeArrowheads="1"/>
          </p:cNvPicPr>
          <p:nvPr/>
        </p:nvPicPr>
        <p:blipFill>
          <a:blip r:embed="rId5"/>
          <a:srcRect/>
          <a:stretch>
            <a:fillRect/>
          </a:stretch>
        </p:blipFill>
        <p:spPr bwMode="auto">
          <a:xfrm>
            <a:off x="1785918" y="1214422"/>
            <a:ext cx="642942" cy="571504"/>
          </a:xfrm>
          <a:prstGeom prst="rect">
            <a:avLst/>
          </a:prstGeom>
          <a:noFill/>
          <a:ln w="25400">
            <a:solidFill>
              <a:srgbClr val="00FF00"/>
            </a:solidFill>
            <a:miter lim="800000"/>
            <a:headEnd/>
            <a:tailEnd/>
          </a:ln>
          <a:effectLst/>
        </p:spPr>
      </p:pic>
      <p:sp>
        <p:nvSpPr>
          <p:cNvPr id="12" name="TextBox 11"/>
          <p:cNvSpPr txBox="1"/>
          <p:nvPr/>
        </p:nvSpPr>
        <p:spPr>
          <a:xfrm>
            <a:off x="1643042" y="1857364"/>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Steady Speed</a:t>
            </a:r>
            <a:endParaRPr lang="en-IN" sz="1400" b="1" dirty="0">
              <a:solidFill>
                <a:schemeClr val="bg1"/>
              </a:solidFill>
              <a:latin typeface="Comic Sans MS" pitchFamily="66" charset="0"/>
            </a:endParaRPr>
          </a:p>
        </p:txBody>
      </p:sp>
      <p:pic>
        <p:nvPicPr>
          <p:cNvPr id="1032" name="Picture 8"/>
          <p:cNvPicPr>
            <a:picLocks noChangeAspect="1" noChangeArrowheads="1"/>
          </p:cNvPicPr>
          <p:nvPr/>
        </p:nvPicPr>
        <p:blipFill>
          <a:blip r:embed="rId6"/>
          <a:srcRect/>
          <a:stretch>
            <a:fillRect/>
          </a:stretch>
        </p:blipFill>
        <p:spPr bwMode="auto">
          <a:xfrm>
            <a:off x="3000364" y="1214422"/>
            <a:ext cx="571504" cy="578648"/>
          </a:xfrm>
          <a:prstGeom prst="rect">
            <a:avLst/>
          </a:prstGeom>
          <a:noFill/>
          <a:ln w="25400">
            <a:solidFill>
              <a:srgbClr val="00FF00"/>
            </a:solidFill>
            <a:miter lim="800000"/>
            <a:headEnd/>
            <a:tailEnd/>
          </a:ln>
          <a:effectLst/>
        </p:spPr>
      </p:pic>
      <p:sp>
        <p:nvSpPr>
          <p:cNvPr id="15" name="TextBox 14"/>
          <p:cNvSpPr txBox="1"/>
          <p:nvPr/>
        </p:nvSpPr>
        <p:spPr>
          <a:xfrm>
            <a:off x="2643174" y="1871654"/>
            <a:ext cx="135732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Proper Tyre Maintenance</a:t>
            </a:r>
            <a:endParaRPr lang="en-IN" sz="1400" b="1" dirty="0">
              <a:solidFill>
                <a:schemeClr val="bg1"/>
              </a:solidFill>
              <a:latin typeface="Comic Sans MS" pitchFamily="66" charset="0"/>
            </a:endParaRPr>
          </a:p>
        </p:txBody>
      </p:sp>
      <p:sp>
        <p:nvSpPr>
          <p:cNvPr id="17" name="TextBox 16"/>
          <p:cNvSpPr txBox="1"/>
          <p:nvPr/>
        </p:nvSpPr>
        <p:spPr>
          <a:xfrm>
            <a:off x="4000496" y="1863913"/>
            <a:ext cx="128588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Synthetic Oils Usage</a:t>
            </a:r>
            <a:endParaRPr lang="en-IN" sz="1400" b="1" dirty="0">
              <a:solidFill>
                <a:schemeClr val="bg1"/>
              </a:solidFill>
              <a:latin typeface="Comic Sans MS" pitchFamily="66" charset="0"/>
            </a:endParaRPr>
          </a:p>
        </p:txBody>
      </p:sp>
      <p:pic>
        <p:nvPicPr>
          <p:cNvPr id="18" name="Picture 10" descr="No Bus Idling Turn Off Engine Sign"/>
          <p:cNvPicPr>
            <a:picLocks noChangeAspect="1" noChangeArrowheads="1"/>
          </p:cNvPicPr>
          <p:nvPr/>
        </p:nvPicPr>
        <p:blipFill>
          <a:blip r:embed="rId7"/>
          <a:srcRect/>
          <a:stretch>
            <a:fillRect/>
          </a:stretch>
        </p:blipFill>
        <p:spPr bwMode="auto">
          <a:xfrm>
            <a:off x="5500694" y="1228710"/>
            <a:ext cx="642942" cy="571504"/>
          </a:xfrm>
          <a:prstGeom prst="rect">
            <a:avLst/>
          </a:prstGeom>
          <a:noFill/>
          <a:ln w="25400">
            <a:solidFill>
              <a:srgbClr val="00FF00"/>
            </a:solidFill>
            <a:miter lim="800000"/>
            <a:headEnd/>
            <a:tailEnd/>
          </a:ln>
          <a:effectLst/>
        </p:spPr>
      </p:pic>
      <p:sp>
        <p:nvSpPr>
          <p:cNvPr id="19" name="TextBox 18"/>
          <p:cNvSpPr txBox="1"/>
          <p:nvPr/>
        </p:nvSpPr>
        <p:spPr>
          <a:xfrm>
            <a:off x="5143504" y="1871652"/>
            <a:ext cx="150019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Lighten the Load (Goods)</a:t>
            </a:r>
            <a:endParaRPr lang="en-IN" sz="1400" b="1" dirty="0">
              <a:solidFill>
                <a:schemeClr val="bg1"/>
              </a:solidFill>
              <a:latin typeface="Comic Sans MS" pitchFamily="66" charset="0"/>
            </a:endParaRPr>
          </a:p>
        </p:txBody>
      </p:sp>
      <p:pic>
        <p:nvPicPr>
          <p:cNvPr id="1036" name="Picture 12" descr="Bus Symbol Vector Illustration Stock Vector by ©redrockerz99 37091251"/>
          <p:cNvPicPr>
            <a:picLocks noChangeAspect="1" noChangeArrowheads="1"/>
          </p:cNvPicPr>
          <p:nvPr/>
        </p:nvPicPr>
        <p:blipFill>
          <a:blip r:embed="rId8" cstate="print"/>
          <a:srcRect/>
          <a:stretch>
            <a:fillRect/>
          </a:stretch>
        </p:blipFill>
        <p:spPr bwMode="auto">
          <a:xfrm>
            <a:off x="6786578" y="1214422"/>
            <a:ext cx="642942" cy="571504"/>
          </a:xfrm>
          <a:prstGeom prst="rect">
            <a:avLst/>
          </a:prstGeom>
          <a:noFill/>
          <a:ln w="25400">
            <a:solidFill>
              <a:srgbClr val="00FF00"/>
            </a:solidFill>
            <a:miter lim="800000"/>
            <a:headEnd/>
            <a:tailEnd/>
          </a:ln>
          <a:effectLst/>
        </p:spPr>
      </p:pic>
      <p:sp>
        <p:nvSpPr>
          <p:cNvPr id="21" name="TextBox 20"/>
          <p:cNvSpPr txBox="1"/>
          <p:nvPr/>
        </p:nvSpPr>
        <p:spPr>
          <a:xfrm>
            <a:off x="6572264" y="1857364"/>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Aero</a:t>
            </a:r>
          </a:p>
          <a:p>
            <a:pPr algn="ctr"/>
            <a:r>
              <a:rPr lang="en-IN" sz="1400" b="1" dirty="0" smtClean="0">
                <a:solidFill>
                  <a:schemeClr val="bg1"/>
                </a:solidFill>
                <a:latin typeface="Comic Sans MS" pitchFamily="66" charset="0"/>
              </a:rPr>
              <a:t>Dynamics</a:t>
            </a:r>
            <a:endParaRPr lang="en-IN" sz="1400" b="1" dirty="0">
              <a:solidFill>
                <a:schemeClr val="bg1"/>
              </a:solidFill>
              <a:latin typeface="Comic Sans MS" pitchFamily="66" charset="0"/>
            </a:endParaRPr>
          </a:p>
        </p:txBody>
      </p:sp>
      <p:pic>
        <p:nvPicPr>
          <p:cNvPr id="1038" name="Picture 14" descr="Maintenance Icon, Transparent Maintenance.PNG Images &amp; Vector ..."/>
          <p:cNvPicPr>
            <a:picLocks noChangeAspect="1" noChangeArrowheads="1"/>
          </p:cNvPicPr>
          <p:nvPr/>
        </p:nvPicPr>
        <p:blipFill>
          <a:blip r:embed="rId9"/>
          <a:srcRect/>
          <a:stretch>
            <a:fillRect/>
          </a:stretch>
        </p:blipFill>
        <p:spPr bwMode="auto">
          <a:xfrm>
            <a:off x="8001024" y="1214422"/>
            <a:ext cx="714380" cy="571504"/>
          </a:xfrm>
          <a:prstGeom prst="rect">
            <a:avLst/>
          </a:prstGeom>
          <a:noFill/>
          <a:ln w="25400">
            <a:solidFill>
              <a:srgbClr val="00FF00"/>
            </a:solidFill>
            <a:miter lim="800000"/>
            <a:headEnd/>
            <a:tailEnd/>
          </a:ln>
          <a:effectLst/>
        </p:spPr>
      </p:pic>
      <p:sp>
        <p:nvSpPr>
          <p:cNvPr id="23" name="TextBox 22"/>
          <p:cNvSpPr txBox="1"/>
          <p:nvPr/>
        </p:nvSpPr>
        <p:spPr>
          <a:xfrm>
            <a:off x="7758134" y="1843074"/>
            <a:ext cx="128588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Proper Maintenance</a:t>
            </a:r>
            <a:endParaRPr lang="en-IN" sz="1400" b="1" dirty="0">
              <a:solidFill>
                <a:schemeClr val="bg1"/>
              </a:solidFill>
              <a:latin typeface="Comic Sans MS" pitchFamily="66" charset="0"/>
            </a:endParaRPr>
          </a:p>
        </p:txBody>
      </p:sp>
      <p:sp>
        <p:nvSpPr>
          <p:cNvPr id="1040" name="AutoShape 16" descr="Fuel Pump Icon PNG vector in SVG, PDF, AI, CDR forma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42" name="Picture 18" descr="Gas - Free industry icons"/>
          <p:cNvPicPr>
            <a:picLocks noChangeAspect="1" noChangeArrowheads="1"/>
          </p:cNvPicPr>
          <p:nvPr/>
        </p:nvPicPr>
        <p:blipFill>
          <a:blip r:embed="rId10"/>
          <a:srcRect/>
          <a:stretch>
            <a:fillRect/>
          </a:stretch>
        </p:blipFill>
        <p:spPr bwMode="auto">
          <a:xfrm>
            <a:off x="500034" y="2500306"/>
            <a:ext cx="642942" cy="571504"/>
          </a:xfrm>
          <a:prstGeom prst="rect">
            <a:avLst/>
          </a:prstGeom>
          <a:noFill/>
          <a:ln w="25400">
            <a:solidFill>
              <a:srgbClr val="00FF00"/>
            </a:solidFill>
            <a:miter lim="800000"/>
            <a:headEnd/>
            <a:tailEnd/>
          </a:ln>
          <a:effectLst/>
        </p:spPr>
      </p:pic>
      <p:sp>
        <p:nvSpPr>
          <p:cNvPr id="26" name="TextBox 25"/>
          <p:cNvSpPr txBox="1"/>
          <p:nvPr/>
        </p:nvSpPr>
        <p:spPr>
          <a:xfrm>
            <a:off x="285720"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Right Fuel</a:t>
            </a:r>
            <a:endParaRPr lang="en-IN" sz="1400" b="1" dirty="0">
              <a:solidFill>
                <a:schemeClr val="bg1"/>
              </a:solidFill>
              <a:latin typeface="Comic Sans MS" pitchFamily="66" charset="0"/>
            </a:endParaRPr>
          </a:p>
        </p:txBody>
      </p:sp>
      <p:pic>
        <p:nvPicPr>
          <p:cNvPr id="1044" name="Picture 20" descr="Planning - Free travel icons"/>
          <p:cNvPicPr>
            <a:picLocks noChangeAspect="1" noChangeArrowheads="1"/>
          </p:cNvPicPr>
          <p:nvPr/>
        </p:nvPicPr>
        <p:blipFill>
          <a:blip r:embed="rId11"/>
          <a:srcRect/>
          <a:stretch>
            <a:fillRect/>
          </a:stretch>
        </p:blipFill>
        <p:spPr bwMode="auto">
          <a:xfrm>
            <a:off x="1785918" y="2500306"/>
            <a:ext cx="642942" cy="571503"/>
          </a:xfrm>
          <a:prstGeom prst="rect">
            <a:avLst/>
          </a:prstGeom>
          <a:noFill/>
          <a:ln w="25400">
            <a:solidFill>
              <a:srgbClr val="00FF00"/>
            </a:solidFill>
            <a:miter lim="800000"/>
            <a:headEnd/>
            <a:tailEnd/>
          </a:ln>
          <a:effectLst/>
        </p:spPr>
      </p:pic>
      <p:sp>
        <p:nvSpPr>
          <p:cNvPr id="29" name="TextBox 28"/>
          <p:cNvSpPr txBox="1"/>
          <p:nvPr/>
        </p:nvSpPr>
        <p:spPr>
          <a:xfrm>
            <a:off x="1571604"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Plan the  Apt Trip</a:t>
            </a:r>
            <a:endParaRPr lang="en-IN" sz="1400" b="1" dirty="0">
              <a:solidFill>
                <a:schemeClr val="bg1"/>
              </a:solidFill>
              <a:latin typeface="Comic Sans MS" pitchFamily="66" charset="0"/>
            </a:endParaRPr>
          </a:p>
        </p:txBody>
      </p:sp>
      <p:pic>
        <p:nvPicPr>
          <p:cNvPr id="1045" name="Picture 21"/>
          <p:cNvPicPr>
            <a:picLocks noChangeAspect="1" noChangeArrowheads="1"/>
          </p:cNvPicPr>
          <p:nvPr/>
        </p:nvPicPr>
        <p:blipFill>
          <a:blip r:embed="rId12"/>
          <a:srcRect/>
          <a:stretch>
            <a:fillRect/>
          </a:stretch>
        </p:blipFill>
        <p:spPr bwMode="auto">
          <a:xfrm>
            <a:off x="3000364" y="2500306"/>
            <a:ext cx="642942" cy="571503"/>
          </a:xfrm>
          <a:prstGeom prst="rect">
            <a:avLst/>
          </a:prstGeom>
          <a:noFill/>
          <a:ln w="25400">
            <a:solidFill>
              <a:srgbClr val="00FF00"/>
            </a:solidFill>
            <a:miter lim="800000"/>
            <a:headEnd/>
            <a:tailEnd/>
          </a:ln>
          <a:effectLst/>
        </p:spPr>
      </p:pic>
      <p:sp>
        <p:nvSpPr>
          <p:cNvPr id="31" name="TextBox 30"/>
          <p:cNvSpPr txBox="1"/>
          <p:nvPr/>
        </p:nvSpPr>
        <p:spPr>
          <a:xfrm>
            <a:off x="2600312" y="3128960"/>
            <a:ext cx="135732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Excess Idling</a:t>
            </a:r>
            <a:endParaRPr lang="en-IN" sz="1400" b="1" dirty="0">
              <a:solidFill>
                <a:schemeClr val="bg1"/>
              </a:solidFill>
              <a:latin typeface="Comic Sans MS" pitchFamily="66" charset="0"/>
            </a:endParaRPr>
          </a:p>
        </p:txBody>
      </p:sp>
      <p:sp>
        <p:nvSpPr>
          <p:cNvPr id="1047" name="AutoShape 23" descr="Right Settings Icon From User Interface Collection Thin Linear Right  Settings Direction Right Outline Icon Isolated On White Background Line  Vector Right Settings Sign Symbol For Web And Mobile Stock Illustratio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49" name="Picture 25" descr="Right Settings Icon From User Interface Collection Thin Linear ..."/>
          <p:cNvPicPr>
            <a:picLocks noChangeAspect="1" noChangeArrowheads="1"/>
          </p:cNvPicPr>
          <p:nvPr/>
        </p:nvPicPr>
        <p:blipFill>
          <a:blip r:embed="rId13"/>
          <a:srcRect/>
          <a:stretch>
            <a:fillRect/>
          </a:stretch>
        </p:blipFill>
        <p:spPr bwMode="auto">
          <a:xfrm>
            <a:off x="4286248" y="2500306"/>
            <a:ext cx="642941" cy="571503"/>
          </a:xfrm>
          <a:prstGeom prst="rect">
            <a:avLst/>
          </a:prstGeom>
          <a:noFill/>
          <a:ln w="25400">
            <a:solidFill>
              <a:srgbClr val="00FF00"/>
            </a:solidFill>
            <a:miter lim="800000"/>
            <a:headEnd/>
            <a:tailEnd/>
          </a:ln>
          <a:effectLst/>
        </p:spPr>
      </p:pic>
      <p:sp>
        <p:nvSpPr>
          <p:cNvPr id="34" name="TextBox 33"/>
          <p:cNvSpPr txBox="1"/>
          <p:nvPr/>
        </p:nvSpPr>
        <p:spPr>
          <a:xfrm>
            <a:off x="4143372" y="3143248"/>
            <a:ext cx="92869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Apt Gears</a:t>
            </a:r>
            <a:endParaRPr lang="en-IN" sz="1400" b="1" dirty="0">
              <a:solidFill>
                <a:schemeClr val="bg1"/>
              </a:solidFill>
              <a:latin typeface="Comic Sans MS" pitchFamily="66" charset="0"/>
            </a:endParaRPr>
          </a:p>
        </p:txBody>
      </p:sp>
      <p:sp>
        <p:nvSpPr>
          <p:cNvPr id="1051" name="AutoShape 27" descr="HVAC icon PNG and SVG Vector Free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53" name="Picture 29" descr="Smart Air Conditioner Icons - Free SVG &amp; PNG Smart Air Conditioner ..."/>
          <p:cNvPicPr>
            <a:picLocks noChangeAspect="1" noChangeArrowheads="1"/>
          </p:cNvPicPr>
          <p:nvPr/>
        </p:nvPicPr>
        <p:blipFill>
          <a:blip r:embed="rId14"/>
          <a:srcRect/>
          <a:stretch>
            <a:fillRect/>
          </a:stretch>
        </p:blipFill>
        <p:spPr bwMode="auto">
          <a:xfrm>
            <a:off x="5543556" y="2500306"/>
            <a:ext cx="642942" cy="571504"/>
          </a:xfrm>
          <a:prstGeom prst="rect">
            <a:avLst/>
          </a:prstGeom>
          <a:noFill/>
          <a:ln w="25400">
            <a:solidFill>
              <a:srgbClr val="00FF00"/>
            </a:solidFill>
            <a:miter lim="800000"/>
            <a:headEnd/>
            <a:tailEnd/>
          </a:ln>
          <a:effectLst/>
        </p:spPr>
      </p:pic>
      <p:sp>
        <p:nvSpPr>
          <p:cNvPr id="37" name="TextBox 36"/>
          <p:cNvSpPr txBox="1"/>
          <p:nvPr/>
        </p:nvSpPr>
        <p:spPr>
          <a:xfrm>
            <a:off x="5286380"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Apt level – A/c Use</a:t>
            </a:r>
            <a:endParaRPr lang="en-IN" sz="1400" b="1" dirty="0">
              <a:solidFill>
                <a:schemeClr val="bg1"/>
              </a:solidFill>
              <a:latin typeface="Comic Sans MS" pitchFamily="66" charset="0"/>
            </a:endParaRPr>
          </a:p>
        </p:txBody>
      </p:sp>
      <p:sp>
        <p:nvSpPr>
          <p:cNvPr id="1055" name="AutoShape 31" descr="Speed control of semicircular shape - Free interface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40" name="TextBox 39"/>
          <p:cNvSpPr txBox="1"/>
          <p:nvPr/>
        </p:nvSpPr>
        <p:spPr>
          <a:xfrm>
            <a:off x="6572264" y="314324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Axle Alignment</a:t>
            </a:r>
            <a:endParaRPr lang="en-IN" sz="1400" b="1" dirty="0">
              <a:solidFill>
                <a:schemeClr val="bg1"/>
              </a:solidFill>
              <a:latin typeface="Comic Sans MS" pitchFamily="66" charset="0"/>
            </a:endParaRPr>
          </a:p>
        </p:txBody>
      </p:sp>
      <p:pic>
        <p:nvPicPr>
          <p:cNvPr id="1059" name="Picture 35" descr="Accelerator Icon - Download in Line Style"/>
          <p:cNvPicPr>
            <a:picLocks noChangeAspect="1" noChangeArrowheads="1"/>
          </p:cNvPicPr>
          <p:nvPr/>
        </p:nvPicPr>
        <p:blipFill>
          <a:blip r:embed="rId15"/>
          <a:srcRect/>
          <a:stretch>
            <a:fillRect/>
          </a:stretch>
        </p:blipFill>
        <p:spPr bwMode="auto">
          <a:xfrm>
            <a:off x="500034" y="3714752"/>
            <a:ext cx="642941" cy="571504"/>
          </a:xfrm>
          <a:prstGeom prst="rect">
            <a:avLst/>
          </a:prstGeom>
          <a:noFill/>
          <a:ln w="25400">
            <a:solidFill>
              <a:srgbClr val="00FF00"/>
            </a:solidFill>
            <a:miter lim="800000"/>
            <a:headEnd/>
            <a:tailEnd/>
          </a:ln>
          <a:effectLst/>
        </p:spPr>
      </p:pic>
      <p:sp>
        <p:nvSpPr>
          <p:cNvPr id="42" name="TextBox 41"/>
          <p:cNvSpPr txBox="1"/>
          <p:nvPr/>
        </p:nvSpPr>
        <p:spPr>
          <a:xfrm>
            <a:off x="214282" y="4357694"/>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Accelerate when need</a:t>
            </a:r>
            <a:endParaRPr lang="en-IN" sz="1400" b="1" dirty="0">
              <a:solidFill>
                <a:schemeClr val="bg1"/>
              </a:solidFill>
              <a:latin typeface="Comic Sans MS" pitchFamily="66" charset="0"/>
            </a:endParaRPr>
          </a:p>
        </p:txBody>
      </p:sp>
      <p:sp>
        <p:nvSpPr>
          <p:cNvPr id="44" name="TextBox 43"/>
          <p:cNvSpPr txBox="1"/>
          <p:nvPr/>
        </p:nvSpPr>
        <p:spPr>
          <a:xfrm>
            <a:off x="7572396" y="3143248"/>
            <a:ext cx="157160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Check </a:t>
            </a:r>
          </a:p>
          <a:p>
            <a:pPr algn="ctr"/>
            <a:r>
              <a:rPr lang="en-IN" sz="1400" b="1" dirty="0" smtClean="0">
                <a:solidFill>
                  <a:schemeClr val="bg1"/>
                </a:solidFill>
                <a:latin typeface="Comic Sans MS" pitchFamily="66" charset="0"/>
              </a:rPr>
              <a:t>Battery Cables</a:t>
            </a:r>
            <a:endParaRPr lang="en-IN" sz="1400" b="1" dirty="0">
              <a:solidFill>
                <a:schemeClr val="bg1"/>
              </a:solidFill>
              <a:latin typeface="Comic Sans MS" pitchFamily="66" charset="0"/>
            </a:endParaRPr>
          </a:p>
        </p:txBody>
      </p:sp>
      <p:pic>
        <p:nvPicPr>
          <p:cNvPr id="1061" name="Picture 37"/>
          <p:cNvPicPr>
            <a:picLocks noChangeAspect="1" noChangeArrowheads="1"/>
          </p:cNvPicPr>
          <p:nvPr/>
        </p:nvPicPr>
        <p:blipFill>
          <a:blip r:embed="rId16" cstate="print"/>
          <a:srcRect/>
          <a:stretch>
            <a:fillRect/>
          </a:stretch>
        </p:blipFill>
        <p:spPr bwMode="auto">
          <a:xfrm>
            <a:off x="3000364" y="3714752"/>
            <a:ext cx="642942" cy="576255"/>
          </a:xfrm>
          <a:prstGeom prst="rect">
            <a:avLst/>
          </a:prstGeom>
          <a:noFill/>
          <a:ln w="25400">
            <a:solidFill>
              <a:srgbClr val="00FF00"/>
            </a:solidFill>
            <a:miter lim="800000"/>
            <a:headEnd/>
            <a:tailEnd/>
          </a:ln>
          <a:effectLst/>
        </p:spPr>
      </p:pic>
      <p:pic>
        <p:nvPicPr>
          <p:cNvPr id="1062" name="Picture 38"/>
          <p:cNvPicPr>
            <a:picLocks noChangeAspect="1" noChangeArrowheads="1"/>
          </p:cNvPicPr>
          <p:nvPr/>
        </p:nvPicPr>
        <p:blipFill>
          <a:blip r:embed="rId17" cstate="print"/>
          <a:srcRect/>
          <a:stretch>
            <a:fillRect/>
          </a:stretch>
        </p:blipFill>
        <p:spPr bwMode="auto">
          <a:xfrm>
            <a:off x="1785918" y="3714752"/>
            <a:ext cx="642942" cy="285752"/>
          </a:xfrm>
          <a:prstGeom prst="rect">
            <a:avLst/>
          </a:prstGeom>
          <a:noFill/>
          <a:ln w="9525">
            <a:noFill/>
            <a:miter lim="800000"/>
            <a:headEnd/>
            <a:tailEnd/>
          </a:ln>
          <a:effectLst/>
        </p:spPr>
      </p:pic>
      <p:pic>
        <p:nvPicPr>
          <p:cNvPr id="1063" name="Picture 39"/>
          <p:cNvPicPr>
            <a:picLocks noChangeAspect="1" noChangeArrowheads="1"/>
          </p:cNvPicPr>
          <p:nvPr/>
        </p:nvPicPr>
        <p:blipFill>
          <a:blip r:embed="rId18" cstate="print"/>
          <a:srcRect/>
          <a:stretch>
            <a:fillRect/>
          </a:stretch>
        </p:blipFill>
        <p:spPr bwMode="auto">
          <a:xfrm>
            <a:off x="1785919" y="4000504"/>
            <a:ext cx="642942" cy="285752"/>
          </a:xfrm>
          <a:prstGeom prst="rect">
            <a:avLst/>
          </a:prstGeom>
          <a:noFill/>
          <a:ln w="25400">
            <a:solidFill>
              <a:srgbClr val="00FF00"/>
            </a:solidFill>
            <a:miter lim="800000"/>
            <a:headEnd/>
            <a:tailEnd/>
          </a:ln>
          <a:effectLst/>
        </p:spPr>
      </p:pic>
      <p:sp>
        <p:nvSpPr>
          <p:cNvPr id="49" name="TextBox 48"/>
          <p:cNvSpPr txBox="1"/>
          <p:nvPr/>
        </p:nvSpPr>
        <p:spPr>
          <a:xfrm>
            <a:off x="1428728" y="435769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Alternative  Modes</a:t>
            </a:r>
            <a:endParaRPr lang="en-IN" sz="1400" b="1" dirty="0">
              <a:solidFill>
                <a:schemeClr val="bg1"/>
              </a:solidFill>
              <a:latin typeface="Comic Sans MS" pitchFamily="66" charset="0"/>
            </a:endParaRPr>
          </a:p>
        </p:txBody>
      </p:sp>
      <p:sp>
        <p:nvSpPr>
          <p:cNvPr id="51" name="TextBox 50"/>
          <p:cNvSpPr txBox="1"/>
          <p:nvPr/>
        </p:nvSpPr>
        <p:spPr>
          <a:xfrm>
            <a:off x="2571736" y="4357694"/>
            <a:ext cx="150019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Monitor Fuel Economy</a:t>
            </a:r>
            <a:endParaRPr lang="en-IN" sz="1400" b="1" dirty="0">
              <a:solidFill>
                <a:schemeClr val="bg1"/>
              </a:solidFill>
              <a:latin typeface="Comic Sans MS" pitchFamily="66" charset="0"/>
            </a:endParaRPr>
          </a:p>
        </p:txBody>
      </p:sp>
      <p:pic>
        <p:nvPicPr>
          <p:cNvPr id="1072" name="Picture 48"/>
          <p:cNvPicPr>
            <a:picLocks noChangeAspect="1" noChangeArrowheads="1"/>
          </p:cNvPicPr>
          <p:nvPr/>
        </p:nvPicPr>
        <p:blipFill>
          <a:blip r:embed="rId19" cstate="print"/>
          <a:srcRect/>
          <a:stretch>
            <a:fillRect/>
          </a:stretch>
        </p:blipFill>
        <p:spPr bwMode="auto">
          <a:xfrm>
            <a:off x="4286248" y="3714752"/>
            <a:ext cx="642942" cy="606107"/>
          </a:xfrm>
          <a:prstGeom prst="rect">
            <a:avLst/>
          </a:prstGeom>
          <a:noFill/>
          <a:ln w="25400">
            <a:solidFill>
              <a:srgbClr val="00FF00"/>
            </a:solidFill>
            <a:miter lim="800000"/>
            <a:headEnd/>
            <a:tailEnd/>
          </a:ln>
          <a:effectLst/>
        </p:spPr>
      </p:pic>
      <p:sp>
        <p:nvSpPr>
          <p:cNvPr id="55" name="TextBox 54"/>
          <p:cNvSpPr txBox="1"/>
          <p:nvPr/>
        </p:nvSpPr>
        <p:spPr>
          <a:xfrm>
            <a:off x="3929058" y="435769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Rapid Start</a:t>
            </a:r>
            <a:endParaRPr lang="en-IN" sz="1400" b="1" dirty="0">
              <a:solidFill>
                <a:schemeClr val="bg1"/>
              </a:solidFill>
              <a:latin typeface="Comic Sans MS" pitchFamily="66" charset="0"/>
            </a:endParaRPr>
          </a:p>
        </p:txBody>
      </p:sp>
      <p:pic>
        <p:nvPicPr>
          <p:cNvPr id="1073" name="Picture 49"/>
          <p:cNvPicPr>
            <a:picLocks noChangeAspect="1" noChangeArrowheads="1"/>
          </p:cNvPicPr>
          <p:nvPr/>
        </p:nvPicPr>
        <p:blipFill>
          <a:blip r:embed="rId20"/>
          <a:srcRect/>
          <a:stretch>
            <a:fillRect/>
          </a:stretch>
        </p:blipFill>
        <p:spPr bwMode="auto">
          <a:xfrm>
            <a:off x="8000992" y="3763036"/>
            <a:ext cx="646592" cy="571504"/>
          </a:xfrm>
          <a:prstGeom prst="rect">
            <a:avLst/>
          </a:prstGeom>
          <a:noFill/>
          <a:ln w="25400">
            <a:solidFill>
              <a:srgbClr val="00FF00"/>
            </a:solidFill>
            <a:miter lim="800000"/>
            <a:headEnd/>
            <a:tailEnd/>
          </a:ln>
          <a:effectLst/>
        </p:spPr>
      </p:pic>
      <p:sp>
        <p:nvSpPr>
          <p:cNvPr id="57" name="TextBox 56"/>
          <p:cNvSpPr txBox="1"/>
          <p:nvPr/>
        </p:nvSpPr>
        <p:spPr>
          <a:xfrm>
            <a:off x="7500926" y="4405978"/>
            <a:ext cx="1643074"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Hi-Mileage Techno Vehicles</a:t>
            </a:r>
            <a:endParaRPr lang="en-IN" sz="1400" b="1" dirty="0">
              <a:solidFill>
                <a:schemeClr val="bg1"/>
              </a:solidFill>
              <a:latin typeface="Comic Sans MS" pitchFamily="66" charset="0"/>
            </a:endParaRPr>
          </a:p>
        </p:txBody>
      </p:sp>
      <p:sp>
        <p:nvSpPr>
          <p:cNvPr id="1075" name="AutoShape 51" descr="Brain, intelligentshine, smart icon - Download on Iconfin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79" name="Picture 55"/>
          <p:cNvPicPr>
            <a:picLocks noChangeAspect="1" noChangeArrowheads="1"/>
          </p:cNvPicPr>
          <p:nvPr/>
        </p:nvPicPr>
        <p:blipFill>
          <a:blip r:embed="rId21"/>
          <a:srcRect/>
          <a:stretch>
            <a:fillRect/>
          </a:stretch>
        </p:blipFill>
        <p:spPr bwMode="auto">
          <a:xfrm>
            <a:off x="5572132" y="3714751"/>
            <a:ext cx="571504" cy="583839"/>
          </a:xfrm>
          <a:prstGeom prst="rect">
            <a:avLst/>
          </a:prstGeom>
          <a:noFill/>
          <a:ln w="25400">
            <a:solidFill>
              <a:srgbClr val="00FF00"/>
            </a:solidFill>
            <a:miter lim="800000"/>
            <a:headEnd/>
            <a:tailEnd/>
          </a:ln>
          <a:effectLst/>
        </p:spPr>
      </p:pic>
      <p:sp>
        <p:nvSpPr>
          <p:cNvPr id="62" name="TextBox 61"/>
          <p:cNvSpPr txBox="1"/>
          <p:nvPr/>
        </p:nvSpPr>
        <p:spPr>
          <a:xfrm>
            <a:off x="5429256" y="4334540"/>
            <a:ext cx="85725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Smart Driving</a:t>
            </a:r>
            <a:endParaRPr lang="en-IN" sz="1400" b="1" dirty="0">
              <a:solidFill>
                <a:schemeClr val="bg1"/>
              </a:solidFill>
              <a:latin typeface="Comic Sans MS" pitchFamily="66" charset="0"/>
            </a:endParaRPr>
          </a:p>
        </p:txBody>
      </p:sp>
      <p:sp>
        <p:nvSpPr>
          <p:cNvPr id="64" name="TextBox 63"/>
          <p:cNvSpPr txBox="1"/>
          <p:nvPr/>
        </p:nvSpPr>
        <p:spPr>
          <a:xfrm>
            <a:off x="6500826" y="4357694"/>
            <a:ext cx="100013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No Fast Driving</a:t>
            </a:r>
            <a:endParaRPr lang="en-IN" sz="1400" b="1" dirty="0">
              <a:solidFill>
                <a:schemeClr val="bg1"/>
              </a:solidFill>
              <a:latin typeface="Comic Sans MS" pitchFamily="66" charset="0"/>
            </a:endParaRPr>
          </a:p>
        </p:txBody>
      </p:sp>
      <p:pic>
        <p:nvPicPr>
          <p:cNvPr id="1082" name="Picture 58" descr="Aggressive Driving PNG Images, Transparent Aggressive Driving Images"/>
          <p:cNvPicPr>
            <a:picLocks noChangeAspect="1" noChangeArrowheads="1"/>
          </p:cNvPicPr>
          <p:nvPr/>
        </p:nvPicPr>
        <p:blipFill>
          <a:blip r:embed="rId22"/>
          <a:srcRect/>
          <a:stretch>
            <a:fillRect/>
          </a:stretch>
        </p:blipFill>
        <p:spPr bwMode="auto">
          <a:xfrm>
            <a:off x="6715140" y="3714752"/>
            <a:ext cx="642941" cy="642942"/>
          </a:xfrm>
          <a:prstGeom prst="rect">
            <a:avLst/>
          </a:prstGeom>
          <a:noFill/>
          <a:ln w="25400">
            <a:solidFill>
              <a:srgbClr val="00FF00"/>
            </a:solidFill>
            <a:miter lim="800000"/>
            <a:headEnd/>
            <a:tailEnd/>
          </a:ln>
          <a:effectLst/>
        </p:spPr>
      </p:pic>
      <p:pic>
        <p:nvPicPr>
          <p:cNvPr id="1085" name="Picture 61"/>
          <p:cNvPicPr>
            <a:picLocks noChangeAspect="1" noChangeArrowheads="1"/>
          </p:cNvPicPr>
          <p:nvPr/>
        </p:nvPicPr>
        <p:blipFill>
          <a:blip r:embed="rId23" cstate="print"/>
          <a:srcRect/>
          <a:stretch>
            <a:fillRect/>
          </a:stretch>
        </p:blipFill>
        <p:spPr bwMode="auto">
          <a:xfrm>
            <a:off x="500034" y="4943266"/>
            <a:ext cx="661979" cy="639273"/>
          </a:xfrm>
          <a:prstGeom prst="rect">
            <a:avLst/>
          </a:prstGeom>
          <a:noFill/>
          <a:ln w="25400">
            <a:solidFill>
              <a:srgbClr val="00FF00"/>
            </a:solidFill>
            <a:miter lim="800000"/>
            <a:headEnd/>
            <a:tailEnd/>
          </a:ln>
          <a:effectLst/>
        </p:spPr>
      </p:pic>
      <p:sp>
        <p:nvSpPr>
          <p:cNvPr id="68" name="TextBox 67"/>
          <p:cNvSpPr txBox="1"/>
          <p:nvPr/>
        </p:nvSpPr>
        <p:spPr>
          <a:xfrm>
            <a:off x="285720" y="5643578"/>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Cruise Control</a:t>
            </a:r>
            <a:endParaRPr lang="en-IN" sz="1400" b="1" dirty="0">
              <a:solidFill>
                <a:schemeClr val="bg1"/>
              </a:solidFill>
              <a:latin typeface="Comic Sans MS" pitchFamily="66" charset="0"/>
            </a:endParaRPr>
          </a:p>
        </p:txBody>
      </p:sp>
      <p:sp>
        <p:nvSpPr>
          <p:cNvPr id="1087" name="AutoShape 63" descr="Premium Vector | Fuel indicator icon. gasoline indicator icon. fuel gauge  on black background. full tank. automobile panel, fuel pump sign, yellow  empty tank indicator. vector illust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89" name="Picture 65" descr="Fuel indicator icon. gasoline indicator icon. fuel gauge on black background. full tank. automobile panel, fuel pump sign, yellow empty tank indicator. vector illustration"/>
          <p:cNvPicPr>
            <a:picLocks noChangeAspect="1" noChangeArrowheads="1"/>
          </p:cNvPicPr>
          <p:nvPr/>
        </p:nvPicPr>
        <p:blipFill>
          <a:blip r:embed="rId24" cstate="print"/>
          <a:srcRect/>
          <a:stretch>
            <a:fillRect/>
          </a:stretch>
        </p:blipFill>
        <p:spPr bwMode="auto">
          <a:xfrm>
            <a:off x="1743054" y="4942828"/>
            <a:ext cx="714380" cy="642942"/>
          </a:xfrm>
          <a:prstGeom prst="rect">
            <a:avLst/>
          </a:prstGeom>
          <a:noFill/>
          <a:ln w="25400">
            <a:solidFill>
              <a:srgbClr val="00FF00"/>
            </a:solidFill>
            <a:miter lim="800000"/>
            <a:headEnd/>
            <a:tailEnd/>
          </a:ln>
          <a:effectLst/>
        </p:spPr>
      </p:pic>
      <p:sp>
        <p:nvSpPr>
          <p:cNvPr id="71" name="TextBox 70"/>
          <p:cNvSpPr txBox="1"/>
          <p:nvPr/>
        </p:nvSpPr>
        <p:spPr>
          <a:xfrm>
            <a:off x="1571604" y="5643578"/>
            <a:ext cx="114300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Time of Fuel Pump</a:t>
            </a:r>
            <a:endParaRPr lang="en-IN" sz="1400" b="1" dirty="0">
              <a:solidFill>
                <a:schemeClr val="bg1"/>
              </a:solidFill>
              <a:latin typeface="Comic Sans MS" pitchFamily="66" charset="0"/>
            </a:endParaRPr>
          </a:p>
        </p:txBody>
      </p:sp>
      <p:sp>
        <p:nvSpPr>
          <p:cNvPr id="73" name="TextBox 72"/>
          <p:cNvSpPr txBox="1"/>
          <p:nvPr/>
        </p:nvSpPr>
        <p:spPr>
          <a:xfrm>
            <a:off x="7429552" y="5643578"/>
            <a:ext cx="1714448"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Alternate </a:t>
            </a:r>
          </a:p>
          <a:p>
            <a:pPr algn="ctr"/>
            <a:r>
              <a:rPr lang="en-IN" sz="1400" b="1" dirty="0" smtClean="0">
                <a:solidFill>
                  <a:schemeClr val="bg1"/>
                </a:solidFill>
                <a:latin typeface="Comic Sans MS" pitchFamily="66" charset="0"/>
              </a:rPr>
              <a:t>Fuels &amp; Drives</a:t>
            </a:r>
            <a:endParaRPr lang="en-IN" sz="1400" b="1" dirty="0">
              <a:solidFill>
                <a:srgbClr val="00D000"/>
              </a:solidFill>
              <a:latin typeface="Comic Sans MS" pitchFamily="66" charset="0"/>
            </a:endParaRPr>
          </a:p>
        </p:txBody>
      </p:sp>
      <p:sp>
        <p:nvSpPr>
          <p:cNvPr id="1091" name="AutoShape 67" descr="Alternative fuels - Outline - Wired - Lord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93" name="AutoShape 69" descr="Alternative fuels - Outline - Wired - Lordic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94" name="Picture 70"/>
          <p:cNvPicPr>
            <a:picLocks noChangeAspect="1" noChangeArrowheads="1"/>
          </p:cNvPicPr>
          <p:nvPr/>
        </p:nvPicPr>
        <p:blipFill>
          <a:blip r:embed="rId25" cstate="print"/>
          <a:srcRect/>
          <a:stretch>
            <a:fillRect/>
          </a:stretch>
        </p:blipFill>
        <p:spPr bwMode="auto">
          <a:xfrm>
            <a:off x="8001024" y="5000636"/>
            <a:ext cx="633410" cy="642942"/>
          </a:xfrm>
          <a:prstGeom prst="rect">
            <a:avLst/>
          </a:prstGeom>
          <a:noFill/>
          <a:ln w="25400">
            <a:solidFill>
              <a:srgbClr val="00FF00"/>
            </a:solidFill>
            <a:miter lim="800000"/>
            <a:headEnd/>
            <a:tailEnd/>
          </a:ln>
          <a:effectLst/>
        </p:spPr>
      </p:pic>
      <p:pic>
        <p:nvPicPr>
          <p:cNvPr id="1096" name="Picture 72" descr="Care air filter icon isometric vector clean virus cool health"/>
          <p:cNvPicPr>
            <a:picLocks noChangeAspect="1" noChangeArrowheads="1"/>
          </p:cNvPicPr>
          <p:nvPr/>
        </p:nvPicPr>
        <p:blipFill>
          <a:blip r:embed="rId26" cstate="print"/>
          <a:srcRect/>
          <a:stretch>
            <a:fillRect/>
          </a:stretch>
        </p:blipFill>
        <p:spPr bwMode="auto">
          <a:xfrm>
            <a:off x="3000364" y="4957334"/>
            <a:ext cx="714380" cy="642942"/>
          </a:xfrm>
          <a:prstGeom prst="rect">
            <a:avLst/>
          </a:prstGeom>
          <a:noFill/>
          <a:ln w="25400">
            <a:solidFill>
              <a:srgbClr val="00FF00"/>
            </a:solidFill>
            <a:miter lim="800000"/>
            <a:headEnd/>
            <a:tailEnd/>
          </a:ln>
          <a:effectLst/>
        </p:spPr>
      </p:pic>
      <p:sp>
        <p:nvSpPr>
          <p:cNvPr id="78" name="TextBox 77"/>
          <p:cNvSpPr txBox="1"/>
          <p:nvPr/>
        </p:nvSpPr>
        <p:spPr>
          <a:xfrm>
            <a:off x="4000496" y="5657864"/>
            <a:ext cx="1214446"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Rush Hour Travel</a:t>
            </a:r>
            <a:endParaRPr lang="en-IN" sz="1400" b="1" dirty="0">
              <a:solidFill>
                <a:schemeClr val="bg1"/>
              </a:solidFill>
              <a:latin typeface="Comic Sans MS" pitchFamily="66" charset="0"/>
            </a:endParaRPr>
          </a:p>
        </p:txBody>
      </p:sp>
      <p:sp>
        <p:nvSpPr>
          <p:cNvPr id="1098" name="AutoShape 74" descr="Traffic jam - Free transportation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00" name="AutoShape 76" descr="Car Computer Icons Traffic Congestion Traffic Light - Traffic Cars Icon Png  | Transparent PNG Download #51298 - Vip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02" name="AutoShape 78" descr="Car Computer Icons Traffic Congestion Traffic Light - Traffic Cars Icon Png  | Transparent PNG Download #51298 - Vip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104" name="Picture 80" descr="Cars Icons - Free SVG &amp; PNG Cars Images - Noun Project"/>
          <p:cNvPicPr>
            <a:picLocks noChangeAspect="1" noChangeArrowheads="1"/>
          </p:cNvPicPr>
          <p:nvPr/>
        </p:nvPicPr>
        <p:blipFill>
          <a:blip r:embed="rId27"/>
          <a:srcRect/>
          <a:stretch>
            <a:fillRect/>
          </a:stretch>
        </p:blipFill>
        <p:spPr bwMode="auto">
          <a:xfrm>
            <a:off x="4286248" y="4986568"/>
            <a:ext cx="642942" cy="642942"/>
          </a:xfrm>
          <a:prstGeom prst="rect">
            <a:avLst/>
          </a:prstGeom>
          <a:noFill/>
          <a:ln w="25400">
            <a:solidFill>
              <a:srgbClr val="00FF00"/>
            </a:solidFill>
            <a:miter lim="800000"/>
            <a:headEnd/>
            <a:tailEnd/>
          </a:ln>
          <a:effectLst/>
        </p:spPr>
      </p:pic>
      <p:sp>
        <p:nvSpPr>
          <p:cNvPr id="83" name="TextBox 82"/>
          <p:cNvSpPr txBox="1"/>
          <p:nvPr/>
        </p:nvSpPr>
        <p:spPr>
          <a:xfrm>
            <a:off x="2786050" y="565786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Clean Air filter </a:t>
            </a:r>
            <a:endParaRPr lang="en-IN" sz="1400" b="1" dirty="0">
              <a:solidFill>
                <a:schemeClr val="bg1"/>
              </a:solidFill>
              <a:latin typeface="Comic Sans MS" pitchFamily="66" charset="0"/>
            </a:endParaRPr>
          </a:p>
        </p:txBody>
      </p:sp>
      <p:pic>
        <p:nvPicPr>
          <p:cNvPr id="1106" name="Picture 82" descr="Image"/>
          <p:cNvPicPr>
            <a:picLocks noChangeAspect="1" noChangeArrowheads="1"/>
          </p:cNvPicPr>
          <p:nvPr/>
        </p:nvPicPr>
        <p:blipFill>
          <a:blip r:embed="rId28" cstate="print"/>
          <a:srcRect/>
          <a:stretch>
            <a:fillRect/>
          </a:stretch>
        </p:blipFill>
        <p:spPr bwMode="auto">
          <a:xfrm>
            <a:off x="5500694" y="5000636"/>
            <a:ext cx="642942" cy="614368"/>
          </a:xfrm>
          <a:prstGeom prst="rect">
            <a:avLst/>
          </a:prstGeom>
          <a:noFill/>
          <a:ln w="25400">
            <a:solidFill>
              <a:srgbClr val="00FF00"/>
            </a:solidFill>
            <a:miter lim="800000"/>
            <a:headEnd/>
            <a:tailEnd/>
          </a:ln>
          <a:effectLst/>
        </p:spPr>
      </p:pic>
      <p:sp>
        <p:nvSpPr>
          <p:cNvPr id="85" name="TextBox 84"/>
          <p:cNvSpPr txBox="1"/>
          <p:nvPr/>
        </p:nvSpPr>
        <p:spPr>
          <a:xfrm>
            <a:off x="5300668" y="5657866"/>
            <a:ext cx="1000132"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Use Fast Tag</a:t>
            </a:r>
            <a:endParaRPr lang="en-IN" sz="1400" b="1" dirty="0">
              <a:solidFill>
                <a:schemeClr val="bg1"/>
              </a:solidFill>
              <a:latin typeface="Comic Sans MS" pitchFamily="66" charset="0"/>
            </a:endParaRPr>
          </a:p>
        </p:txBody>
      </p:sp>
      <p:sp>
        <p:nvSpPr>
          <p:cNvPr id="1108" name="AutoShape 84" descr="Why Not to Overfill (Top Up) Your Car's Gas Tank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110" name="AutoShape 86" descr="How to Know If You Overfill Your Gas Tank? Answer From Expe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112" name="Picture 88" descr="How to Know If You Overfill Your Gas Tank? Answer From Expert"/>
          <p:cNvPicPr>
            <a:picLocks noChangeAspect="1" noChangeArrowheads="1"/>
          </p:cNvPicPr>
          <p:nvPr/>
        </p:nvPicPr>
        <p:blipFill>
          <a:blip r:embed="rId29"/>
          <a:srcRect/>
          <a:stretch>
            <a:fillRect/>
          </a:stretch>
        </p:blipFill>
        <p:spPr bwMode="auto">
          <a:xfrm>
            <a:off x="6643702" y="5000636"/>
            <a:ext cx="642942" cy="642942"/>
          </a:xfrm>
          <a:prstGeom prst="rect">
            <a:avLst/>
          </a:prstGeom>
          <a:noFill/>
          <a:ln w="25400">
            <a:solidFill>
              <a:srgbClr val="00FF00"/>
            </a:solidFill>
            <a:miter lim="800000"/>
            <a:headEnd/>
            <a:tailEnd/>
          </a:ln>
          <a:effectLst/>
        </p:spPr>
      </p:pic>
      <p:sp>
        <p:nvSpPr>
          <p:cNvPr id="89" name="TextBox 88"/>
          <p:cNvSpPr txBox="1"/>
          <p:nvPr/>
        </p:nvSpPr>
        <p:spPr>
          <a:xfrm>
            <a:off x="6429388" y="5643578"/>
            <a:ext cx="1071570" cy="523220"/>
          </a:xfrm>
          <a:prstGeom prst="rect">
            <a:avLst/>
          </a:prstGeom>
          <a:noFill/>
        </p:spPr>
        <p:txBody>
          <a:bodyPr wrap="square" rtlCol="0">
            <a:spAutoFit/>
          </a:bodyPr>
          <a:lstStyle/>
          <a:p>
            <a:pPr algn="ctr"/>
            <a:r>
              <a:rPr lang="en-IN" sz="1400" b="1" dirty="0" smtClean="0">
                <a:solidFill>
                  <a:schemeClr val="bg1"/>
                </a:solidFill>
                <a:latin typeface="Comic Sans MS" pitchFamily="66" charset="0"/>
              </a:rPr>
              <a:t>Avoid Overfilling</a:t>
            </a:r>
            <a:endParaRPr lang="en-IN" sz="1400" b="1" dirty="0">
              <a:solidFill>
                <a:schemeClr val="bg1"/>
              </a:solidFill>
              <a:latin typeface="Comic Sans MS" pitchFamily="66" charset="0"/>
            </a:endParaRPr>
          </a:p>
        </p:txBody>
      </p:sp>
      <p:pic>
        <p:nvPicPr>
          <p:cNvPr id="217091" name="Picture 3"/>
          <p:cNvPicPr>
            <a:picLocks noChangeAspect="1" noChangeArrowheads="1"/>
          </p:cNvPicPr>
          <p:nvPr/>
        </p:nvPicPr>
        <p:blipFill>
          <a:blip r:embed="rId30"/>
          <a:srcRect/>
          <a:stretch>
            <a:fillRect/>
          </a:stretch>
        </p:blipFill>
        <p:spPr bwMode="auto">
          <a:xfrm>
            <a:off x="4286248" y="1214422"/>
            <a:ext cx="642941" cy="579175"/>
          </a:xfrm>
          <a:prstGeom prst="rect">
            <a:avLst/>
          </a:prstGeom>
          <a:noFill/>
          <a:ln w="25400">
            <a:solidFill>
              <a:srgbClr val="00FF00"/>
            </a:solidFill>
            <a:miter lim="800000"/>
            <a:headEnd/>
            <a:tailEnd/>
          </a:ln>
          <a:effectLst/>
        </p:spPr>
      </p:pic>
      <p:sp>
        <p:nvSpPr>
          <p:cNvPr id="217093" name="AutoShape 5" descr="Clamp Jumper Cable Batte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17094" name="Picture 6"/>
          <p:cNvPicPr>
            <a:picLocks noChangeAspect="1" noChangeArrowheads="1"/>
          </p:cNvPicPr>
          <p:nvPr/>
        </p:nvPicPr>
        <p:blipFill>
          <a:blip r:embed="rId31" cstate="print"/>
          <a:srcRect/>
          <a:stretch>
            <a:fillRect/>
          </a:stretch>
        </p:blipFill>
        <p:spPr bwMode="auto">
          <a:xfrm>
            <a:off x="8001024" y="2500306"/>
            <a:ext cx="642942" cy="571504"/>
          </a:xfrm>
          <a:prstGeom prst="rect">
            <a:avLst/>
          </a:prstGeom>
          <a:noFill/>
          <a:ln w="25400">
            <a:solidFill>
              <a:srgbClr val="00FF00"/>
            </a:solidFill>
            <a:miter lim="800000"/>
            <a:headEnd/>
            <a:tailEnd/>
          </a:ln>
          <a:effectLst/>
        </p:spPr>
      </p:pic>
      <p:pic>
        <p:nvPicPr>
          <p:cNvPr id="217096" name="Picture 8" descr="Truck Axle Repair in Plaistow, NH | Northern Hydraulics"/>
          <p:cNvPicPr>
            <a:picLocks noChangeAspect="1" noChangeArrowheads="1"/>
          </p:cNvPicPr>
          <p:nvPr/>
        </p:nvPicPr>
        <p:blipFill>
          <a:blip r:embed="rId32"/>
          <a:srcRect/>
          <a:stretch>
            <a:fillRect/>
          </a:stretch>
        </p:blipFill>
        <p:spPr bwMode="auto">
          <a:xfrm>
            <a:off x="6786578" y="2500306"/>
            <a:ext cx="642942" cy="571504"/>
          </a:xfrm>
          <a:prstGeom prst="rect">
            <a:avLst/>
          </a:prstGeom>
          <a:noFill/>
          <a:ln w="25400">
            <a:solidFill>
              <a:srgbClr val="00FF00"/>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71480"/>
            <a:ext cx="9144000"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FUEL SAVING - CONSUMPTION REDUCTION</a:t>
            </a:r>
            <a:endParaRPr lang="en-IN" sz="2600" b="1" dirty="0">
              <a:solidFill>
                <a:srgbClr val="FFC000"/>
              </a:solidFill>
              <a:latin typeface="Trebuchet MS" pitchFamily="34" charset="0"/>
            </a:endParaRPr>
          </a:p>
        </p:txBody>
      </p:sp>
      <p:pic>
        <p:nvPicPr>
          <p:cNvPr id="12" name="Picture 3"/>
          <p:cNvPicPr>
            <a:picLocks noChangeAspect="1" noChangeArrowheads="1"/>
          </p:cNvPicPr>
          <p:nvPr/>
        </p:nvPicPr>
        <p:blipFill>
          <a:blip r:embed="rId4" cstate="print"/>
          <a:srcRect/>
          <a:stretch>
            <a:fillRect/>
          </a:stretch>
        </p:blipFill>
        <p:spPr bwMode="auto">
          <a:xfrm>
            <a:off x="1071538" y="1142984"/>
            <a:ext cx="7072362" cy="5214974"/>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0" name="Picture 2"/>
          <p:cNvPicPr>
            <a:picLocks noChangeAspect="1" noChangeArrowheads="1"/>
          </p:cNvPicPr>
          <p:nvPr/>
        </p:nvPicPr>
        <p:blipFill>
          <a:blip r:embed="rId4"/>
          <a:srcRect/>
          <a:stretch>
            <a:fillRect/>
          </a:stretch>
        </p:blipFill>
        <p:spPr bwMode="auto">
          <a:xfrm>
            <a:off x="1142976" y="1071546"/>
            <a:ext cx="6715172" cy="5286412"/>
          </a:xfrm>
          <a:prstGeom prst="rect">
            <a:avLst/>
          </a:prstGeom>
          <a:noFill/>
          <a:ln w="9525">
            <a:noFill/>
            <a:miter lim="800000"/>
            <a:headEnd/>
            <a:tailEnd/>
          </a:ln>
          <a:effectLst/>
        </p:spPr>
      </p:pic>
      <p:sp>
        <p:nvSpPr>
          <p:cNvPr id="12" name="TextBox 11"/>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PLAN TO CUT OIL USE - 10 POINTS </a:t>
            </a:r>
            <a:endParaRPr lang="en-IN" sz="2800" b="1" u="sng" dirty="0">
              <a:solidFill>
                <a:srgbClr val="FFC0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3.ELECTRIFICATION</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descr="Electrification PPT Slide 1"/>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285852" y="1214422"/>
            <a:ext cx="6572295" cy="4929222"/>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428728" y="1357298"/>
            <a:ext cx="1857388" cy="500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1285852" y="4857760"/>
            <a:ext cx="6572296" cy="1285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1400" b="1" dirty="0" smtClean="0">
                <a:solidFill>
                  <a:schemeClr val="accent1">
                    <a:lumMod val="75000"/>
                  </a:schemeClr>
                </a:solidFill>
                <a:latin typeface="Trebuchet MS" pitchFamily="34" charset="0"/>
              </a:rPr>
              <a:t>Electrification refers to the process of utilising electric power to operate vehicles/machinery/buildings. It involves the conversion of other forms of energy , such as chemical or mechanical, into electrical energy to power electrical devices. Electrification has led to significant advances in technology and has played a vital role in modernising various industries.</a:t>
            </a:r>
            <a:endParaRPr lang="en-IN" sz="1400" b="1" dirty="0">
              <a:solidFill>
                <a:schemeClr val="accent1">
                  <a:lumMod val="75000"/>
                </a:schemeClr>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5" name="Picture 2" descr="Electrification PPT Slid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142976" y="1214422"/>
            <a:ext cx="6715172" cy="5036380"/>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214414" y="1357298"/>
            <a:ext cx="2214578" cy="500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WHY ELECTRIFICATION IMPORTANT ?</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descr="Electrification PPT Slid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357290" y="1285860"/>
            <a:ext cx="6642536" cy="4981903"/>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500166" y="1357298"/>
            <a:ext cx="2500330"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 IMPACTS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5" name="Picture 2" descr="Electrification PPT Slid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71538" y="1214422"/>
            <a:ext cx="7000924" cy="5132369"/>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214414" y="1285860"/>
            <a:ext cx="2500330"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 BENEFITS &amp; CHALLENGES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descr="Electrification PPT Slide 6"/>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142976" y="1285860"/>
            <a:ext cx="6572294" cy="4929222"/>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285852" y="1428736"/>
            <a:ext cx="2500330"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FUTURE OF ELECTRIFICATION</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5" name="Picture 2" descr="Electrification PPT Slid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71538" y="1357298"/>
            <a:ext cx="6929486" cy="4929222"/>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1214414" y="1428736"/>
            <a:ext cx="2500330"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ELECTRIC VEHICLE TYPES</a:t>
            </a:r>
            <a:endParaRPr lang="en-IN" sz="3200" b="1" dirty="0">
              <a:solidFill>
                <a:srgbClr val="FFC000"/>
              </a:solidFill>
              <a:latin typeface="Trebuchet MS" pitchFamily="34" charset="0"/>
            </a:endParaRPr>
          </a:p>
        </p:txBody>
      </p:sp>
      <p:pic>
        <p:nvPicPr>
          <p:cNvPr id="7" name="Picture 2" descr="Electric Vehicle PPT Slid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57224" y="1142984"/>
            <a:ext cx="7215238" cy="52864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857224" y="1171560"/>
            <a:ext cx="2357454"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35874" name="Picture 2"/>
          <p:cNvPicPr>
            <a:picLocks noChangeAspect="1" noChangeArrowheads="1"/>
          </p:cNvPicPr>
          <p:nvPr/>
        </p:nvPicPr>
        <p:blipFill>
          <a:blip r:embed="rId5"/>
          <a:srcRect/>
          <a:stretch>
            <a:fillRect/>
          </a:stretch>
        </p:blipFill>
        <p:spPr bwMode="auto">
          <a:xfrm>
            <a:off x="2857488" y="1943090"/>
            <a:ext cx="1000132" cy="875815"/>
          </a:xfrm>
          <a:prstGeom prst="rect">
            <a:avLst/>
          </a:prstGeom>
          <a:noFill/>
          <a:ln w="9525">
            <a:noFill/>
            <a:miter lim="800000"/>
            <a:headEnd/>
            <a:tailEnd/>
          </a:ln>
          <a:effectLst/>
        </p:spPr>
      </p:pic>
      <p:pic>
        <p:nvPicPr>
          <p:cNvPr id="335876" name="Picture 4"/>
          <p:cNvPicPr>
            <a:picLocks noChangeAspect="1" noChangeArrowheads="1"/>
          </p:cNvPicPr>
          <p:nvPr/>
        </p:nvPicPr>
        <p:blipFill>
          <a:blip r:embed="rId6"/>
          <a:srcRect/>
          <a:stretch>
            <a:fillRect/>
          </a:stretch>
        </p:blipFill>
        <p:spPr bwMode="auto">
          <a:xfrm>
            <a:off x="2857488" y="4143380"/>
            <a:ext cx="928694" cy="932993"/>
          </a:xfrm>
          <a:prstGeom prst="rect">
            <a:avLst/>
          </a:prstGeom>
          <a:noFill/>
          <a:ln w="9525">
            <a:noFill/>
            <a:miter lim="800000"/>
            <a:headEnd/>
            <a:tailEnd/>
          </a:ln>
          <a:effectLst/>
        </p:spPr>
      </p:pic>
      <p:sp>
        <p:nvSpPr>
          <p:cNvPr id="12" name="Rectangle 11"/>
          <p:cNvSpPr/>
          <p:nvPr/>
        </p:nvSpPr>
        <p:spPr>
          <a:xfrm>
            <a:off x="2700324" y="3429000"/>
            <a:ext cx="285752"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3786182" y="4357694"/>
            <a:ext cx="285752"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35878" name="Picture 6"/>
          <p:cNvPicPr>
            <a:picLocks noChangeAspect="1" noChangeArrowheads="1"/>
          </p:cNvPicPr>
          <p:nvPr/>
        </p:nvPicPr>
        <p:blipFill>
          <a:blip r:embed="rId7" cstate="print"/>
          <a:srcRect/>
          <a:stretch>
            <a:fillRect/>
          </a:stretch>
        </p:blipFill>
        <p:spPr bwMode="auto">
          <a:xfrm>
            <a:off x="2931228" y="3084256"/>
            <a:ext cx="858970" cy="857256"/>
          </a:xfrm>
          <a:prstGeom prst="rect">
            <a:avLst/>
          </a:prstGeom>
          <a:noFill/>
          <a:ln w="9525">
            <a:noFill/>
            <a:miter lim="800000"/>
            <a:headEnd/>
            <a:tailEnd/>
          </a:ln>
          <a:effectLst/>
        </p:spPr>
      </p:pic>
      <p:sp>
        <p:nvSpPr>
          <p:cNvPr id="16" name="Rectangle 15"/>
          <p:cNvSpPr/>
          <p:nvPr/>
        </p:nvSpPr>
        <p:spPr>
          <a:xfrm>
            <a:off x="3786182" y="3214686"/>
            <a:ext cx="285752" cy="57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2714612" y="4429132"/>
            <a:ext cx="170070"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35880" name="Picture 8" descr="Electric Bus - Electric Bus Icon Png - Free Transparent PNG Clipart Images  Download"/>
          <p:cNvPicPr>
            <a:picLocks noChangeAspect="1" noChangeArrowheads="1"/>
          </p:cNvPicPr>
          <p:nvPr/>
        </p:nvPicPr>
        <p:blipFill>
          <a:blip r:embed="rId8"/>
          <a:srcRect/>
          <a:stretch>
            <a:fillRect/>
          </a:stretch>
        </p:blipFill>
        <p:spPr bwMode="auto">
          <a:xfrm>
            <a:off x="2714613" y="5357826"/>
            <a:ext cx="1285884" cy="765377"/>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2050" name="Picture 2"/>
          <p:cNvPicPr>
            <a:picLocks noChangeAspect="1" noChangeArrowheads="1"/>
          </p:cNvPicPr>
          <p:nvPr/>
        </p:nvPicPr>
        <p:blipFill>
          <a:blip r:embed="rId4"/>
          <a:srcRect/>
          <a:stretch>
            <a:fillRect/>
          </a:stretch>
        </p:blipFill>
        <p:spPr bwMode="auto">
          <a:xfrm>
            <a:off x="928662" y="714356"/>
            <a:ext cx="7286676" cy="5643602"/>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 : ELECTRIC BUS CHALLENGES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descr="Electric Cars PPT Slid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357290" y="1428736"/>
            <a:ext cx="6357982" cy="4768488"/>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p:nvSpPr>
        <p:spPr>
          <a:xfrm>
            <a:off x="1500166" y="1500174"/>
            <a:ext cx="3857652" cy="571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55330" name="Picture 2" descr="Getty"/>
          <p:cNvPicPr>
            <a:picLocks noChangeAspect="1" noChangeArrowheads="1"/>
          </p:cNvPicPr>
          <p:nvPr/>
        </p:nvPicPr>
        <p:blipFill>
          <a:blip r:embed="rId5" cstate="print"/>
          <a:srcRect/>
          <a:stretch>
            <a:fillRect/>
          </a:stretch>
        </p:blipFill>
        <p:spPr bwMode="auto">
          <a:xfrm>
            <a:off x="3914770" y="2714620"/>
            <a:ext cx="1228734" cy="1214446"/>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 BUS BARRIERS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 name="Picture 2" descr="Electric Vehicle PPT Slid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142976" y="1214422"/>
            <a:ext cx="7000924" cy="5072098"/>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Rectangle 12"/>
          <p:cNvSpPr/>
          <p:nvPr/>
        </p:nvSpPr>
        <p:spPr>
          <a:xfrm>
            <a:off x="1285852" y="1285860"/>
            <a:ext cx="2286016"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2000232" y="3286124"/>
            <a:ext cx="142876" cy="1000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49189" name="Picture 5" descr="Electric bus vector icon - 66791042"/>
          <p:cNvPicPr>
            <a:picLocks noChangeAspect="1" noChangeArrowheads="1"/>
          </p:cNvPicPr>
          <p:nvPr/>
        </p:nvPicPr>
        <p:blipFill>
          <a:blip r:embed="rId5" cstate="print"/>
          <a:srcRect/>
          <a:stretch>
            <a:fillRect/>
          </a:stretch>
        </p:blipFill>
        <p:spPr bwMode="auto">
          <a:xfrm>
            <a:off x="2000232" y="3000372"/>
            <a:ext cx="1714512" cy="1714512"/>
          </a:xfrm>
          <a:prstGeom prst="rect">
            <a:avLst/>
          </a:prstGeom>
          <a:noFill/>
        </p:spPr>
      </p:pic>
      <p:sp>
        <p:nvSpPr>
          <p:cNvPr id="16" name="Rectangle 15"/>
          <p:cNvSpPr/>
          <p:nvPr/>
        </p:nvSpPr>
        <p:spPr>
          <a:xfrm>
            <a:off x="1714480" y="3214686"/>
            <a:ext cx="357190" cy="1285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3643306" y="3214686"/>
            <a:ext cx="357190" cy="1285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2214546" y="4643446"/>
            <a:ext cx="1285884"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p:cNvSpPr/>
          <p:nvPr/>
        </p:nvSpPr>
        <p:spPr>
          <a:xfrm>
            <a:off x="2226992" y="2786058"/>
            <a:ext cx="987686"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p:cNvSpPr/>
          <p:nvPr/>
        </p:nvSpPr>
        <p:spPr>
          <a:xfrm>
            <a:off x="3214678" y="2857496"/>
            <a:ext cx="285752"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WHY WE NEED ELECTRIC BUS ?</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58" name="AutoShape 2" descr="Computer Icons Air quality index Air pollution, POLLUTION, blue, angle,  text png | PNGW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64" name="Picture 8" descr="Public-Transportation Icons - Free SVG &amp; PNG Public-Transportation Images -  Noun Project"/>
          <p:cNvPicPr>
            <a:picLocks noChangeAspect="1" noChangeArrowheads="1"/>
          </p:cNvPicPr>
          <p:nvPr/>
        </p:nvPicPr>
        <p:blipFill>
          <a:blip r:embed="rId4"/>
          <a:srcRect/>
          <a:stretch>
            <a:fillRect/>
          </a:stretch>
        </p:blipFill>
        <p:spPr bwMode="auto">
          <a:xfrm>
            <a:off x="5072066" y="1423088"/>
            <a:ext cx="1143008" cy="1143008"/>
          </a:xfrm>
          <a:prstGeom prst="rect">
            <a:avLst/>
          </a:prstGeom>
          <a:noFill/>
          <a:ln w="25400">
            <a:solidFill>
              <a:schemeClr val="accent6">
                <a:lumMod val="60000"/>
                <a:lumOff val="40000"/>
              </a:schemeClr>
            </a:solidFill>
          </a:ln>
        </p:spPr>
      </p:pic>
      <p:sp>
        <p:nvSpPr>
          <p:cNvPr id="19466" name="AutoShape 10" descr="Noise Icon Vector Art, Icons, and Graphics for Free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67" name="Picture 11"/>
          <p:cNvPicPr>
            <a:picLocks noChangeAspect="1" noChangeArrowheads="1"/>
          </p:cNvPicPr>
          <p:nvPr/>
        </p:nvPicPr>
        <p:blipFill>
          <a:blip r:embed="rId5"/>
          <a:srcRect/>
          <a:stretch>
            <a:fillRect/>
          </a:stretch>
        </p:blipFill>
        <p:spPr bwMode="auto">
          <a:xfrm>
            <a:off x="2786050" y="1423088"/>
            <a:ext cx="1243980" cy="1143008"/>
          </a:xfrm>
          <a:prstGeom prst="rect">
            <a:avLst/>
          </a:prstGeom>
          <a:noFill/>
          <a:ln w="25400">
            <a:solidFill>
              <a:schemeClr val="accent6">
                <a:lumMod val="60000"/>
                <a:lumOff val="40000"/>
              </a:schemeClr>
            </a:solidFill>
          </a:ln>
        </p:spPr>
      </p:pic>
      <p:pic>
        <p:nvPicPr>
          <p:cNvPr id="19472" name="Picture 16" descr="air quality Vector Icons free download in SVG, PNG Format"/>
          <p:cNvPicPr>
            <a:picLocks noChangeAspect="1" noChangeArrowheads="1"/>
          </p:cNvPicPr>
          <p:nvPr/>
        </p:nvPicPr>
        <p:blipFill>
          <a:blip r:embed="rId6"/>
          <a:srcRect/>
          <a:stretch>
            <a:fillRect/>
          </a:stretch>
        </p:blipFill>
        <p:spPr bwMode="auto">
          <a:xfrm>
            <a:off x="428596" y="1423088"/>
            <a:ext cx="1214446" cy="1143025"/>
          </a:xfrm>
          <a:prstGeom prst="rect">
            <a:avLst/>
          </a:prstGeom>
          <a:noFill/>
          <a:ln w="25400">
            <a:solidFill>
              <a:schemeClr val="accent6">
                <a:lumMod val="60000"/>
                <a:lumOff val="40000"/>
              </a:schemeClr>
            </a:solidFill>
          </a:ln>
        </p:spPr>
      </p:pic>
      <p:pic>
        <p:nvPicPr>
          <p:cNvPr id="19474" name="Picture 18" descr="Carbon Dioxide Icon Images – Browse 45,947 Stock Photos, Vectors ..."/>
          <p:cNvPicPr>
            <a:picLocks noChangeAspect="1" noChangeArrowheads="1"/>
          </p:cNvPicPr>
          <p:nvPr/>
        </p:nvPicPr>
        <p:blipFill>
          <a:blip r:embed="rId7"/>
          <a:srcRect/>
          <a:stretch>
            <a:fillRect/>
          </a:stretch>
        </p:blipFill>
        <p:spPr bwMode="auto">
          <a:xfrm>
            <a:off x="7286644" y="1423088"/>
            <a:ext cx="1143008" cy="1143007"/>
          </a:xfrm>
          <a:prstGeom prst="rect">
            <a:avLst/>
          </a:prstGeom>
          <a:noFill/>
          <a:ln w="25400">
            <a:solidFill>
              <a:schemeClr val="accent6">
                <a:lumMod val="60000"/>
                <a:lumOff val="40000"/>
              </a:schemeClr>
            </a:solidFill>
          </a:ln>
        </p:spPr>
      </p:pic>
      <p:pic>
        <p:nvPicPr>
          <p:cNvPr id="19476" name="Picture 20" descr="Energy storage Icons &amp; Symbols"/>
          <p:cNvPicPr>
            <a:picLocks noChangeAspect="1" noChangeArrowheads="1"/>
          </p:cNvPicPr>
          <p:nvPr/>
        </p:nvPicPr>
        <p:blipFill>
          <a:blip r:embed="rId8"/>
          <a:srcRect/>
          <a:stretch>
            <a:fillRect/>
          </a:stretch>
        </p:blipFill>
        <p:spPr bwMode="auto">
          <a:xfrm>
            <a:off x="428596" y="4204415"/>
            <a:ext cx="1219200" cy="1219201"/>
          </a:xfrm>
          <a:prstGeom prst="rect">
            <a:avLst/>
          </a:prstGeom>
          <a:noFill/>
          <a:ln w="25400">
            <a:solidFill>
              <a:schemeClr val="accent6">
                <a:lumMod val="60000"/>
                <a:lumOff val="40000"/>
              </a:schemeClr>
            </a:solidFill>
          </a:ln>
        </p:spPr>
      </p:pic>
      <p:sp>
        <p:nvSpPr>
          <p:cNvPr id="19478" name="AutoShape 22" descr="Attractive - Free valentines day ic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0" name="Picture 24" descr="Attractive - Free valentines day icons"/>
          <p:cNvPicPr>
            <a:picLocks noChangeAspect="1" noChangeArrowheads="1"/>
          </p:cNvPicPr>
          <p:nvPr/>
        </p:nvPicPr>
        <p:blipFill>
          <a:blip r:embed="rId9" cstate="print"/>
          <a:srcRect/>
          <a:stretch>
            <a:fillRect/>
          </a:stretch>
        </p:blipFill>
        <p:spPr bwMode="auto">
          <a:xfrm>
            <a:off x="2857488" y="4204414"/>
            <a:ext cx="1143008" cy="1219201"/>
          </a:xfrm>
          <a:prstGeom prst="rect">
            <a:avLst/>
          </a:prstGeom>
          <a:solidFill>
            <a:schemeClr val="bg1"/>
          </a:solidFill>
          <a:ln w="25400">
            <a:solidFill>
              <a:schemeClr val="accent6">
                <a:lumMod val="60000"/>
                <a:lumOff val="40000"/>
              </a:schemeClr>
            </a:solidFill>
          </a:ln>
        </p:spPr>
      </p:pic>
      <p:sp>
        <p:nvSpPr>
          <p:cNvPr id="19482" name="AutoShape 26" descr="Market-Share Icons - Free SVG &amp; PNG Market-Share Images - Noun Projec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4" name="Picture 28" descr="Market-Share Icons - Free SVG &amp; PNG Market-Share Images - Noun Project"/>
          <p:cNvPicPr>
            <a:picLocks noChangeAspect="1" noChangeArrowheads="1"/>
          </p:cNvPicPr>
          <p:nvPr/>
        </p:nvPicPr>
        <p:blipFill>
          <a:blip r:embed="rId10"/>
          <a:srcRect/>
          <a:stretch>
            <a:fillRect/>
          </a:stretch>
        </p:blipFill>
        <p:spPr bwMode="auto">
          <a:xfrm>
            <a:off x="5143504" y="4204414"/>
            <a:ext cx="1143008" cy="1219201"/>
          </a:xfrm>
          <a:prstGeom prst="rect">
            <a:avLst/>
          </a:prstGeom>
          <a:solidFill>
            <a:schemeClr val="bg1"/>
          </a:solidFill>
          <a:ln w="25400">
            <a:solidFill>
              <a:schemeClr val="accent6">
                <a:lumMod val="60000"/>
                <a:lumOff val="40000"/>
              </a:schemeClr>
            </a:solidFill>
          </a:ln>
        </p:spPr>
      </p:pic>
      <p:sp>
        <p:nvSpPr>
          <p:cNvPr id="19486" name="AutoShape 30" descr="Reduce Cost Icons - Free SVG &amp; PNG Reduce Cost Images - Noun Projec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8" name="Picture 32" descr="Reduce cost - Free business and finance icons"/>
          <p:cNvPicPr>
            <a:picLocks noChangeAspect="1" noChangeArrowheads="1"/>
          </p:cNvPicPr>
          <p:nvPr/>
        </p:nvPicPr>
        <p:blipFill>
          <a:blip r:embed="rId11"/>
          <a:srcRect/>
          <a:stretch>
            <a:fillRect/>
          </a:stretch>
        </p:blipFill>
        <p:spPr bwMode="auto">
          <a:xfrm>
            <a:off x="7286644" y="4209170"/>
            <a:ext cx="1143008" cy="1214446"/>
          </a:xfrm>
          <a:prstGeom prst="rect">
            <a:avLst/>
          </a:prstGeom>
          <a:solidFill>
            <a:schemeClr val="bg1"/>
          </a:solidFill>
          <a:ln w="25400">
            <a:solidFill>
              <a:schemeClr val="accent6">
                <a:lumMod val="60000"/>
                <a:lumOff val="40000"/>
              </a:schemeClr>
            </a:solidFill>
          </a:ln>
        </p:spPr>
      </p:pic>
      <p:sp>
        <p:nvSpPr>
          <p:cNvPr id="30" name="TextBox 29"/>
          <p:cNvSpPr txBox="1"/>
          <p:nvPr/>
        </p:nvSpPr>
        <p:spPr>
          <a:xfrm>
            <a:off x="357158" y="2735231"/>
            <a:ext cx="1500198"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LOCAL </a:t>
            </a:r>
          </a:p>
          <a:p>
            <a:pPr algn="ctr"/>
            <a:r>
              <a:rPr lang="en-IN" sz="1600" b="1" dirty="0" smtClean="0">
                <a:solidFill>
                  <a:srgbClr val="00FF00"/>
                </a:solidFill>
                <a:latin typeface="Trebuchet MS" pitchFamily="34" charset="0"/>
              </a:rPr>
              <a:t>AIR QUALITY</a:t>
            </a:r>
            <a:endParaRPr lang="en-IN" sz="1600" b="1" dirty="0">
              <a:solidFill>
                <a:srgbClr val="00FF00"/>
              </a:solidFill>
              <a:latin typeface="Trebuchet MS" pitchFamily="34" charset="0"/>
            </a:endParaRPr>
          </a:p>
        </p:txBody>
      </p:sp>
      <p:sp>
        <p:nvSpPr>
          <p:cNvPr id="31" name="TextBox 30"/>
          <p:cNvSpPr txBox="1"/>
          <p:nvPr/>
        </p:nvSpPr>
        <p:spPr>
          <a:xfrm>
            <a:off x="2743846" y="2708972"/>
            <a:ext cx="135732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REDUCE NOISE FROM TRANSPORT</a:t>
            </a:r>
            <a:endParaRPr lang="en-IN" sz="1600" b="1" dirty="0">
              <a:solidFill>
                <a:srgbClr val="00FF00"/>
              </a:solidFill>
              <a:latin typeface="Trebuchet MS" pitchFamily="34" charset="0"/>
            </a:endParaRPr>
          </a:p>
        </p:txBody>
      </p:sp>
      <p:sp>
        <p:nvSpPr>
          <p:cNvPr id="32" name="TextBox 31"/>
          <p:cNvSpPr txBox="1"/>
          <p:nvPr/>
        </p:nvSpPr>
        <p:spPr>
          <a:xfrm>
            <a:off x="4786314" y="2708972"/>
            <a:ext cx="1643074"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PT ACCESSIBILITY IN URBAN AREAS</a:t>
            </a:r>
            <a:endParaRPr lang="en-IN" sz="1600" b="1" dirty="0">
              <a:solidFill>
                <a:srgbClr val="00FF00"/>
              </a:solidFill>
              <a:latin typeface="Trebuchet MS" pitchFamily="34" charset="0"/>
            </a:endParaRPr>
          </a:p>
        </p:txBody>
      </p:sp>
      <p:sp>
        <p:nvSpPr>
          <p:cNvPr id="33" name="TextBox 32"/>
          <p:cNvSpPr txBox="1"/>
          <p:nvPr/>
        </p:nvSpPr>
        <p:spPr>
          <a:xfrm>
            <a:off x="7072330" y="2708972"/>
            <a:ext cx="1643074"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CO</a:t>
            </a:r>
            <a:r>
              <a:rPr lang="en-IN" sz="1600" b="1" baseline="-25000" dirty="0" smtClean="0">
                <a:solidFill>
                  <a:srgbClr val="00FF00"/>
                </a:solidFill>
                <a:latin typeface="Trebuchet MS" pitchFamily="34" charset="0"/>
              </a:rPr>
              <a:t>2</a:t>
            </a:r>
            <a:r>
              <a:rPr lang="en-IN" sz="1600" b="1" dirty="0" smtClean="0">
                <a:solidFill>
                  <a:srgbClr val="00FF00"/>
                </a:solidFill>
                <a:latin typeface="Trebuchet MS" pitchFamily="34" charset="0"/>
              </a:rPr>
              <a:t> AND GHG SDG REDUCTION TARGETS</a:t>
            </a:r>
            <a:endParaRPr lang="en-IN" sz="1600" b="1" dirty="0">
              <a:solidFill>
                <a:srgbClr val="00FF00"/>
              </a:solidFill>
              <a:latin typeface="Trebuchet MS" pitchFamily="34" charset="0"/>
            </a:endParaRPr>
          </a:p>
        </p:txBody>
      </p:sp>
      <p:sp>
        <p:nvSpPr>
          <p:cNvPr id="36" name="TextBox 35"/>
          <p:cNvSpPr txBox="1"/>
          <p:nvPr/>
        </p:nvSpPr>
        <p:spPr>
          <a:xfrm>
            <a:off x="0" y="5423616"/>
            <a:ext cx="2071670" cy="1077218"/>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BUILD ENERGY SOURCE DIVERSITY &amp; RENEWABLE STORAGE CAPACITY</a:t>
            </a:r>
            <a:endParaRPr lang="en-IN" sz="1600" b="1" dirty="0">
              <a:solidFill>
                <a:srgbClr val="00FF00"/>
              </a:solidFill>
              <a:latin typeface="Trebuchet MS" pitchFamily="34" charset="0"/>
            </a:endParaRPr>
          </a:p>
        </p:txBody>
      </p:sp>
      <p:sp>
        <p:nvSpPr>
          <p:cNvPr id="37" name="TextBox 36"/>
          <p:cNvSpPr txBox="1"/>
          <p:nvPr/>
        </p:nvSpPr>
        <p:spPr>
          <a:xfrm>
            <a:off x="2714612" y="5423616"/>
            <a:ext cx="1500198"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IMAGE OF LOCAL BUSES </a:t>
            </a:r>
            <a:endParaRPr lang="en-IN" sz="1600" b="1" dirty="0">
              <a:solidFill>
                <a:srgbClr val="00FF00"/>
              </a:solidFill>
              <a:latin typeface="Trebuchet MS" pitchFamily="34" charset="0"/>
            </a:endParaRPr>
          </a:p>
        </p:txBody>
      </p:sp>
      <p:sp>
        <p:nvSpPr>
          <p:cNvPr id="38" name="TextBox 37"/>
          <p:cNvSpPr txBox="1"/>
          <p:nvPr/>
        </p:nvSpPr>
        <p:spPr>
          <a:xfrm>
            <a:off x="4786314" y="5423616"/>
            <a:ext cx="171451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IMPROVE PUBLIC TRANSIT MARKET SHARE </a:t>
            </a:r>
            <a:endParaRPr lang="en-IN" sz="1600" b="1" dirty="0">
              <a:solidFill>
                <a:srgbClr val="00FF00"/>
              </a:solidFill>
              <a:latin typeface="Trebuchet MS" pitchFamily="34" charset="0"/>
            </a:endParaRPr>
          </a:p>
        </p:txBody>
      </p:sp>
      <p:sp>
        <p:nvSpPr>
          <p:cNvPr id="39" name="TextBox 38"/>
          <p:cNvSpPr txBox="1"/>
          <p:nvPr/>
        </p:nvSpPr>
        <p:spPr>
          <a:xfrm>
            <a:off x="7072330" y="5423616"/>
            <a:ext cx="1714512" cy="830997"/>
          </a:xfrm>
          <a:prstGeom prst="rect">
            <a:avLst/>
          </a:prstGeom>
          <a:noFill/>
        </p:spPr>
        <p:txBody>
          <a:bodyPr wrap="square" rtlCol="0">
            <a:spAutoFit/>
          </a:bodyPr>
          <a:lstStyle/>
          <a:p>
            <a:pPr algn="ctr"/>
            <a:r>
              <a:rPr lang="en-IN" sz="1600" b="1" dirty="0" smtClean="0">
                <a:solidFill>
                  <a:srgbClr val="00FF00"/>
                </a:solidFill>
                <a:latin typeface="Trebuchet MS" pitchFamily="34" charset="0"/>
              </a:rPr>
              <a:t>REDUCE OPERATING COSTS</a:t>
            </a:r>
            <a:endParaRPr lang="en-IN" sz="1600" b="1" dirty="0">
              <a:solidFill>
                <a:srgbClr val="00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 BUS PRO’S &amp; CONS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 name="Picture 2" descr="Electric Vehicles Pros and Cons PPT Slide 1"/>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71538" y="1285860"/>
            <a:ext cx="7000924" cy="500066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Rectangle 12"/>
          <p:cNvSpPr/>
          <p:nvPr/>
        </p:nvSpPr>
        <p:spPr>
          <a:xfrm>
            <a:off x="1142976" y="1357298"/>
            <a:ext cx="3929090" cy="7143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47138" name="Picture 2" descr="Premium Vector | Electric bus icon, green transport vector"/>
          <p:cNvPicPr>
            <a:picLocks noChangeAspect="1" noChangeArrowheads="1"/>
          </p:cNvPicPr>
          <p:nvPr/>
        </p:nvPicPr>
        <p:blipFill>
          <a:blip r:embed="rId5"/>
          <a:srcRect/>
          <a:stretch>
            <a:fillRect/>
          </a:stretch>
        </p:blipFill>
        <p:spPr bwMode="auto">
          <a:xfrm>
            <a:off x="3929058" y="3286124"/>
            <a:ext cx="1285884" cy="1285884"/>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 BUS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4" name="Picture 2" descr="Electric Cars PPT Slid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71538" y="1285860"/>
            <a:ext cx="6881860" cy="5072098"/>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p:nvSpPr>
        <p:spPr>
          <a:xfrm>
            <a:off x="1142976" y="1357298"/>
            <a:ext cx="3857652" cy="571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p:cNvSpPr txBox="1"/>
          <p:nvPr/>
        </p:nvSpPr>
        <p:spPr>
          <a:xfrm>
            <a:off x="2514586" y="2214554"/>
            <a:ext cx="4286280" cy="430887"/>
          </a:xfrm>
          <a:prstGeom prst="rect">
            <a:avLst/>
          </a:prstGeom>
          <a:solidFill>
            <a:schemeClr val="bg1">
              <a:lumMod val="95000"/>
            </a:schemeClr>
          </a:solidFill>
        </p:spPr>
        <p:txBody>
          <a:bodyPr wrap="square" rtlCol="0">
            <a:spAutoFit/>
          </a:bodyPr>
          <a:lstStyle/>
          <a:p>
            <a:r>
              <a:rPr lang="en-IN" sz="1100" b="1" dirty="0" smtClean="0">
                <a:latin typeface="Arial Narrow" pitchFamily="34" charset="0"/>
              </a:rPr>
              <a:t>Electric buses are powered by an electric motor that uses electricity in a battery pack</a:t>
            </a:r>
            <a:endParaRPr lang="en-IN" sz="1100" b="1" dirty="0">
              <a:latin typeface="Arial Narrow" pitchFamily="34" charset="0"/>
            </a:endParaRPr>
          </a:p>
        </p:txBody>
      </p:sp>
      <p:sp>
        <p:nvSpPr>
          <p:cNvPr id="17" name="TextBox 16"/>
          <p:cNvSpPr txBox="1"/>
          <p:nvPr/>
        </p:nvSpPr>
        <p:spPr>
          <a:xfrm>
            <a:off x="2500298" y="4857760"/>
            <a:ext cx="4643470" cy="600164"/>
          </a:xfrm>
          <a:prstGeom prst="rect">
            <a:avLst/>
          </a:prstGeom>
          <a:solidFill>
            <a:schemeClr val="bg1">
              <a:lumMod val="95000"/>
            </a:schemeClr>
          </a:solidFill>
        </p:spPr>
        <p:txBody>
          <a:bodyPr wrap="square" rtlCol="0">
            <a:spAutoFit/>
          </a:bodyPr>
          <a:lstStyle/>
          <a:p>
            <a:r>
              <a:rPr lang="en-IN" sz="1100" b="1" dirty="0" smtClean="0">
                <a:latin typeface="Arial Narrow" pitchFamily="34" charset="0"/>
              </a:rPr>
              <a:t>Electric Buses use regenerative braking, which captures some of the energy that would otherwise be lost during braking and converts it into electrical energy to recharge the battery.</a:t>
            </a:r>
            <a:endParaRPr lang="en-IN" sz="1100" b="1" dirty="0">
              <a:latin typeface="Arial Narrow" pitchFamily="34" charset="0"/>
            </a:endParaRPr>
          </a:p>
        </p:txBody>
      </p:sp>
      <p:sp>
        <p:nvSpPr>
          <p:cNvPr id="18" name="Rectangle 17"/>
          <p:cNvSpPr/>
          <p:nvPr/>
        </p:nvSpPr>
        <p:spPr>
          <a:xfrm>
            <a:off x="1500166" y="5572140"/>
            <a:ext cx="5500726" cy="571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Box 18"/>
          <p:cNvSpPr txBox="1"/>
          <p:nvPr/>
        </p:nvSpPr>
        <p:spPr>
          <a:xfrm>
            <a:off x="2500298" y="2843208"/>
            <a:ext cx="4643470" cy="600164"/>
          </a:xfrm>
          <a:prstGeom prst="rect">
            <a:avLst/>
          </a:prstGeom>
          <a:solidFill>
            <a:schemeClr val="bg1">
              <a:lumMod val="95000"/>
            </a:schemeClr>
          </a:solidFill>
        </p:spPr>
        <p:txBody>
          <a:bodyPr wrap="square" rtlCol="0">
            <a:spAutoFit/>
          </a:bodyPr>
          <a:lstStyle/>
          <a:p>
            <a:r>
              <a:rPr lang="en-IN" sz="1100" b="1" dirty="0" smtClean="0">
                <a:latin typeface="Arial Narrow" pitchFamily="34" charset="0"/>
              </a:rPr>
              <a:t>When the driver presses the accelerator pedal, the electric motor converts the electrical energy from the battery into mechanical energy, which propels the bus forward.</a:t>
            </a:r>
            <a:endParaRPr lang="en-IN" sz="1100" b="1" dirty="0">
              <a:latin typeface="Arial Narrow" pitchFamily="34" charset="0"/>
            </a:endParaRPr>
          </a:p>
        </p:txBody>
      </p:sp>
      <p:sp>
        <p:nvSpPr>
          <p:cNvPr id="20" name="TextBox 19"/>
          <p:cNvSpPr txBox="1"/>
          <p:nvPr/>
        </p:nvSpPr>
        <p:spPr>
          <a:xfrm>
            <a:off x="2500298" y="3643314"/>
            <a:ext cx="4643470" cy="430887"/>
          </a:xfrm>
          <a:prstGeom prst="rect">
            <a:avLst/>
          </a:prstGeom>
          <a:solidFill>
            <a:schemeClr val="bg1">
              <a:lumMod val="95000"/>
            </a:schemeClr>
          </a:solidFill>
        </p:spPr>
        <p:txBody>
          <a:bodyPr wrap="square" rtlCol="0">
            <a:spAutoFit/>
          </a:bodyPr>
          <a:lstStyle/>
          <a:p>
            <a:r>
              <a:rPr lang="en-IN" sz="1100" b="1" dirty="0" smtClean="0">
                <a:latin typeface="Arial Narrow" pitchFamily="34" charset="0"/>
              </a:rPr>
              <a:t>The Battery pack is charged by plugging the bus into an external power source such as a charging station or a house hold electrical outlet.</a:t>
            </a:r>
            <a:endParaRPr lang="en-IN" sz="1100" b="1" dirty="0">
              <a:latin typeface="Arial Narrow" pitchFamily="34" charset="0"/>
            </a:endParaRPr>
          </a:p>
        </p:txBody>
      </p:sp>
      <p:sp>
        <p:nvSpPr>
          <p:cNvPr id="21" name="TextBox 20"/>
          <p:cNvSpPr txBox="1"/>
          <p:nvPr/>
        </p:nvSpPr>
        <p:spPr>
          <a:xfrm>
            <a:off x="2500298" y="4283997"/>
            <a:ext cx="4643470" cy="430887"/>
          </a:xfrm>
          <a:prstGeom prst="rect">
            <a:avLst/>
          </a:prstGeom>
          <a:solidFill>
            <a:schemeClr val="bg1">
              <a:lumMod val="95000"/>
            </a:schemeClr>
          </a:solidFill>
        </p:spPr>
        <p:txBody>
          <a:bodyPr wrap="square" rtlCol="0">
            <a:spAutoFit/>
          </a:bodyPr>
          <a:lstStyle/>
          <a:p>
            <a:r>
              <a:rPr lang="en-IN" sz="1100" b="1" dirty="0" smtClean="0">
                <a:latin typeface="Arial Narrow" pitchFamily="34" charset="0"/>
              </a:rPr>
              <a:t>The Charging process can take several hours or more, depending on the type of charger and the capacity of the battery.</a:t>
            </a:r>
            <a:endParaRPr lang="en-IN" sz="1100" b="1" dirty="0">
              <a:latin typeface="Arial Narrow"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ELECTRIFICATION : ELECTRIC BUS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45090" name="Picture 2" descr="irizar electric bus"/>
          <p:cNvPicPr>
            <a:picLocks noChangeAspect="1" noChangeArrowheads="1"/>
          </p:cNvPicPr>
          <p:nvPr/>
        </p:nvPicPr>
        <p:blipFill>
          <a:blip r:embed="rId4"/>
          <a:srcRect/>
          <a:stretch>
            <a:fillRect/>
          </a:stretch>
        </p:blipFill>
        <p:spPr bwMode="auto">
          <a:xfrm>
            <a:off x="857224" y="1428736"/>
            <a:ext cx="7366052" cy="4643470"/>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ARTICULATED BUS ELECTRICITY CHARGING</a:t>
            </a:r>
            <a:endParaRPr lang="en-IN" sz="2800" b="1" u="sng" dirty="0">
              <a:solidFill>
                <a:srgbClr val="FFC000"/>
              </a:solidFill>
              <a:latin typeface="Trebuchet MS" pitchFamily="34" charset="0"/>
            </a:endParaRPr>
          </a:p>
        </p:txBody>
      </p:sp>
      <p:pic>
        <p:nvPicPr>
          <p:cNvPr id="355330" name="Picture 2" descr="https://www.sustainable-bus.com/wp-content/uploads/2023/10/tzen4_16x9_1024w-960x540.jpeg"/>
          <p:cNvPicPr>
            <a:picLocks noChangeAspect="1" noChangeArrowheads="1"/>
          </p:cNvPicPr>
          <p:nvPr/>
        </p:nvPicPr>
        <p:blipFill>
          <a:blip r:embed="rId4"/>
          <a:srcRect/>
          <a:stretch>
            <a:fillRect/>
          </a:stretch>
        </p:blipFill>
        <p:spPr bwMode="auto">
          <a:xfrm>
            <a:off x="857224" y="1285861"/>
            <a:ext cx="7429552" cy="4714908"/>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ARTICULATED BUS ELECTRICITY CHARGING</a:t>
            </a:r>
            <a:endParaRPr lang="en-IN" sz="2800" b="1" u="sng" dirty="0">
              <a:solidFill>
                <a:srgbClr val="FFC000"/>
              </a:solidFill>
              <a:latin typeface="Trebuchet MS" pitchFamily="34" charset="0"/>
            </a:endParaRPr>
          </a:p>
        </p:txBody>
      </p:sp>
      <p:sp>
        <p:nvSpPr>
          <p:cNvPr id="15" name="TextBox 14"/>
          <p:cNvSpPr txBox="1"/>
          <p:nvPr/>
        </p:nvSpPr>
        <p:spPr>
          <a:xfrm>
            <a:off x="428596" y="5783065"/>
            <a:ext cx="8358246" cy="646331"/>
          </a:xfrm>
          <a:prstGeom prst="rect">
            <a:avLst/>
          </a:prstGeom>
          <a:noFill/>
        </p:spPr>
        <p:txBody>
          <a:bodyPr wrap="square" rtlCol="0">
            <a:spAutoFit/>
          </a:bodyPr>
          <a:lstStyle/>
          <a:p>
            <a:r>
              <a:rPr lang="en-IN" b="1" dirty="0" smtClean="0">
                <a:solidFill>
                  <a:schemeClr val="bg1"/>
                </a:solidFill>
              </a:rPr>
              <a:t>12metre buses with full-electric heating, “diluted” over 100 km, stands in the range between 179 and 235 kWh</a:t>
            </a:r>
            <a:r>
              <a:rPr lang="en-IN" dirty="0" smtClean="0">
                <a:solidFill>
                  <a:schemeClr val="bg1"/>
                </a:solidFill>
              </a:rPr>
              <a:t>.</a:t>
            </a:r>
            <a:endParaRPr lang="en-IN" dirty="0">
              <a:solidFill>
                <a:schemeClr val="bg1"/>
              </a:solidFill>
            </a:endParaRPr>
          </a:p>
        </p:txBody>
      </p:sp>
      <p:pic>
        <p:nvPicPr>
          <p:cNvPr id="16" name="Picture 3"/>
          <p:cNvPicPr>
            <a:picLocks noChangeAspect="1" noChangeArrowheads="1"/>
          </p:cNvPicPr>
          <p:nvPr/>
        </p:nvPicPr>
        <p:blipFill>
          <a:blip r:embed="rId4"/>
          <a:srcRect/>
          <a:stretch>
            <a:fillRect/>
          </a:stretch>
        </p:blipFill>
        <p:spPr bwMode="auto">
          <a:xfrm>
            <a:off x="785786" y="1214422"/>
            <a:ext cx="7286676" cy="3867150"/>
          </a:xfrm>
          <a:prstGeom prst="rect">
            <a:avLst/>
          </a:prstGeom>
          <a:noFill/>
          <a:ln w="25400">
            <a:solidFill>
              <a:srgbClr val="FFC000"/>
            </a:solidFill>
            <a:miter lim="800000"/>
            <a:headEnd/>
            <a:tailEnd/>
          </a:ln>
          <a:effectLst/>
        </p:spPr>
      </p:pic>
      <p:sp>
        <p:nvSpPr>
          <p:cNvPr id="17" name="TextBox 16"/>
          <p:cNvSpPr txBox="1"/>
          <p:nvPr/>
        </p:nvSpPr>
        <p:spPr>
          <a:xfrm>
            <a:off x="428596" y="5143512"/>
            <a:ext cx="8501122" cy="646331"/>
          </a:xfrm>
          <a:prstGeom prst="rect">
            <a:avLst/>
          </a:prstGeom>
          <a:noFill/>
        </p:spPr>
        <p:txBody>
          <a:bodyPr wrap="square" rtlCol="0">
            <a:spAutoFit/>
          </a:bodyPr>
          <a:lstStyle/>
          <a:p>
            <a:r>
              <a:rPr lang="en-IN" b="1" dirty="0" smtClean="0">
                <a:solidFill>
                  <a:schemeClr val="bg1"/>
                </a:solidFill>
              </a:rPr>
              <a:t>Between 1.65 and 1.84 kilowatt hours per Km for articulated bus</a:t>
            </a:r>
          </a:p>
          <a:p>
            <a:r>
              <a:rPr lang="en-IN" b="1" dirty="0" smtClean="0">
                <a:solidFill>
                  <a:schemeClr val="bg1"/>
                </a:solidFill>
              </a:rPr>
              <a:t>(a 18-meter bus with 350 kWh of capacity can cover a range between 190 &amp;210 Km)</a:t>
            </a:r>
            <a:endParaRPr lang="en-IN" dirty="0">
              <a:solidFill>
                <a:schemeClr val="bg1"/>
              </a:solidFill>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ARTICULATED BUS ELECTRICITY CHARGING</a:t>
            </a:r>
            <a:endParaRPr lang="en-IN" sz="2800" b="1" u="sng" dirty="0">
              <a:solidFill>
                <a:srgbClr val="FFC000"/>
              </a:solidFill>
              <a:latin typeface="Trebuchet MS" pitchFamily="34" charset="0"/>
            </a:endParaRPr>
          </a:p>
        </p:txBody>
      </p:sp>
      <p:pic>
        <p:nvPicPr>
          <p:cNvPr id="13" name="Picture 5"/>
          <p:cNvPicPr>
            <a:picLocks noChangeAspect="1" noChangeArrowheads="1"/>
          </p:cNvPicPr>
          <p:nvPr/>
        </p:nvPicPr>
        <p:blipFill>
          <a:blip r:embed="rId4"/>
          <a:srcRect/>
          <a:stretch>
            <a:fillRect/>
          </a:stretch>
        </p:blipFill>
        <p:spPr bwMode="auto">
          <a:xfrm>
            <a:off x="714348" y="1428736"/>
            <a:ext cx="7858181" cy="4214842"/>
          </a:xfrm>
          <a:prstGeom prst="rect">
            <a:avLst/>
          </a:prstGeom>
          <a:noFill/>
          <a:ln>
            <a:noFill/>
          </a:ln>
          <a:effectLst/>
        </p:spPr>
      </p:pic>
      <p:sp>
        <p:nvSpPr>
          <p:cNvPr id="14" name="TextBox 13"/>
          <p:cNvSpPr txBox="1"/>
          <p:nvPr/>
        </p:nvSpPr>
        <p:spPr>
          <a:xfrm>
            <a:off x="428596" y="5711627"/>
            <a:ext cx="8358246" cy="646331"/>
          </a:xfrm>
          <a:prstGeom prst="rect">
            <a:avLst/>
          </a:prstGeom>
          <a:noFill/>
        </p:spPr>
        <p:txBody>
          <a:bodyPr wrap="square" rtlCol="0">
            <a:spAutoFit/>
          </a:bodyPr>
          <a:lstStyle/>
          <a:p>
            <a:r>
              <a:rPr lang="en-IN" b="1" dirty="0" smtClean="0">
                <a:solidFill>
                  <a:schemeClr val="bg1"/>
                </a:solidFill>
              </a:rPr>
              <a:t>Between 1.65 and 1.84 kilowatt hours per Km for articulated bus</a:t>
            </a:r>
          </a:p>
          <a:p>
            <a:r>
              <a:rPr lang="en-IN" b="1" dirty="0" smtClean="0">
                <a:solidFill>
                  <a:schemeClr val="bg1"/>
                </a:solidFill>
              </a:rPr>
              <a:t>(a 18-meter bus with 350 kWh of capacity can cover a range between 190 &amp;210 Km)</a:t>
            </a:r>
            <a:endParaRPr lang="en-IN" dirty="0">
              <a:solidFill>
                <a:schemeClr val="bg1"/>
              </a:solidFill>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DOUBLE DECKER E- BUS</a:t>
            </a:r>
            <a:endParaRPr lang="en-IN" sz="2800" b="1" u="sng" dirty="0">
              <a:solidFill>
                <a:srgbClr val="FFC000"/>
              </a:solidFill>
              <a:latin typeface="Trebuchet MS" pitchFamily="34" charset="0"/>
            </a:endParaRPr>
          </a:p>
        </p:txBody>
      </p:sp>
      <p:pic>
        <p:nvPicPr>
          <p:cNvPr id="347138" name="Picture 2" descr="https://www.sustainable-bus.com/wp-content/uploads/2023/11/WrightBus_Electroliner_BEV_1920x829_2-2-960x540.jpeg"/>
          <p:cNvPicPr>
            <a:picLocks noChangeAspect="1" noChangeArrowheads="1"/>
          </p:cNvPicPr>
          <p:nvPr/>
        </p:nvPicPr>
        <p:blipFill>
          <a:blip r:embed="rId4"/>
          <a:srcRect/>
          <a:stretch>
            <a:fillRect/>
          </a:stretch>
        </p:blipFill>
        <p:spPr bwMode="auto">
          <a:xfrm>
            <a:off x="857224" y="1285860"/>
            <a:ext cx="7500990" cy="4857784"/>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8" name="TextBox 7"/>
          <p:cNvSpPr txBox="1"/>
          <p:nvPr/>
        </p:nvSpPr>
        <p:spPr>
          <a:xfrm>
            <a:off x="500034" y="571480"/>
            <a:ext cx="821537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PROBLEM STATEMENT : CLEAN ENERGY  </a:t>
            </a:r>
          </a:p>
        </p:txBody>
      </p:sp>
      <p:sp>
        <p:nvSpPr>
          <p:cNvPr id="9" name="TextBox 8"/>
          <p:cNvSpPr txBox="1"/>
          <p:nvPr/>
        </p:nvSpPr>
        <p:spPr>
          <a:xfrm>
            <a:off x="357158" y="1071546"/>
            <a:ext cx="8786842" cy="461665"/>
          </a:xfrm>
          <a:prstGeom prst="rect">
            <a:avLst/>
          </a:prstGeom>
          <a:noFill/>
        </p:spPr>
        <p:txBody>
          <a:bodyPr wrap="square" rtlCol="0">
            <a:spAutoFit/>
          </a:bodyPr>
          <a:lstStyle/>
          <a:p>
            <a:r>
              <a:rPr lang="en-IN" sz="2400" b="1" u="sng" dirty="0" smtClean="0">
                <a:solidFill>
                  <a:srgbClr val="FFFF00"/>
                </a:solidFill>
                <a:latin typeface="Trebuchet MS" pitchFamily="34" charset="0"/>
              </a:rPr>
              <a:t>High Diesel Expenditure  leads to go for Alternate Fuels</a:t>
            </a:r>
          </a:p>
        </p:txBody>
      </p:sp>
      <p:sp>
        <p:nvSpPr>
          <p:cNvPr id="15" name="TextBox 14"/>
          <p:cNvSpPr txBox="1"/>
          <p:nvPr/>
        </p:nvSpPr>
        <p:spPr>
          <a:xfrm>
            <a:off x="71438" y="1571612"/>
            <a:ext cx="9072562" cy="4893647"/>
          </a:xfrm>
          <a:prstGeom prst="rect">
            <a:avLst/>
          </a:prstGeom>
          <a:noFill/>
        </p:spPr>
        <p:txBody>
          <a:bodyPr wrap="square" rtlCol="0">
            <a:spAutoFit/>
          </a:bodyPr>
          <a:lstStyle/>
          <a:p>
            <a:pPr>
              <a:lnSpc>
                <a:spcPct val="150000"/>
              </a:lnSpc>
            </a:pPr>
            <a:r>
              <a:rPr lang="en-IN" sz="2000" b="1" dirty="0" smtClean="0">
                <a:solidFill>
                  <a:schemeClr val="bg1"/>
                </a:solidFill>
                <a:latin typeface="Trebuchet MS" pitchFamily="34" charset="0"/>
              </a:rPr>
              <a:t>EPKM = Rs 30 /- (Approximate) ,  KMPL     	= 4.5 (Approximate)</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Total earning for 4.5  	= Rs 30 x 4.5         	= 135/-</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One Litre Diesel Cost 	= Rs 94.39	     	= 94.39/-</a:t>
            </a:r>
            <a:endParaRPr lang="en-IN" sz="2000" dirty="0" smtClean="0">
              <a:solidFill>
                <a:schemeClr val="bg1"/>
              </a:solidFill>
              <a:latin typeface="Trebuchet MS" pitchFamily="34" charset="0"/>
            </a:endParaRPr>
          </a:p>
          <a:p>
            <a:pPr>
              <a:lnSpc>
                <a:spcPct val="150000"/>
              </a:lnSpc>
            </a:pPr>
            <a:r>
              <a:rPr lang="en-IN" sz="2000" b="1" dirty="0" smtClean="0">
                <a:solidFill>
                  <a:schemeClr val="bg1"/>
                </a:solidFill>
                <a:latin typeface="Trebuchet MS" pitchFamily="34" charset="0"/>
              </a:rPr>
              <a:t>Diesel Expenses Related to earning           	= 94.39/135 </a:t>
            </a:r>
          </a:p>
          <a:p>
            <a:pPr>
              <a:lnSpc>
                <a:spcPct val="150000"/>
              </a:lnSpc>
            </a:pPr>
            <a:r>
              <a:rPr lang="en-IN" sz="2000" b="1" dirty="0" smtClean="0">
                <a:solidFill>
                  <a:schemeClr val="bg1"/>
                </a:solidFill>
                <a:latin typeface="Trebuchet MS" pitchFamily="34" charset="0"/>
              </a:rPr>
              <a:t> (without Subsidiary)                                 	= </a:t>
            </a:r>
            <a:r>
              <a:rPr lang="en-IN" sz="2000" b="1" dirty="0" smtClean="0">
                <a:solidFill>
                  <a:srgbClr val="FFC000"/>
                </a:solidFill>
                <a:latin typeface="Trebuchet MS" pitchFamily="34" charset="0"/>
              </a:rPr>
              <a:t>69.90%  = 70%    (Approx)</a:t>
            </a:r>
          </a:p>
          <a:p>
            <a:pPr>
              <a:lnSpc>
                <a:spcPct val="150000"/>
              </a:lnSpc>
            </a:pPr>
            <a:r>
              <a:rPr lang="en-IN" sz="2000" b="1" dirty="0" smtClean="0">
                <a:solidFill>
                  <a:schemeClr val="bg1"/>
                </a:solidFill>
                <a:latin typeface="Trebuchet MS" pitchFamily="34" charset="0"/>
              </a:rPr>
              <a:t>Diesel Expenses Related to earning 	      	= 66/135</a:t>
            </a:r>
          </a:p>
          <a:p>
            <a:pPr>
              <a:lnSpc>
                <a:spcPct val="150000"/>
              </a:lnSpc>
            </a:pPr>
            <a:r>
              <a:rPr lang="en-IN" sz="2000" b="1" dirty="0" smtClean="0">
                <a:solidFill>
                  <a:schemeClr val="bg1"/>
                </a:solidFill>
                <a:latin typeface="Trebuchet MS" pitchFamily="34" charset="0"/>
              </a:rPr>
              <a:t> (with Subsidiary)                                       	= </a:t>
            </a:r>
            <a:r>
              <a:rPr lang="en-IN" sz="2000" b="1" dirty="0" smtClean="0">
                <a:solidFill>
                  <a:srgbClr val="FFC000"/>
                </a:solidFill>
                <a:latin typeface="Trebuchet MS" pitchFamily="34" charset="0"/>
              </a:rPr>
              <a:t>48.88%  = 50%    (Approx)</a:t>
            </a:r>
          </a:p>
          <a:p>
            <a:pPr>
              <a:lnSpc>
                <a:spcPct val="150000"/>
              </a:lnSpc>
            </a:pPr>
            <a:r>
              <a:rPr lang="en-IN" sz="2000" b="1" dirty="0" smtClean="0">
                <a:solidFill>
                  <a:schemeClr val="bg1"/>
                </a:solidFill>
                <a:latin typeface="Trebuchet MS" pitchFamily="34" charset="0"/>
              </a:rPr>
              <a:t>Diesel Expenses per kilometre                   	= 94.39/4.5 </a:t>
            </a:r>
          </a:p>
          <a:p>
            <a:pPr>
              <a:lnSpc>
                <a:spcPct val="150000"/>
              </a:lnSpc>
            </a:pPr>
            <a:r>
              <a:rPr lang="en-IN" sz="2000" b="1" dirty="0" smtClean="0">
                <a:solidFill>
                  <a:srgbClr val="FFC000"/>
                </a:solidFill>
                <a:latin typeface="Trebuchet MS" pitchFamily="34" charset="0"/>
              </a:rPr>
              <a:t>                                                                  	</a:t>
            </a:r>
            <a:r>
              <a:rPr lang="en-IN" sz="2000" b="1" dirty="0" smtClean="0">
                <a:solidFill>
                  <a:schemeClr val="bg1"/>
                </a:solidFill>
                <a:latin typeface="Trebuchet MS" pitchFamily="34" charset="0"/>
              </a:rPr>
              <a:t>=</a:t>
            </a:r>
            <a:r>
              <a:rPr lang="en-IN" sz="2000" b="1" dirty="0" smtClean="0">
                <a:solidFill>
                  <a:srgbClr val="FFC000"/>
                </a:solidFill>
                <a:latin typeface="Trebuchet MS" pitchFamily="34" charset="0"/>
              </a:rPr>
              <a:t> 20.97 = Rs 21/-</a:t>
            </a:r>
          </a:p>
          <a:p>
            <a:endParaRPr lang="en-IN" sz="2000" b="1" dirty="0" smtClean="0">
              <a:solidFill>
                <a:srgbClr val="FFC000"/>
              </a:solidFill>
              <a:latin typeface="Trebuchet MS" pitchFamily="34" charset="0"/>
            </a:endParaRPr>
          </a:p>
          <a:p>
            <a:endParaRPr lang="en-IN" sz="1100" b="1" dirty="0" smtClean="0">
              <a:solidFill>
                <a:srgbClr val="FFC000"/>
              </a:solidFill>
              <a:latin typeface="Trebuchet MS" pitchFamily="34" charset="0"/>
            </a:endParaRPr>
          </a:p>
          <a:p>
            <a:endParaRPr lang="en-IN" sz="1100" b="1" dirty="0" smtClean="0">
              <a:solidFill>
                <a:srgbClr val="FFC000"/>
              </a:solidFill>
              <a:latin typeface="Trebuchet MS" pitchFamily="34" charset="0"/>
            </a:endParaRPr>
          </a:p>
        </p:txBody>
      </p:sp>
      <p:sp>
        <p:nvSpPr>
          <p:cNvPr id="17" name="Rectangle 16"/>
          <p:cNvSpPr/>
          <p:nvPr/>
        </p:nvSpPr>
        <p:spPr>
          <a:xfrm>
            <a:off x="214282" y="5929330"/>
            <a:ext cx="8643998" cy="428628"/>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solidFill>
                  <a:srgbClr val="FF0000"/>
                </a:solidFill>
                <a:latin typeface="Trebuchet MS" pitchFamily="34" charset="0"/>
              </a:rPr>
              <a:t>Total earning Rs 30, Diesel Cost =Rs 21, Rs 9/- only for other expenses.</a:t>
            </a:r>
          </a:p>
        </p:txBody>
      </p:sp>
      <p:sp>
        <p:nvSpPr>
          <p:cNvPr id="18" name="Oval 17"/>
          <p:cNvSpPr/>
          <p:nvPr/>
        </p:nvSpPr>
        <p:spPr>
          <a:xfrm>
            <a:off x="7000892" y="3357562"/>
            <a:ext cx="785818" cy="714380"/>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7000892" y="4214818"/>
            <a:ext cx="785818" cy="714380"/>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ELECTRIC BUS : ELECTRICAL LAYOUT - BATTERY</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4"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14348" y="1357298"/>
            <a:ext cx="7961030" cy="4786346"/>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MODEL CHARGING E-BUS</a:t>
            </a:r>
            <a:endParaRPr lang="en-IN" sz="2800" b="1" u="sng" dirty="0">
              <a:solidFill>
                <a:srgbClr val="FFC000"/>
              </a:solidFill>
              <a:latin typeface="Trebuchet MS" pitchFamily="34" charset="0"/>
            </a:endParaRPr>
          </a:p>
        </p:txBody>
      </p:sp>
      <p:pic>
        <p:nvPicPr>
          <p:cNvPr id="14"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85786" y="1357298"/>
            <a:ext cx="3151321" cy="19288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214942" y="1385434"/>
            <a:ext cx="3143272" cy="1857388"/>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85786" y="3819972"/>
            <a:ext cx="3143272" cy="1928826"/>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5214942" y="3786190"/>
            <a:ext cx="3167942" cy="1891170"/>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4750563" y="3253087"/>
            <a:ext cx="3750527" cy="461665"/>
          </a:xfrm>
          <a:prstGeom prst="rect">
            <a:avLst/>
          </a:prstGeom>
          <a:noFill/>
        </p:spPr>
        <p:txBody>
          <a:bodyPr wrap="square" rtlCol="0">
            <a:spAutoFit/>
          </a:bodyPr>
          <a:lstStyle/>
          <a:p>
            <a:pPr algn="ctr"/>
            <a:r>
              <a:rPr lang="en-IN" sz="2400" b="1" u="sng" dirty="0" smtClean="0">
                <a:solidFill>
                  <a:srgbClr val="FFC000"/>
                </a:solidFill>
              </a:rPr>
              <a:t>UP PANTOGRAPH</a:t>
            </a:r>
            <a:endParaRPr lang="en-IN" sz="2400" b="1" u="sng" dirty="0">
              <a:solidFill>
                <a:srgbClr val="FFC000"/>
              </a:solidFill>
            </a:endParaRPr>
          </a:p>
        </p:txBody>
      </p:sp>
      <p:sp>
        <p:nvSpPr>
          <p:cNvPr id="19" name="TextBox 18"/>
          <p:cNvSpPr txBox="1"/>
          <p:nvPr/>
        </p:nvSpPr>
        <p:spPr>
          <a:xfrm>
            <a:off x="571472" y="3253087"/>
            <a:ext cx="3750527" cy="461665"/>
          </a:xfrm>
          <a:prstGeom prst="rect">
            <a:avLst/>
          </a:prstGeom>
          <a:noFill/>
        </p:spPr>
        <p:txBody>
          <a:bodyPr wrap="square" rtlCol="0">
            <a:spAutoFit/>
          </a:bodyPr>
          <a:lstStyle/>
          <a:p>
            <a:pPr algn="ctr"/>
            <a:r>
              <a:rPr lang="en-IN" sz="2400" b="1" u="sng" dirty="0" smtClean="0">
                <a:solidFill>
                  <a:srgbClr val="FFC000"/>
                </a:solidFill>
              </a:rPr>
              <a:t>BATTERY SWAPPING</a:t>
            </a:r>
            <a:endParaRPr lang="en-IN" sz="2400" b="1" u="sng" dirty="0">
              <a:solidFill>
                <a:srgbClr val="FFC000"/>
              </a:solidFill>
            </a:endParaRPr>
          </a:p>
        </p:txBody>
      </p:sp>
      <p:sp>
        <p:nvSpPr>
          <p:cNvPr id="20" name="TextBox 19"/>
          <p:cNvSpPr txBox="1"/>
          <p:nvPr/>
        </p:nvSpPr>
        <p:spPr>
          <a:xfrm>
            <a:off x="500034" y="5786454"/>
            <a:ext cx="3750527" cy="461665"/>
          </a:xfrm>
          <a:prstGeom prst="rect">
            <a:avLst/>
          </a:prstGeom>
          <a:noFill/>
        </p:spPr>
        <p:txBody>
          <a:bodyPr wrap="square" rtlCol="0">
            <a:spAutoFit/>
          </a:bodyPr>
          <a:lstStyle/>
          <a:p>
            <a:pPr algn="ctr"/>
            <a:r>
              <a:rPr lang="en-IN" sz="2400" b="1" u="sng" dirty="0" smtClean="0">
                <a:solidFill>
                  <a:srgbClr val="FFC000"/>
                </a:solidFill>
              </a:rPr>
              <a:t>DOWN PANTOGRAPH</a:t>
            </a:r>
            <a:endParaRPr lang="en-IN" sz="2400" b="1" u="sng" dirty="0">
              <a:solidFill>
                <a:srgbClr val="FFC000"/>
              </a:solidFill>
            </a:endParaRPr>
          </a:p>
        </p:txBody>
      </p:sp>
      <p:sp>
        <p:nvSpPr>
          <p:cNvPr id="21" name="TextBox 20"/>
          <p:cNvSpPr txBox="1"/>
          <p:nvPr/>
        </p:nvSpPr>
        <p:spPr>
          <a:xfrm>
            <a:off x="4857752" y="5786454"/>
            <a:ext cx="3750527" cy="461665"/>
          </a:xfrm>
          <a:prstGeom prst="rect">
            <a:avLst/>
          </a:prstGeom>
          <a:noFill/>
        </p:spPr>
        <p:txBody>
          <a:bodyPr wrap="square" rtlCol="0">
            <a:spAutoFit/>
          </a:bodyPr>
          <a:lstStyle/>
          <a:p>
            <a:pPr algn="ctr"/>
            <a:r>
              <a:rPr lang="en-IN" sz="2400" b="1" u="sng" dirty="0" smtClean="0">
                <a:solidFill>
                  <a:srgbClr val="FFC000"/>
                </a:solidFill>
              </a:rPr>
              <a:t>FLASH CHARGING</a:t>
            </a:r>
            <a:endParaRPr lang="en-IN" sz="2400" b="1" u="sng" dirty="0">
              <a:solidFill>
                <a:srgbClr val="FFC000"/>
              </a:solidFill>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INDUCTING MODEL CHARGING E-BUS</a:t>
            </a:r>
            <a:endParaRPr lang="en-IN" sz="2800" b="1" u="sng" dirty="0">
              <a:solidFill>
                <a:srgbClr val="FFC000"/>
              </a:solidFill>
              <a:latin typeface="Trebuchet MS" pitchFamily="34" charset="0"/>
            </a:endParaRPr>
          </a:p>
        </p:txBody>
      </p:sp>
      <p:pic>
        <p:nvPicPr>
          <p:cNvPr id="14"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85786" y="1428736"/>
            <a:ext cx="7500990" cy="4764578"/>
          </a:xfrm>
          <a:prstGeom prst="rect">
            <a:avLst/>
          </a:prstGeom>
          <a:noFill/>
          <a:ln w="508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INDUCTING MODEL CHARGING E-BUS</a:t>
            </a:r>
            <a:endParaRPr lang="en-IN" sz="2800" b="1" u="sng" dirty="0">
              <a:solidFill>
                <a:srgbClr val="FFC000"/>
              </a:solidFill>
              <a:latin typeface="Trebuchet MS" pitchFamily="34" charset="0"/>
            </a:endParaRPr>
          </a:p>
        </p:txBody>
      </p:sp>
      <p:pic>
        <p:nvPicPr>
          <p:cNvPr id="3074" name="Picture 2" descr="UK to trial in-road wireless charging tech for electric vehicles"/>
          <p:cNvPicPr>
            <a:picLocks noChangeAspect="1" noChangeArrowheads="1"/>
          </p:cNvPicPr>
          <p:nvPr/>
        </p:nvPicPr>
        <p:blipFill>
          <a:blip r:embed="rId4"/>
          <a:srcRect/>
          <a:stretch>
            <a:fillRect/>
          </a:stretch>
        </p:blipFill>
        <p:spPr bwMode="auto">
          <a:xfrm>
            <a:off x="500034" y="1285860"/>
            <a:ext cx="3857652" cy="4786346"/>
          </a:xfrm>
          <a:prstGeom prst="rect">
            <a:avLst/>
          </a:prstGeom>
          <a:noFill/>
        </p:spPr>
      </p:pic>
      <p:pic>
        <p:nvPicPr>
          <p:cNvPr id="3080" name="Picture 8" descr="Hybrid truck and blue electric car on wireless charging lane. 3D rendering image."/>
          <p:cNvPicPr>
            <a:picLocks noChangeAspect="1" noChangeArrowheads="1"/>
          </p:cNvPicPr>
          <p:nvPr/>
        </p:nvPicPr>
        <p:blipFill>
          <a:blip r:embed="rId5"/>
          <a:srcRect/>
          <a:stretch>
            <a:fillRect/>
          </a:stretch>
        </p:blipFill>
        <p:spPr bwMode="auto">
          <a:xfrm>
            <a:off x="4786315" y="1285860"/>
            <a:ext cx="3714775" cy="4786346"/>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INDUCTING MODEL CHARGING E-BUS</a:t>
            </a:r>
            <a:endParaRPr lang="en-IN" sz="2800" b="1" u="sng" dirty="0">
              <a:solidFill>
                <a:srgbClr val="FFC000"/>
              </a:solidFill>
              <a:latin typeface="Trebuchet MS" pitchFamily="34" charset="0"/>
            </a:endParaRPr>
          </a:p>
        </p:txBody>
      </p:sp>
      <p:pic>
        <p:nvPicPr>
          <p:cNvPr id="15"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71472" y="1500174"/>
            <a:ext cx="3857652" cy="4716756"/>
          </a:xfrm>
          <a:prstGeom prst="rect">
            <a:avLst/>
          </a:prstGeom>
          <a:noFill/>
          <a:ln w="127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857752" y="1500174"/>
            <a:ext cx="3857652" cy="4718014"/>
          </a:xfrm>
          <a:prstGeom prst="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EV CHARGING CONNECTORS</a:t>
            </a:r>
            <a:endParaRPr lang="en-IN" sz="2800" b="1" u="sng" dirty="0">
              <a:solidFill>
                <a:srgbClr val="FFC000"/>
              </a:solidFill>
              <a:latin typeface="Trebuchet MS" pitchFamily="34" charset="0"/>
            </a:endParaRPr>
          </a:p>
        </p:txBody>
      </p:sp>
      <p:sp>
        <p:nvSpPr>
          <p:cNvPr id="182274" name="AutoShape 2" descr="https://www.versinetic.com/wp-content/uploads/2023/02/Connector-Types-Overview-1024x576.png.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82276" name="AutoShape 4" descr="https://www.versinetic.com/wp-content/uploads/2023/02/Connector-Types-Overview-1024x576.png.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82277" name="Picture 5"/>
          <p:cNvPicPr>
            <a:picLocks noChangeAspect="1" noChangeArrowheads="1"/>
          </p:cNvPicPr>
          <p:nvPr/>
        </p:nvPicPr>
        <p:blipFill>
          <a:blip r:embed="rId4"/>
          <a:srcRect/>
          <a:stretch>
            <a:fillRect/>
          </a:stretch>
        </p:blipFill>
        <p:spPr bwMode="auto">
          <a:xfrm>
            <a:off x="1071538" y="1428736"/>
            <a:ext cx="6929486" cy="4786346"/>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CHARGING METHODS</a:t>
            </a:r>
            <a:endParaRPr lang="en-IN" sz="2800" b="1" u="sng" dirty="0">
              <a:solidFill>
                <a:srgbClr val="FFC000"/>
              </a:solidFill>
              <a:latin typeface="Trebuchet MS" pitchFamily="34" charset="0"/>
            </a:endParaRPr>
          </a:p>
        </p:txBody>
      </p:sp>
      <p:sp>
        <p:nvSpPr>
          <p:cNvPr id="12" name="TextBox 11"/>
          <p:cNvSpPr txBox="1"/>
          <p:nvPr/>
        </p:nvSpPr>
        <p:spPr>
          <a:xfrm>
            <a:off x="500034" y="1571612"/>
            <a:ext cx="1714512" cy="369332"/>
          </a:xfrm>
          <a:prstGeom prst="rect">
            <a:avLst/>
          </a:prstGeom>
          <a:noFill/>
        </p:spPr>
        <p:txBody>
          <a:bodyPr wrap="square" rtlCol="0">
            <a:spAutoFit/>
          </a:bodyPr>
          <a:lstStyle/>
          <a:p>
            <a:endParaRPr lang="en-IN" dirty="0"/>
          </a:p>
        </p:txBody>
      </p:sp>
      <p:sp>
        <p:nvSpPr>
          <p:cNvPr id="15" name="TextBox 14"/>
          <p:cNvSpPr txBox="1"/>
          <p:nvPr/>
        </p:nvSpPr>
        <p:spPr>
          <a:xfrm>
            <a:off x="285720" y="3571876"/>
            <a:ext cx="1928826" cy="523220"/>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1. Level 1 Charging (120V AC)</a:t>
            </a:r>
            <a:endParaRPr lang="en-IN" sz="1400" b="1" dirty="0">
              <a:solidFill>
                <a:srgbClr val="00FF00"/>
              </a:solidFill>
              <a:latin typeface="Trebuchet MS" pitchFamily="34" charset="0"/>
            </a:endParaRPr>
          </a:p>
        </p:txBody>
      </p:sp>
      <p:sp>
        <p:nvSpPr>
          <p:cNvPr id="16" name="TextBox 15"/>
          <p:cNvSpPr txBox="1"/>
          <p:nvPr/>
        </p:nvSpPr>
        <p:spPr>
          <a:xfrm>
            <a:off x="2571736" y="3571876"/>
            <a:ext cx="2143140" cy="523220"/>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2. Level 2 Charging (240V AC)</a:t>
            </a:r>
            <a:endParaRPr lang="en-IN" sz="1400" b="1" dirty="0">
              <a:solidFill>
                <a:srgbClr val="00FF00"/>
              </a:solidFill>
              <a:latin typeface="Trebuchet MS" pitchFamily="34" charset="0"/>
            </a:endParaRPr>
          </a:p>
        </p:txBody>
      </p:sp>
      <p:sp>
        <p:nvSpPr>
          <p:cNvPr id="17" name="TextBox 16"/>
          <p:cNvSpPr txBox="1"/>
          <p:nvPr/>
        </p:nvSpPr>
        <p:spPr>
          <a:xfrm>
            <a:off x="4786314" y="3571876"/>
            <a:ext cx="2071702"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3. DC FAST CHARGING</a:t>
            </a:r>
            <a:endParaRPr lang="en-IN" sz="1400" b="1" dirty="0">
              <a:solidFill>
                <a:srgbClr val="00FF00"/>
              </a:solidFill>
              <a:latin typeface="Trebuchet MS" pitchFamily="34" charset="0"/>
            </a:endParaRPr>
          </a:p>
        </p:txBody>
      </p:sp>
      <p:sp>
        <p:nvSpPr>
          <p:cNvPr id="18" name="TextBox 17"/>
          <p:cNvSpPr txBox="1"/>
          <p:nvPr/>
        </p:nvSpPr>
        <p:spPr>
          <a:xfrm>
            <a:off x="-71470" y="6193057"/>
            <a:ext cx="3000364"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5. TESLA SUPER CHARGERS </a:t>
            </a:r>
            <a:endParaRPr lang="en-IN" sz="1400" b="1" dirty="0">
              <a:solidFill>
                <a:srgbClr val="00FF00"/>
              </a:solidFill>
              <a:latin typeface="Trebuchet MS" pitchFamily="34" charset="0"/>
            </a:endParaRPr>
          </a:p>
        </p:txBody>
      </p:sp>
      <p:sp>
        <p:nvSpPr>
          <p:cNvPr id="19" name="TextBox 18"/>
          <p:cNvSpPr txBox="1"/>
          <p:nvPr/>
        </p:nvSpPr>
        <p:spPr>
          <a:xfrm>
            <a:off x="2714612" y="6193057"/>
            <a:ext cx="2428892"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6. WIRELESS CHARGING</a:t>
            </a:r>
            <a:endParaRPr lang="en-IN" sz="1400" b="1" dirty="0">
              <a:solidFill>
                <a:srgbClr val="00FF00"/>
              </a:solidFill>
              <a:latin typeface="Trebuchet MS" pitchFamily="34" charset="0"/>
            </a:endParaRPr>
          </a:p>
        </p:txBody>
      </p:sp>
      <p:sp>
        <p:nvSpPr>
          <p:cNvPr id="20" name="TextBox 19"/>
          <p:cNvSpPr txBox="1"/>
          <p:nvPr/>
        </p:nvSpPr>
        <p:spPr>
          <a:xfrm>
            <a:off x="5357850" y="6193057"/>
            <a:ext cx="3786150"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7. RESIDENTIAL COMMERCIAL CHARGERS</a:t>
            </a:r>
            <a:endParaRPr lang="en-IN" sz="1400" b="1" dirty="0">
              <a:solidFill>
                <a:srgbClr val="00FF00"/>
              </a:solidFill>
              <a:latin typeface="Trebuchet MS" pitchFamily="34" charset="0"/>
            </a:endParaRPr>
          </a:p>
        </p:txBody>
      </p:sp>
      <p:sp>
        <p:nvSpPr>
          <p:cNvPr id="21" name="TextBox 20"/>
          <p:cNvSpPr txBox="1"/>
          <p:nvPr/>
        </p:nvSpPr>
        <p:spPr>
          <a:xfrm>
            <a:off x="6858016" y="3549851"/>
            <a:ext cx="2285984" cy="307777"/>
          </a:xfrm>
          <a:prstGeom prst="rect">
            <a:avLst/>
          </a:prstGeom>
          <a:noFill/>
        </p:spPr>
        <p:txBody>
          <a:bodyPr wrap="square" rtlCol="0">
            <a:spAutoFit/>
          </a:bodyPr>
          <a:lstStyle/>
          <a:p>
            <a:pPr algn="ctr"/>
            <a:r>
              <a:rPr lang="en-IN" sz="1400" b="1" dirty="0" smtClean="0">
                <a:solidFill>
                  <a:srgbClr val="00FF00"/>
                </a:solidFill>
                <a:latin typeface="Trebuchet MS" pitchFamily="34" charset="0"/>
              </a:rPr>
              <a:t>4. PORTABLE CHARGERS</a:t>
            </a:r>
            <a:endParaRPr lang="en-IN" sz="1400" b="1" dirty="0">
              <a:solidFill>
                <a:srgbClr val="00FF00"/>
              </a:solidFill>
              <a:latin typeface="Trebuchet MS" pitchFamily="34" charset="0"/>
            </a:endParaRPr>
          </a:p>
        </p:txBody>
      </p:sp>
      <p:pic>
        <p:nvPicPr>
          <p:cNvPr id="67586" name="Picture 2" descr="https://futureenergy.com/wp-content/uploads/2021/07/levelbreakdown_v1.png"/>
          <p:cNvPicPr>
            <a:picLocks noChangeAspect="1" noChangeArrowheads="1"/>
          </p:cNvPicPr>
          <p:nvPr/>
        </p:nvPicPr>
        <p:blipFill>
          <a:blip r:embed="rId4"/>
          <a:srcRect/>
          <a:stretch>
            <a:fillRect/>
          </a:stretch>
        </p:blipFill>
        <p:spPr bwMode="auto">
          <a:xfrm>
            <a:off x="285720" y="1071546"/>
            <a:ext cx="6572296" cy="2418222"/>
          </a:xfrm>
          <a:prstGeom prst="rect">
            <a:avLst/>
          </a:prstGeom>
          <a:solidFill>
            <a:schemeClr val="bg1"/>
          </a:solidFill>
        </p:spPr>
      </p:pic>
      <p:pic>
        <p:nvPicPr>
          <p:cNvPr id="67588" name="Picture 4" descr="ZipCharge is set to democratise vehicle charging with the creation of a compact portable EV charger, a power bank on wheels, so you can charge anywhere you park"/>
          <p:cNvPicPr>
            <a:picLocks noChangeAspect="1" noChangeArrowheads="1"/>
          </p:cNvPicPr>
          <p:nvPr/>
        </p:nvPicPr>
        <p:blipFill>
          <a:blip r:embed="rId5"/>
          <a:srcRect/>
          <a:stretch>
            <a:fillRect/>
          </a:stretch>
        </p:blipFill>
        <p:spPr bwMode="auto">
          <a:xfrm>
            <a:off x="6858016" y="1057478"/>
            <a:ext cx="2010770" cy="2428892"/>
          </a:xfrm>
          <a:prstGeom prst="rect">
            <a:avLst/>
          </a:prstGeom>
          <a:noFill/>
        </p:spPr>
      </p:pic>
      <p:sp>
        <p:nvSpPr>
          <p:cNvPr id="67590" name="AutoShape 6" descr="Tesla offers free charging at all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7592" name="AutoShape 8" descr="Row of Tesla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7594" name="AutoShape 10" descr="Row of Tesla Supercharg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7596" name="Picture 12" descr="Ford CEO: Tesla Supercharger Decision Simple, Good For Customers -  CleanTechnica"/>
          <p:cNvPicPr>
            <a:picLocks noChangeAspect="1" noChangeArrowheads="1"/>
          </p:cNvPicPr>
          <p:nvPr/>
        </p:nvPicPr>
        <p:blipFill>
          <a:blip r:embed="rId6"/>
          <a:srcRect/>
          <a:stretch>
            <a:fillRect/>
          </a:stretch>
        </p:blipFill>
        <p:spPr bwMode="auto">
          <a:xfrm>
            <a:off x="357158" y="4355485"/>
            <a:ext cx="1785950" cy="1788159"/>
          </a:xfrm>
          <a:prstGeom prst="rect">
            <a:avLst/>
          </a:prstGeom>
          <a:noFill/>
        </p:spPr>
      </p:pic>
      <p:pic>
        <p:nvPicPr>
          <p:cNvPr id="67598" name="Picture 14" descr="6 Startups Leading the Wireless Electric Car Charging Industry"/>
          <p:cNvPicPr>
            <a:picLocks noChangeAspect="1" noChangeArrowheads="1"/>
          </p:cNvPicPr>
          <p:nvPr/>
        </p:nvPicPr>
        <p:blipFill>
          <a:blip r:embed="rId7"/>
          <a:srcRect/>
          <a:stretch>
            <a:fillRect/>
          </a:stretch>
        </p:blipFill>
        <p:spPr bwMode="auto">
          <a:xfrm>
            <a:off x="2786050" y="4357694"/>
            <a:ext cx="2143140" cy="1776413"/>
          </a:xfrm>
          <a:prstGeom prst="rect">
            <a:avLst/>
          </a:prstGeom>
          <a:noFill/>
        </p:spPr>
      </p:pic>
      <p:pic>
        <p:nvPicPr>
          <p:cNvPr id="67600" name="Picture 16" descr="EV charger"/>
          <p:cNvPicPr>
            <a:picLocks noChangeAspect="1" noChangeArrowheads="1"/>
          </p:cNvPicPr>
          <p:nvPr/>
        </p:nvPicPr>
        <p:blipFill>
          <a:blip r:embed="rId8"/>
          <a:srcRect/>
          <a:stretch>
            <a:fillRect/>
          </a:stretch>
        </p:blipFill>
        <p:spPr bwMode="auto">
          <a:xfrm>
            <a:off x="5643570" y="4286256"/>
            <a:ext cx="3214710" cy="1857388"/>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0" y="44831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TYPES</a:t>
            </a:r>
            <a:endParaRPr lang="en-IN" sz="2800" b="1" dirty="0">
              <a:solidFill>
                <a:srgbClr val="FFC000"/>
              </a:solidFill>
              <a:latin typeface="Trebuchet MS" pitchFamily="34" charset="0"/>
            </a:endParaRPr>
          </a:p>
        </p:txBody>
      </p:sp>
      <p:pic>
        <p:nvPicPr>
          <p:cNvPr id="2" name="Picture 2" descr="Lead Acid Batteries Stock Illustrations – 185 Lead Acid Batteries Stock  Illustrations, Vectors &amp; Clipart - Dreamstime"/>
          <p:cNvPicPr>
            <a:picLocks noChangeAspect="1" noChangeArrowheads="1"/>
          </p:cNvPicPr>
          <p:nvPr/>
        </p:nvPicPr>
        <p:blipFill>
          <a:blip r:embed="rId4"/>
          <a:srcRect/>
          <a:stretch>
            <a:fillRect/>
          </a:stretch>
        </p:blipFill>
        <p:spPr bwMode="auto">
          <a:xfrm>
            <a:off x="285720" y="1000108"/>
            <a:ext cx="1571636" cy="1285884"/>
          </a:xfrm>
          <a:prstGeom prst="rect">
            <a:avLst/>
          </a:prstGeom>
          <a:noFill/>
        </p:spPr>
      </p:pic>
      <p:pic>
        <p:nvPicPr>
          <p:cNvPr id="2052" name="Picture 4" descr="Free Vectors | lithium ion battery"/>
          <p:cNvPicPr>
            <a:picLocks noChangeAspect="1" noChangeArrowheads="1"/>
          </p:cNvPicPr>
          <p:nvPr/>
        </p:nvPicPr>
        <p:blipFill>
          <a:blip r:embed="rId5"/>
          <a:srcRect/>
          <a:stretch>
            <a:fillRect/>
          </a:stretch>
        </p:blipFill>
        <p:spPr bwMode="auto">
          <a:xfrm>
            <a:off x="2285984" y="1000108"/>
            <a:ext cx="1571636" cy="1285884"/>
          </a:xfrm>
          <a:prstGeom prst="rect">
            <a:avLst/>
          </a:prstGeom>
          <a:noFill/>
        </p:spPr>
      </p:pic>
      <p:sp>
        <p:nvSpPr>
          <p:cNvPr id="2054" name="AutoShape 6" descr="data:image/png;base64,iVBORw0KGgoAAAANSUhEUgAAAQ8AAAC6CAMAAACHgTh+AAAAjVBMVEX+/v4AAAD////9/f28vLySkpJTU1Pp6enf39/z8/MlJSUqKioEBAT6+vrZ2dlAQEA4ODjMzMwVFRXS0tLw8PB6enrc3NxqamqkpKTBwcHl5eVdXV2ZmZmwsLC4uLg1NTWWlpZ0dHR2dnZiYmKJiYlJSUmNjY0gICAPDw9sbGyDg4NMTEwbGxupqak9PT0PakcQAAAblklEQVR4nO1di5qqug6GVEWUoggoVy/jHXXe//FOkgLqDN5xzt77M2vNyADS9idJkzRtNe1DH/rQhz70oQ996EMf+tCHPvShD33oQx/60Ic+9KF/KgHcuP7/KvjOp9TxkLMHvq3Btwqu6TE10z0l1l5qTVDgjxD1PKugOx9Xb6k1PQ2xqJ+7bwEMXGzdpcKroIDAf0hSyPpISEKY2a5akWChLCt1FsoF80O150GRQoAMV6O4VTfNs9REmEGT8jccmgQwx/689lJbo1WITYLfZd6JB5jBRH8XLdrIdxWCgzWOFm8rtRuY8CSDANgtXbfeUi0LH9sdA4vGLzjG3bcViz+toXhOM4Gj6v2OyqknTsXvqgltmt+z7tRM6/zBzlN4gNt5CxQKD/Xc4Dd/QMBX4nFk1E7DoEctWruPAiKE1Mz9e6A4I4d6VlEUikRMqes9PF+zNQaqqwyISfYmlvmQEsGKTW80pRaKTRCFEkG9L8BElaXvDBCidvsUXzKW5VKxTXjQxBQyel/PUhDJTHiiU/EAQjzXaaPtodilTsL+UuJPiiV0248BAuprf4DICIvKJQaRkTDCcwmfqdlHQJJsGMsRFnx4sNMVEP8FGvimvGPNsLIedrUbj3UK/y9erfY6u2jqQYJZcE6v4X448FUN3o8H0cAlPi7fgovFzmWFUVIHtwhVhonFbuAh9wi/+TdwkAIpHApWH8gzi2pWrsm9Q5VKHeeDTjvIv8KjUbaT8Gjgmemllt8SiB93XniIBiiT+kPigj2d+EM8jlVnPJqVVX1CYi6wWYHHQwLzh/wBhf2Br+ECHkLcNi/OGv37VElS4fEgvJV4cIfQu0XLExtf3d2nr16w/ElejiJTiQeFHVznFrkkAkJhp87YlYgIxqPCc7pGF/ljZZqeeY08z0xKt6czVOfCy45QA469i6jAgxoJXjy4SZsG5J00NDbqVJVmzvXHg+G3S3gsPXIDrvGakACz/G6uIr+w7CKDnOJRxR+Mx+ECmGdkuRTJw/q53eJUVCF6teIRmxpc9yxIQGVARQ5aLtndfHPzYivuwmN109G20GPuBJ6U0jsUfr2lu2/Hw9NuWDKEgAZGI00d1YVydLh5l7xcxKPJ7b0Gh3p+Z5tt1yen34+HSa27xh9C/SOpEkVkWIOX8XiGLN1+h/6wTo4Ij4dJ+4nH6XElHsqfU999Hg/iD8kPOHZh4lU8TgKGlpKXJwB5VH8od65owSt4nNYC2ZX65FfxKHsG60n+wHYm3Ul/UlL3pMoX5IUCIDka8nk8UveUDAThZf44p2fxkKcmihzfwkNoZbyQ9NXTeAz2JwYKx1Ve5g99d0gCRc1n8FBaQJRWS+G1XcUDy09XTaZVsyGf1ac/dHg9ePhl04xn+eMcIHEXHvNjBcSV7ukBdBAPtuhfxqNwpiKO/76MB9yBh+SoXl6BZ/njJ03ZBngVj60xjNpEkUODW+3XKQpu4YEdgd/P3cN+U0AwuelF3qbJgXz8evVp/XTJ/jhRv+gCXPch7yTJMdQa7bFa6MfjLuFREA96k93wUEDrN4GKBdTBH28as7yCh3YyPKJyY8TDeCi34SyKqNWhT0/J2nSfGknuDp72XzjYbz43mBtVZHrUqz92rv0MDf0H+SOvunI+BCT77uM06Q7s9/u3z3Wy0+f54zV/7nfL/gF4aFcGxy/jAcpufwmP3wHD/zseNxyQavsjP8HhlLviYxfw+B1RrsW/nfS/Ozkez/lzD/IHB0DAcxxHvujv/25ZDfZHty3lQn86HvRE/IPGdMGhCBe84u+/AQ8ec4k0UCl/fxUPYq3hcIvIjvgH4UHUaUOBx9/wB2cAC0pMcKWU177+93jEYSNEFOxGmP4ZHgjIdL5tkYBu58Hz/u078Hg9/qE9jMfv+MdzZJ+m5XFH97o/d8TDez4eNNU3ZehuMzjNtbnQ35qMB3eyL8Q/Gu02ByiGQ/y0Paghvq7P3dAxNW3oOOmz+hQoFV4WHquE2/FTIZvxfId/tOZx8Pz4yzlNa8EDadAWkPHRk/whRBlk07Q74qfAgy/UvwxviNsjgEzVwM7reJz0t8/Fk/MBJkXynvgpDSGFyv542h6zfgyCTaGe+IfeNYBM5ifwoGflTHFCd+Ch5bmoLrww3vArvq7VEy+0Op2OimA8zB/5QIpxjLuibrsZP83rgDpQ8oVn9Wn/LH4aALw+PlfizL+etz82G2tT0l14MJgc5XsaD+csjmRy0Ox1/6Ucvf0ze0z9TV3RC3hY5/kOgBYv1NC/WOrHekhezieMKv+2gPVcqq/gASJPVH5an7oFFkSCZ6jVE/8ohv4o/nEdEWZzURwq/fFwvkN+orzwAn+UualCxdjriwcp/hA3sh/J7AIYJotVKnncll/09Ndg6h14FKjcgUfOdb1VMO2d4O2+NZ/OyvOD4OqEXLxubNUXUsaHRk2fzx/TVHzsYr7mCSBLh9+IvSzPvTlfytL7Kr/wuvIQNKeH+SEg8MjWnL2Gx12TT7oRM6eEqFecMt4cP7X0+R3Ds1/qXp7uw/7UMLn8du/CQ64m3/0rNMH/3y4P39NT7Amf7aUVs37qHr/ddDu3Jj7qKv2REBnwib3C8ik8VMqGFrWja0SvoXAX8XZ10qga0vtXjmf/rA6cuMf3THDIganKyf5P4KHdmFxYeXM+9PsfxUO7OWPs560KmP8oHtfXR/l9N5+smhT0H8HjueSPCkDqxuOSnXnJHq/6+3E8VC5qPtovWMEqVy+/ziaRuo9OqchxZc5I/fxxmr99kqpb/PXLkrxuWN6FR54qVAJCdobM05jLNKIcDJF7FLkr+G48TjC42s576T7+kLmGVCnXgiGRstAcPIZHCc2kMyTPJqC1VtSM7HfjQTCse98U09kMNvTXZjNAphjghwr04KeK+lg8ulADHoKbabbtIc339wyDuAE/+BhJkqWuDg1PM1X0h0Z+/0afHoZR5K50feTaAbJJc2h/0TGSm+DlRCUFjQdLx7XxX3DtWffxB7mF9ry778ZjAL+HljgY8+VkCFlviRQH/DfR9wqC7x2da8JfyIuu723VyaV6BjyUktLo7lce9XDXPGWS/Mx9i7JF8Oy1tRHu1adqYQakMbTIUZRGn8bfirTdL2nkhYzK6EAsq9afqR0PRMFMUim7uq+d4IH87ND4oI811iLXdccDxEO6NgJCXPPk/Ln8Gi8o0PW/9Z5HRwEI4zvHY9AlneYSPuhZbTLCY8MZfI0/8OdobQQafFjv9HM8JI0PII+GhMeM72x5lOM9kzTy+3x+oYLD7NDcdnCG8BMPrM8ShZTwUNlLTX5ncyz5r/DwMn7fP/BocNtdxEOqfMLYg7au7zwa+b1E98oLsqPeS0kfKHk54pEAbPFbhEdkSlNSsNZnnhxVTMKuv7+NKVkYDstf/GGPZvj2AsSDtIbm6CgvxmjmAI8svcYfIh8Qa3raT/7wQ1LYqZfrD5aXOEw3PMGjAtna7Y+MnQnUXz/0BycAy5jkhdg2RDw0FaCZvYoHPsZTGRA7+RMPpolB/FHiwTSoCBe+xf7oBm2gdKaM8LBIgBYoKWwyRzPqAcBJ0/EK9YeaH+nnQD6PB1kS0JhRYGlB8nIArcBDBZJdIDxmme+PCzwGDlkgf4EHIrICGHZ8mtpjEX9kKC/acDQb0Usag0KA9Km39cD8vswe99vrNIxhI4/EpCmxvyX5GBJ/bMdpaADjYUA++DVH7TGoTHqvX14mznavL0EMO7EpZU/vGaTMv4phe4vwWK27ky7pjzapu/Glh92LB9re0Og6nlzRUjcLlJq2STFmj/AISF1pkvjFGQ6HButTc8dC9Rf9C74b2zWINTaoPg3b4Ewq7m/VZEzUH147ikKyxyJEDthUeklehIZMttm1BqQkbbyp36LRD6HwYHEi/sCX0MlU/4K/WrLCYK8fj1RyLx+tdWINUp2k6nwo1/dT/QvapzHhoTvU5zwfX8+pGFVBDES+vMEy0kh28l6ksE+31BN9UcH0Yt6Hx9GrjVM3sqe8qEcvsSObVsHTW2m6yp3fbJwijaeD70OKcrxN0+BHJOAkJnBh/ku+vJQGxdpSYBx2+30/MElFh/P1oL8yEPVpq4WtJn/Om8VErSmkrRYKqd/CwzwgoJX/oFj/4+l8XCtvinU6VVv/cVhcs/RfgmEdD6wymmSViFTnj8ncpyenXWOuFxoco4D5uBcvlcqRDhq6L4fD1Dn6LUU+Ks7dPs+1ghfxuDlOWLT12NSfIbSTE78PLuYHcaukWkZHqLXUmGF4UqBU05+KwDGwCskjRBwuoqVmj7gpMMlL1l7GQ9e/5/N8RdLOd3+yocbzaFk+7bzb/57kDezGcx4rnEz6mw3eSwNnKlKisgWxEzz95mX+wEPPDR1ST0JK27Z5gT2P4whtWnNYM/EoooZKTeKdQ2otnkL9nk9BokX2hk7okixB5Nq2a0dQA38MQsM0I/ZQ9dCIIhqc7XiRgf9cOh608aS6NYhM0yDb3DGiHlqMNEYW0WjqV9szvSEZmDF9M4oa3avyQqvI7QbksJAuMbqd9dLAphz2NPdsMorw7sa6sx7RYjQyitdkEAkYonsLwb7TpUltXQnmAls+mNsISEYTrDr9lQmv4vGtuhB22Xu0IgAddPgcVmZH9hHWOcbmbUIlvc5eb4Ps9Qt53tFEYGZ7n6wHNmOpd7Iu4qFBOYJNa+im6j4BRWBpjeCwxedh0Xa+LumCfEfrOLNEk8U4v80lM8Uv61Osr7mYoipCXviittjYEMTDCwKD3ZcA8gDHCrkxWBhUOOGxPgQugJsE3YnUIPTResYuEfFoB9RjN4/P/4UH3ol1niToqPQ9oXyUhcZ4dLcxO2oGyyWtjklrGq+ovS7j0ZhvkbFaoxmjt111OIkHry9nS86AeK2/7YDwsETf9dfkuBnYxDWdBdfS+yCHXT2CqA3uXrdsMtv1pZtMCA96OVPV7IOyUB2Km4z41WfHnMvqfNyAkEA/Ph6bmtnR1119IiWd3VLuN6LqIudu9BkbPRuycHqB16Z24hvrc1nGkkMBbYbN5/c24hzll/DYqjRhFRU2NGcLIiM8pDvQu+TDIPhBAGged0FwXJCG9xkPSoBlxhmCpASZjFzAOWMzu4GHnBH/owI1gdNQRz49M8cjIbZHmyvoUrAsoLggqlfkyyHyB/UyE2acIcmTiqtNczy2ShhfwSMBLVCDDBZZ3uMNBzOQP4ykaVNd8RWMMnJwW4hckUiZ80fC/LE3hJzgIzhaNgdt2ExQCJIr+kOYS1YY2MsKTuZPD8xsWJPvZDEg0fzW98MWqawFcRvehezDeOBDGA9VTZWLt2XNFcyYVV7DI+BaKEtrSgJhaMgFSp9i2XPdEWYP/ZSQ8SisUNIfCo8paT/NpEWfdp5m5PoUeKHT63iEyhsTtIJwFLLeLgP1UTTQe7JJJWSEB9ttv/Ho5usez0t92ns131JJulXo6dYkpOhch+ZMm6Y709eAnkUvAql/c2zd+sEfpO4NkGR8bOkNjnhNfhH1r/S3iAG79BqnZqEC2LvhWu/YBR4xH8VDZJoeFbAFZb0NuZ0ix8NlbSLgixqR44Ev7kU80K9v4/dbKKxoAoBhSFoRHOXFjnfLPdVFSBoegu3GA4my2kl71g88sGdJlFo9kP4IY1PzruGBjVgwP0DSZAVhdToWdb2EQmS3TU1iIwecdmSgNupHqJm+2tzfHvGIOqxWoUP9AOKxCjgg8woeVGX0IRvdbxtEK8tfA3r3qDtd1e2HRXLdmMJC9rI7Jl1yiodFOsOY7X1JkXHWp2Mo1ccFPEiHT4djSx9Q76bq4hMeI5Y2o1NIzkGiKM5sl/qU9il/SLJQeo6NvycR61Na4raB5bxmf1AzIoN0A9Y8XE2nqAsna6DV6rFFHYQraTaRt200IdHzJx5a/sCD+kMzQtMwtBQeNAJRqN5Ke0xQxFzv4j0ZNn0z8jPsKveC8SANQJ2sn2U74k8Sou6eoh1neCjxGXRVNXz6jfq0Ba/ioWemGmzDnkWjd4UWSLLH0lghfoFaSdekEFkrYu6Z0zqKNCRCypjt/C5brhxl37I+iqC0I6vtMY16XJ00YcprTlPESXcCtm8FW2hz5km90xZKq/Tbpf7oKmWMfM1XFjxIhni4XPuX4x/LRWPsd/X1KvsifRkvsrm1yGYD4uFdlnHu7TZbYIcy8dNxkzqWWZYRR7f4FdJr2gaNYE4SMllkqGTmWVbMF6zkD6pAOGvNxxKc5irFE2bQXDluszlm5yZoNh1ybKbTaQSau2jFATFnc5qQs4tX23ybkcQt3yV3v9FcuYDPaL7a35aUZ+Nbv09aZ3dU0IUUmiv2B8hCLeXTq1RITqpIaX5NhTw0WXj1WpETk/v4UObxK8dfOf21zH+xyrSP87adxruuZIVYJ1d/Hlyan13kyPHGPuIkBiSVlaagKc4XiJWRIIoUyjI+IorV+V/P5y8jXmVDOvN4Pp/HPQVOD49V8wajFcmCPpkzoRfeojtbx+ecMox1jT84nqOp5X6kyo0CtxESDfl9yxD/ooCXBnYapI7Mr+MPePzhmFAmFHGwjf/VM7/ynEYeLxnsjdmncfCQvH29ZdA+R1FL/1KLQXk7y+VPo3K3nwKfC/HkPP2JoqccI5OQZ4GvKXwMNpXtkVglZPoOWm3I5xDomkqM2C/HlCSk0qeoQTzRon48LLQzc96lLmJNUk3x7m9PnUx0P+fdHS9GQHSwTvnjrvlAPI1QqPl/PF5ZmtxkQ6gFhGlctIiThCUeZaIIGoCsU/gBKuYo3jHeMEK7ezRygMdBZlRpss2wl3R28XjI88vt7deX39nYmpjOUqzU7MV8B03hMU+DDju+qjfGsqlb991Df8Zj/KMgCbhb7SZT7NjWFcsHvQcPtCTmpmbzezFDjhXlQY4N46Gc+Y3NZlkCx1f2Gh7KsFqxffrd0XuGRtY4npWelmeC4NOwsB7a5ajfVtpf5AcRf8TzkLNiuhG0Zzx5m6IWtk9WB+LhzrfbrYV4iB1HHM3LSXUP8kcXfXzeoqM54gAlmX3xmHQnsszoEAQpgd8zeMOWnla1nVv9eGil+kDL+4CaA6vQodXfwVgRHup6x0J5QTysSHn/L+OhRC5V+RPhgTlDZZZMQq0Y6d8rPJgnrT+SF7xsCs3usUW+1VEsUEy+HUn6PkM8BG0taK43LvPHxtDk913jt1Xr0Z/gkRfvgTZB3YCaaolvZqyGKd1Cn05YXgx2CQeX57/IWuXF3rUCyozSh5qZzbHZM7qwJKPZHnyhvOziOC7lxQPam6sCD0tX+1kUNb2Fx6zR4OgfNnWS0jLrFPv3xhRvHhEefthohJDjgfzzXdm0nD8eIXxTV/GgChnoyU2oFzMld3skyT0hjEmFPrUvPswKjzleoPZ/yaqS9wt9igW1RFJ8OwDTVWMhrVyfYtWVPoVvDiRWtI23+nls08Z80OYiHsPRV4qWDbuO7GQMOz0zHfUzcoSRP+yZ72cdlBc59QPk0C/9krzsKUXzuJKwvaaMqEt4jNLxjoI6cfGwOXr7zdCZ5fwxo3F0wmMSpMhIm6p8KRCU3Nd5cLuTE/OnAg+NB4aRCyjQP9+OPAFxg3o9qeX2GK2HtKPlajjJvLG5KC59WfaJPOBM+UVR1TYUxwoFFDtJDgc0e79pfyWO/Yc/7VOkpHLTG7bl/AfxOF+z5Jy2uePkTHomUPCFdGIQ81rn2phDrso+tYb8GSWXrTGumCiy8jUOVOhfv6sqRJmT55vUIMHL9+jjRMWVEs43ZVI7+iFWB/gxa0o9yVsyfA8tH4oVoq9Vb5rQacVxqxUvB/oaP+hMP0bvbt/yVz6V1cXLlIix1pd0sLsseTqveFQWSn4baZrNcY+ckyrZyp9rozZvNBxenyxstMEYNxdBRNtLquuhMPnDNtnOP0VCrTtDqbNLQ6tSUpeJdhnVKyMX1/eVuH395E6dbbfTlwCUyYuecpivKFPObim8eCjmjWm5EVS4+cfr5cI85SoReehAubk8mpQ+ugcuwX//DnQ/UmWqJgxV0yQ6Fw3a+5aGrgZT4+occK3y8AZp5H6zVMWUVyIfUCA828pbXmvKHXGxmxfPd15VWVL5IF8nS8eNI50eN+44X31zoHQuScuDE/LIOQbzCiAXuouHQOk6P/PtWRqcqwrndVqaFGR7aMMynjMPwly9s17z4c9Fs3M7ZDi//eXnaWWq/O+H+INrh1+x/W490+R+UicOaXmQ39MPBFk3Ydy5/YgnaNP17apO+D7iiLQRpkmzXppOA+woIY99/X4LvKBKI5jWXOwqOYQR8MzD50hN3Kx/o2IiteMN/AZE8nZzt5YYeZKI/cSzcHBkW5mNTzJYNSkOECqmWSEwRbZorYVqav9lTYiHOtozUlmf2mOq+K7nqkEATauI5+VvoVKWXiM1S1c8Ly8f+tCHPvShD33oQx/60Ic+9KEPfehDH/rQhz70oQ996EMfeoLeMi7476UPHuf0BjzUmjagNr7Idz3i6e1SK7K7ztkyn7oEnHop8n1j1OYxQl0F9U1N/ZJQpL3WT7U/U031EiIyeXEaUeyQQ0sfqVlualqOMAzIl/xR+9Px6odqRwoocDtLktN+HL+Ftd+Ah3qrWVs93W5DQx5LkjwVl95+Iyh2EtJyXlIToQS4fgpaYNBPlM18N/TH0JgtPAc/IToAtANw/EbdNYdjLet8oOB1jMxV6Mq2NKIksUcNiSc82/Ucw9m6wnWF6drhwWzjzXjFcNpi6BpuW4mZ9D3fTfptmH638UTTGQnfXnkQjUzfMRdz8FYjY2R+OXVXnatf/yMFtGepsVosxn4UJs2mGzfc1TgI43BxcJ3YOUwX40NznCYrl2aWpcgOM2cebIORCV5igvTAt43AhiixkR98WGy3svXVaCTgjBPXh8TNkLnC9B3Vr/+ByPHmNPUWhrNaGU4wDmEmg5YfYBPGSeQtzC8zGvkmhF2aeDwNwVnBeOrDFjIbvClNdUqwqcmQf7Qsas/E1JXCnx3A7c1cRM6eJwdwDm+pft0PpJ7CM4LDKnKaq+EhGY9ha+CrjcIADPvLmHm+HfqZbYwD3wVEQoZbWBx8GInMVXrkQCtWJm3+iXxtiNfTNnyNtzILnLDlhPizlf6/Q15IBZjTzBsbw3HkJ2GUuWFmBjPHDiH9crXmwVssZJQljmNi60SCQjVLzQACwEbz2mn+19YNZr4dzGb2mDCbBSKZISPNaKVIYguUFj6un97S314oSK2xc77QYPmH5GkORXd7WrXTvpUn778tyQ/eok/zHfk0qRZiLPYYJLujzNGXmppgz+vx8XYEKjdZaHmPLYutKyDfj4F8CzVjW+aX6685vEWfspXJayyCSqlU2wLmeXT5IozcL5dTENQcapXMqDBRi1fylGpZfJV7YzVnu1zVoW76H0O1KdKBLxL9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56" name="AutoShape 8" descr="data:image/png;base64,iVBORw0KGgoAAAANSUhEUgAAAQ8AAAC6CAMAAACHgTh+AAAAjVBMVEX+/v4AAAD////9/f28vLySkpJTU1Pp6enf39/z8/MlJSUqKioEBAT6+vrZ2dlAQEA4ODjMzMwVFRXS0tLw8PB6enrc3NxqamqkpKTBwcHl5eVdXV2ZmZmwsLC4uLg1NTWWlpZ0dHR2dnZiYmKJiYlJSUmNjY0gICAPDw9sbGyDg4NMTEwbGxupqak9PT0PakcQAAAblklEQVR4nO1di5qqug6GVEWUoggoVy/jHXXe//FOkgLqDN5xzt77M2vNyADS9idJkzRtNe1DH/rQhz70oQ996EMf+tCHPvShD33oQx/60Ic+9KF/KgHcuP7/KvjOp9TxkLMHvq3Btwqu6TE10z0l1l5qTVDgjxD1PKugOx9Xb6k1PQ2xqJ+7bwEMXGzdpcKroIDAf0hSyPpISEKY2a5akWChLCt1FsoF80O150GRQoAMV6O4VTfNs9REmEGT8jccmgQwx/689lJbo1WITYLfZd6JB5jBRH8XLdrIdxWCgzWOFm8rtRuY8CSDANgtXbfeUi0LH9sdA4vGLzjG3bcViz+toXhOM4Gj6v2OyqknTsXvqgltmt+z7tRM6/zBzlN4gNt5CxQKD/Xc4Dd/QMBX4nFk1E7DoEctWruPAiKE1Mz9e6A4I4d6VlEUikRMqes9PF+zNQaqqwyISfYmlvmQEsGKTW80pRaKTRCFEkG9L8BElaXvDBCidvsUXzKW5VKxTXjQxBQyel/PUhDJTHiiU/EAQjzXaaPtodilTsL+UuJPiiV0248BAuprf4DICIvKJQaRkTDCcwmfqdlHQJJsGMsRFnx4sNMVEP8FGvimvGPNsLIedrUbj3UK/y9erfY6u2jqQYJZcE6v4X448FUN3o8H0cAlPi7fgovFzmWFUVIHtwhVhonFbuAh9wi/+TdwkAIpHApWH8gzi2pWrsm9Q5VKHeeDTjvIv8KjUbaT8Gjgmemllt8SiB93XniIBiiT+kPigj2d+EM8jlVnPJqVVX1CYi6wWYHHQwLzh/wBhf2Br+ECHkLcNi/OGv37VElS4fEgvJV4cIfQu0XLExtf3d2nr16w/ElejiJTiQeFHVznFrkkAkJhp87YlYgIxqPCc7pGF/ljZZqeeY08z0xKt6czVOfCy45QA469i6jAgxoJXjy4SZsG5J00NDbqVJVmzvXHg+G3S3gsPXIDrvGakACz/G6uIr+w7CKDnOJRxR+Mx+ECmGdkuRTJw/q53eJUVCF6teIRmxpc9yxIQGVARQ5aLtndfHPzYivuwmN109G20GPuBJ6U0jsUfr2lu2/Hw9NuWDKEgAZGI00d1YVydLh5l7xcxKPJ7b0Gh3p+Z5tt1yen34+HSa27xh9C/SOpEkVkWIOX8XiGLN1+h/6wTo4Ij4dJ+4nH6XElHsqfU999Hg/iD8kPOHZh4lU8TgKGlpKXJwB5VH8od65owSt4nNYC2ZX65FfxKHsG60n+wHYm3Ul/UlL3pMoX5IUCIDka8nk8UveUDAThZf44p2fxkKcmihzfwkNoZbyQ9NXTeAz2JwYKx1Ve5g99d0gCRc1n8FBaQJRWS+G1XcUDy09XTaZVsyGf1ac/dHg9ePhl04xn+eMcIHEXHvNjBcSV7ukBdBAPtuhfxqNwpiKO/76MB9yBh+SoXl6BZ/njJ03ZBngVj60xjNpEkUODW+3XKQpu4YEdgd/P3cN+U0AwuelF3qbJgXz8evVp/XTJ/jhRv+gCXPch7yTJMdQa7bFa6MfjLuFREA96k93wUEDrN4GKBdTBH28as7yCh3YyPKJyY8TDeCi34SyKqNWhT0/J2nSfGknuDp72XzjYbz43mBtVZHrUqz92rv0MDf0H+SOvunI+BCT77uM06Q7s9/u3z3Wy0+f54zV/7nfL/gF4aFcGxy/jAcpufwmP3wHD/zseNxyQavsjP8HhlLviYxfw+B1RrsW/nfS/Ozkez/lzD/IHB0DAcxxHvujv/25ZDfZHty3lQn86HvRE/IPGdMGhCBe84u+/AQ8ec4k0UCl/fxUPYq3hcIvIjvgH4UHUaUOBx9/wB2cAC0pMcKWU177+93jEYSNEFOxGmP4ZHgjIdL5tkYBu58Hz/u078Hg9/qE9jMfv+MdzZJ+m5XFH97o/d8TDez4eNNU3ZehuMzjNtbnQ35qMB3eyL8Q/Gu02ByiGQ/y0Paghvq7P3dAxNW3oOOmz+hQoFV4WHquE2/FTIZvxfId/tOZx8Pz4yzlNa8EDadAWkPHRk/whRBlk07Q74qfAgy/UvwxviNsjgEzVwM7reJz0t8/Fk/MBJkXynvgpDSGFyv542h6zfgyCTaGe+IfeNYBM5ifwoGflTHFCd+Ch5bmoLrww3vArvq7VEy+0Op2OimA8zB/5QIpxjLuibrsZP83rgDpQ8oVn9Wn/LH4aALw+PlfizL+etz82G2tT0l14MJgc5XsaD+csjmRy0Ox1/6Ucvf0ze0z9TV3RC3hY5/kOgBYv1NC/WOrHekhezieMKv+2gPVcqq/gASJPVH5an7oFFkSCZ6jVE/8ohv4o/nEdEWZzURwq/fFwvkN+orzwAn+UualCxdjriwcp/hA3sh/J7AIYJotVKnncll/09Ndg6h14FKjcgUfOdb1VMO2d4O2+NZ/OyvOD4OqEXLxubNUXUsaHRk2fzx/TVHzsYr7mCSBLh9+IvSzPvTlfytL7Kr/wuvIQNKeH+SEg8MjWnL2Gx12TT7oRM6eEqFecMt4cP7X0+R3Ds1/qXp7uw/7UMLn8du/CQ64m3/0rNMH/3y4P39NT7Amf7aUVs37qHr/ddDu3Jj7qKv2REBnwib3C8ik8VMqGFrWja0SvoXAX8XZ10qga0vtXjmf/rA6cuMf3THDIganKyf5P4KHdmFxYeXM+9PsfxUO7OWPs560KmP8oHtfXR/l9N5+smhT0H8HjueSPCkDqxuOSnXnJHq/6+3E8VC5qPtovWMEqVy+/ziaRuo9OqchxZc5I/fxxmr99kqpb/PXLkrxuWN6FR54qVAJCdobM05jLNKIcDJF7FLkr+G48TjC42s576T7+kLmGVCnXgiGRstAcPIZHCc2kMyTPJqC1VtSM7HfjQTCse98U09kMNvTXZjNAphjghwr04KeK+lg8ulADHoKbabbtIc339wyDuAE/+BhJkqWuDg1PM1X0h0Z+/0afHoZR5K50feTaAbJJc2h/0TGSm+DlRCUFjQdLx7XxX3DtWffxB7mF9ry778ZjAL+HljgY8+VkCFlviRQH/DfR9wqC7x2da8JfyIuu723VyaV6BjyUktLo7lce9XDXPGWS/Mx9i7JF8Oy1tRHu1adqYQakMbTIUZRGn8bfirTdL2nkhYzK6EAsq9afqR0PRMFMUim7uq+d4IH87ND4oI811iLXdccDxEO6NgJCXPPk/Ln8Gi8o0PW/9Z5HRwEI4zvHY9AlneYSPuhZbTLCY8MZfI0/8OdobQQafFjv9HM8JI0PII+GhMeM72x5lOM9kzTy+3x+oYLD7NDcdnCG8BMPrM8ShZTwUNlLTX5ncyz5r/DwMn7fP/BocNtdxEOqfMLYg7au7zwa+b1E98oLsqPeS0kfKHk54pEAbPFbhEdkSlNSsNZnnhxVTMKuv7+NKVkYDstf/GGPZvj2AsSDtIbm6CgvxmjmAI8svcYfIh8Qa3raT/7wQ1LYqZfrD5aXOEw3PMGjAtna7Y+MnQnUXz/0BycAy5jkhdg2RDw0FaCZvYoHPsZTGRA7+RMPpolB/FHiwTSoCBe+xf7oBm2gdKaM8LBIgBYoKWwyRzPqAcBJ0/EK9YeaH+nnQD6PB1kS0JhRYGlB8nIArcBDBZJdIDxmme+PCzwGDlkgf4EHIrICGHZ8mtpjEX9kKC/acDQb0Usag0KA9Km39cD8vswe99vrNIxhI4/EpCmxvyX5GBJ/bMdpaADjYUA++DVH7TGoTHqvX14mznavL0EMO7EpZU/vGaTMv4phe4vwWK27ky7pjzapu/Glh92LB9re0Og6nlzRUjcLlJq2STFmj/AISF1pkvjFGQ6HButTc8dC9Rf9C74b2zWINTaoPg3b4Ewq7m/VZEzUH147ikKyxyJEDthUeklehIZMttm1BqQkbbyp36LRD6HwYHEi/sCX0MlU/4K/WrLCYK8fj1RyLx+tdWINUp2k6nwo1/dT/QvapzHhoTvU5zwfX8+pGFVBDES+vMEy0kh28l6ksE+31BN9UcH0Yt6Hx9GrjVM3sqe8qEcvsSObVsHTW2m6yp3fbJwijaeD70OKcrxN0+BHJOAkJnBh/ku+vJQGxdpSYBx2+30/MElFh/P1oL8yEPVpq4WtJn/Om8VErSmkrRYKqd/CwzwgoJX/oFj/4+l8XCtvinU6VVv/cVhcs/RfgmEdD6wymmSViFTnj8ncpyenXWOuFxoco4D5uBcvlcqRDhq6L4fD1Dn6LUU+Ks7dPs+1ghfxuDlOWLT12NSfIbSTE78PLuYHcaukWkZHqLXUmGF4UqBU05+KwDGwCskjRBwuoqVmj7gpMMlL1l7GQ9e/5/N8RdLOd3+yocbzaFk+7bzb/57kDezGcx4rnEz6mw3eSwNnKlKisgWxEzz95mX+wEPPDR1ST0JK27Z5gT2P4whtWnNYM/EoooZKTeKdQ2otnkL9nk9BokX2hk7okixB5Nq2a0dQA38MQsM0I/ZQ9dCIIhqc7XiRgf9cOh608aS6NYhM0yDb3DGiHlqMNEYW0WjqV9szvSEZmDF9M4oa3avyQqvI7QbksJAuMbqd9dLAphz2NPdsMorw7sa6sx7RYjQyitdkEAkYonsLwb7TpUltXQnmAls+mNsISEYTrDr9lQmv4vGtuhB22Xu0IgAddPgcVmZH9hHWOcbmbUIlvc5eb4Ps9Qt53tFEYGZ7n6wHNmOpd7Iu4qFBOYJNa+im6j4BRWBpjeCwxedh0Xa+LumCfEfrOLNEk8U4v80lM8Uv61Osr7mYoipCXviittjYEMTDCwKD3ZcA8gDHCrkxWBhUOOGxPgQugJsE3YnUIPTResYuEfFoB9RjN4/P/4UH3ol1niToqPQ9oXyUhcZ4dLcxO2oGyyWtjklrGq+ovS7j0ZhvkbFaoxmjt111OIkHry9nS86AeK2/7YDwsETf9dfkuBnYxDWdBdfS+yCHXT2CqA3uXrdsMtv1pZtMCA96OVPV7IOyUB2Km4z41WfHnMvqfNyAkEA/Ph6bmtnR1119IiWd3VLuN6LqIudu9BkbPRuycHqB16Z24hvrc1nGkkMBbYbN5/c24hzll/DYqjRhFRU2NGcLIiM8pDvQu+TDIPhBAGged0FwXJCG9xkPSoBlxhmCpASZjFzAOWMzu4GHnBH/owI1gdNQRz49M8cjIbZHmyvoUrAsoLggqlfkyyHyB/UyE2acIcmTiqtNczy2ShhfwSMBLVCDDBZZ3uMNBzOQP4ykaVNd8RWMMnJwW4hckUiZ80fC/LE3hJzgIzhaNgdt2ExQCJIr+kOYS1YY2MsKTuZPD8xsWJPvZDEg0fzW98MWqawFcRvehezDeOBDGA9VTZWLt2XNFcyYVV7DI+BaKEtrSgJhaMgFSp9i2XPdEWYP/ZSQ8SisUNIfCo8paT/NpEWfdp5m5PoUeKHT63iEyhsTtIJwFLLeLgP1UTTQe7JJJWSEB9ttv/Ho5usez0t92ns131JJulXo6dYkpOhch+ZMm6Y709eAnkUvAql/c2zd+sEfpO4NkGR8bOkNjnhNfhH1r/S3iAG79BqnZqEC2LvhWu/YBR4xH8VDZJoeFbAFZb0NuZ0ix8NlbSLgixqR44Ev7kU80K9v4/dbKKxoAoBhSFoRHOXFjnfLPdVFSBoegu3GA4my2kl71g88sGdJlFo9kP4IY1PzruGBjVgwP0DSZAVhdToWdb2EQmS3TU1iIwecdmSgNupHqJm+2tzfHvGIOqxWoUP9AOKxCjgg8woeVGX0IRvdbxtEK8tfA3r3qDtd1e2HRXLdmMJC9rI7Jl1yiodFOsOY7X1JkXHWp2Mo1ccFPEiHT4djSx9Q76bq4hMeI5Y2o1NIzkGiKM5sl/qU9il/SLJQeo6NvycR61Na4raB5bxmf1AzIoN0A9Y8XE2nqAsna6DV6rFFHYQraTaRt200IdHzJx5a/sCD+kMzQtMwtBQeNAJRqN5Ke0xQxFzv4j0ZNn0z8jPsKveC8SANQJ2sn2U74k8Sou6eoh1neCjxGXRVNXz6jfq0Ba/ioWemGmzDnkWjd4UWSLLH0lghfoFaSdekEFkrYu6Z0zqKNCRCypjt/C5brhxl37I+iqC0I6vtMY16XJ00YcprTlPESXcCtm8FW2hz5km90xZKq/Tbpf7oKmWMfM1XFjxIhni4XPuX4x/LRWPsd/X1KvsifRkvsrm1yGYD4uFdlnHu7TZbYIcy8dNxkzqWWZYRR7f4FdJr2gaNYE4SMllkqGTmWVbMF6zkD6pAOGvNxxKc5irFE2bQXDluszlm5yZoNh1ybKbTaQSau2jFATFnc5qQs4tX23ybkcQt3yV3v9FcuYDPaL7a35aUZ+Nbv09aZ3dU0IUUmiv2B8hCLeXTq1RITqpIaX5NhTw0WXj1WpETk/v4UObxK8dfOf21zH+xyrSP87adxruuZIVYJ1d/Hlyan13kyPHGPuIkBiSVlaagKc4XiJWRIIoUyjI+IorV+V/P5y8jXmVDOvN4Pp/HPQVOD49V8wajFcmCPpkzoRfeojtbx+ecMox1jT84nqOp5X6kyo0CtxESDfl9yxD/ooCXBnYapI7Mr+MPePzhmFAmFHGwjf/VM7/ynEYeLxnsjdmncfCQvH29ZdA+R1FL/1KLQXk7y+VPo3K3nwKfC/HkPP2JoqccI5OQZ4GvKXwMNpXtkVglZPoOWm3I5xDomkqM2C/HlCSk0qeoQTzRon48LLQzc96lLmJNUk3x7m9PnUx0P+fdHS9GQHSwTvnjrvlAPI1QqPl/PF5ZmtxkQ6gFhGlctIiThCUeZaIIGoCsU/gBKuYo3jHeMEK7ezRygMdBZlRpss2wl3R28XjI88vt7deX39nYmpjOUqzU7MV8B03hMU+DDju+qjfGsqlb991Df8Zj/KMgCbhb7SZT7NjWFcsHvQcPtCTmpmbzezFDjhXlQY4N46Gc+Y3NZlkCx1f2Gh7KsFqxffrd0XuGRtY4npWelmeC4NOwsB7a5ajfVtpf5AcRf8TzkLNiuhG0Zzx5m6IWtk9WB+LhzrfbrYV4iB1HHM3LSXUP8kcXfXzeoqM54gAlmX3xmHQnsszoEAQpgd8zeMOWnla1nVv9eGil+kDL+4CaA6vQodXfwVgRHup6x0J5QTysSHn/L+OhRC5V+RPhgTlDZZZMQq0Y6d8rPJgnrT+SF7xsCs3usUW+1VEsUEy+HUn6PkM8BG0taK43LvPHxtDk913jt1Xr0Z/gkRfvgTZB3YCaaolvZqyGKd1Cn05YXgx2CQeX57/IWuXF3rUCyozSh5qZzbHZM7qwJKPZHnyhvOziOC7lxQPam6sCD0tX+1kUNb2Fx6zR4OgfNnWS0jLrFPv3xhRvHhEefthohJDjgfzzXdm0nD8eIXxTV/GgChnoyU2oFzMld3skyT0hjEmFPrUvPswKjzleoPZ/yaqS9wt9igW1RFJ8OwDTVWMhrVyfYtWVPoVvDiRWtI23+nls08Z80OYiHsPRV4qWDbuO7GQMOz0zHfUzcoSRP+yZ72cdlBc59QPk0C/9krzsKUXzuJKwvaaMqEt4jNLxjoI6cfGwOXr7zdCZ5fwxo3F0wmMSpMhIm6p8KRCU3Nd5cLuTE/OnAg+NB4aRCyjQP9+OPAFxg3o9qeX2GK2HtKPlajjJvLG5KC59WfaJPOBM+UVR1TYUxwoFFDtJDgc0e79pfyWO/Yc/7VOkpHLTG7bl/AfxOF+z5Jy2uePkTHomUPCFdGIQ81rn2phDrso+tYb8GSWXrTGumCiy8jUOVOhfv6sqRJmT55vUIMHL9+jjRMWVEs43ZVI7+iFWB/gxa0o9yVsyfA8tH4oVoq9Vb5rQacVxqxUvB/oaP+hMP0bvbt/yVz6V1cXLlIix1pd0sLsseTqveFQWSn4baZrNcY+ckyrZyp9rozZvNBxenyxstMEYNxdBRNtLquuhMPnDNtnOP0VCrTtDqbNLQ6tSUpeJdhnVKyMX1/eVuH395E6dbbfTlwCUyYuecpivKFPObim8eCjmjWm5EVS4+cfr5cI85SoReehAubk8mpQ+ugcuwX//DnQ/UmWqJgxV0yQ6Fw3a+5aGrgZT4+occK3y8AZp5H6zVMWUVyIfUCA828pbXmvKHXGxmxfPd15VWVL5IF8nS8eNI50eN+44X31zoHQuScuDE/LIOQbzCiAXuouHQOk6P/PtWRqcqwrndVqaFGR7aMMynjMPwly9s17z4c9Fs3M7ZDi//eXnaWWq/O+H+INrh1+x/W490+R+UicOaXmQ39MPBFk3Ydy5/YgnaNP17apO+D7iiLQRpkmzXppOA+woIY99/X4LvKBKI5jWXOwqOYQR8MzD50hN3Kx/o2IiteMN/AZE8nZzt5YYeZKI/cSzcHBkW5mNTzJYNSkOECqmWSEwRbZorYVqav9lTYiHOtozUlmf2mOq+K7nqkEATauI5+VvoVKWXiM1S1c8Ly8f+tCHPvShD33oQx/60Ic+9KEPfehDH/rQhz70oQ996EMfeoLeMi7476UPHuf0BjzUmjagNr7Idz3i6e1SK7K7ztkyn7oEnHop8n1j1OYxQl0F9U1N/ZJQpL3WT7U/U031EiIyeXEaUeyQQ0sfqVlualqOMAzIl/xR+9Px6odqRwoocDtLktN+HL+Ftd+Ah3qrWVs93W5DQx5LkjwVl95+Iyh2EtJyXlIToQS4fgpaYNBPlM18N/TH0JgtPAc/IToAtANw/EbdNYdjLet8oOB1jMxV6Mq2NKIksUcNiSc82/Ucw9m6wnWF6drhwWzjzXjFcNpi6BpuW4mZ9D3fTfptmH638UTTGQnfXnkQjUzfMRdz8FYjY2R+OXVXnatf/yMFtGepsVosxn4UJs2mGzfc1TgI43BxcJ3YOUwX40NznCYrl2aWpcgOM2cebIORCV5igvTAt43AhiixkR98WGy3svXVaCTgjBPXh8TNkLnC9B3Vr/+ByPHmNPUWhrNaGU4wDmEmg5YfYBPGSeQtzC8zGvkmhF2aeDwNwVnBeOrDFjIbvClNdUqwqcmQf7Qsas/E1JXCnx3A7c1cRM6eJwdwDm+pft0PpJ7CM4LDKnKaq+EhGY9ha+CrjcIADPvLmHm+HfqZbYwD3wVEQoZbWBx8GInMVXrkQCtWJm3+iXxtiNfTNnyNtzILnLDlhPizlf6/Q15IBZjTzBsbw3HkJ2GUuWFmBjPHDiH9crXmwVssZJQljmNi60SCQjVLzQACwEbz2mn+19YNZr4dzGb2mDCbBSKZISPNaKVIYguUFj6un97S314oSK2xc77QYPmH5GkORXd7WrXTvpUn778tyQ/eok/zHfk0qRZiLPYYJLujzNGXmppgz+vx8XYEKjdZaHmPLYutKyDfj4F8CzVjW+aX6685vEWfspXJayyCSqlU2wLmeXT5IozcL5dTENQcapXMqDBRi1fylGpZfJV7YzVnu1zVoW76H0O1KdKBLxL9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57" name="Picture 9"/>
          <p:cNvPicPr>
            <a:picLocks noChangeAspect="1" noChangeArrowheads="1"/>
          </p:cNvPicPr>
          <p:nvPr/>
        </p:nvPicPr>
        <p:blipFill>
          <a:blip r:embed="rId6"/>
          <a:srcRect/>
          <a:stretch>
            <a:fillRect/>
          </a:stretch>
        </p:blipFill>
        <p:spPr bwMode="auto">
          <a:xfrm>
            <a:off x="357158" y="4743456"/>
            <a:ext cx="1857388" cy="1328750"/>
          </a:xfrm>
          <a:prstGeom prst="rect">
            <a:avLst/>
          </a:prstGeom>
          <a:noFill/>
          <a:ln w="9525">
            <a:noFill/>
            <a:miter lim="800000"/>
            <a:headEnd/>
            <a:tailEnd/>
          </a:ln>
          <a:effectLst/>
        </p:spPr>
      </p:pic>
      <p:sp>
        <p:nvSpPr>
          <p:cNvPr id="2059" name="AutoShape 11" descr="Top Fuel Cell Stock Vectors, Illustrations &amp; Clip Art - iStock | Hydrogen fuel  cell, Fuel cell energy, Fuel cell c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1" name="AutoShape 13" descr="200+ Battery Electrolyte Illustrations, Royalty-Free Vector Graphics &amp; Clip  Art - i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2" name="Picture 14"/>
          <p:cNvPicPr>
            <a:picLocks noChangeAspect="1" noChangeArrowheads="1"/>
          </p:cNvPicPr>
          <p:nvPr/>
        </p:nvPicPr>
        <p:blipFill>
          <a:blip r:embed="rId7"/>
          <a:srcRect/>
          <a:stretch>
            <a:fillRect/>
          </a:stretch>
        </p:blipFill>
        <p:spPr bwMode="auto">
          <a:xfrm>
            <a:off x="4643438" y="1000108"/>
            <a:ext cx="1462088" cy="1285884"/>
          </a:xfrm>
          <a:prstGeom prst="rect">
            <a:avLst/>
          </a:prstGeom>
          <a:noFill/>
          <a:ln w="9525">
            <a:noFill/>
            <a:miter lim="800000"/>
            <a:headEnd/>
            <a:tailEnd/>
          </a:ln>
          <a:effectLst/>
        </p:spPr>
      </p:pic>
      <p:sp>
        <p:nvSpPr>
          <p:cNvPr id="2064" name="AutoShape 16" descr="Chemistry and principal components of a sodium-nickel chloride batte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067" name="AutoShape 19" descr="240+ Sodium Ion Stock Photos, Pictures &amp; Royalty-Free Images - iStock | Cel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69" name="Picture 21" descr="Sodium-ion (Na-ion) Battery A sodium-ion battery is a type of rechargeable  battery that uses sodium ions to store energy. It is a promising  alternative to Li-ion Stock Photo | Adobe Stock"/>
          <p:cNvPicPr>
            <a:picLocks noChangeAspect="1" noChangeArrowheads="1"/>
          </p:cNvPicPr>
          <p:nvPr/>
        </p:nvPicPr>
        <p:blipFill>
          <a:blip r:embed="rId8"/>
          <a:srcRect/>
          <a:stretch>
            <a:fillRect/>
          </a:stretch>
        </p:blipFill>
        <p:spPr bwMode="auto">
          <a:xfrm>
            <a:off x="285720" y="2857360"/>
            <a:ext cx="1571636" cy="1357458"/>
          </a:xfrm>
          <a:prstGeom prst="rect">
            <a:avLst/>
          </a:prstGeom>
          <a:noFill/>
        </p:spPr>
      </p:pic>
      <p:pic>
        <p:nvPicPr>
          <p:cNvPr id="2072" name="Picture 24" descr="Indian researchers create high capacity supercapacitor in miniature form -  The Week"/>
          <p:cNvPicPr>
            <a:picLocks noChangeAspect="1" noChangeArrowheads="1"/>
          </p:cNvPicPr>
          <p:nvPr/>
        </p:nvPicPr>
        <p:blipFill>
          <a:blip r:embed="rId9" cstate="print"/>
          <a:srcRect/>
          <a:stretch>
            <a:fillRect/>
          </a:stretch>
        </p:blipFill>
        <p:spPr bwMode="auto">
          <a:xfrm>
            <a:off x="2357422" y="4714884"/>
            <a:ext cx="1571636" cy="1285884"/>
          </a:xfrm>
          <a:prstGeom prst="rect">
            <a:avLst/>
          </a:prstGeom>
          <a:noFill/>
        </p:spPr>
      </p:pic>
      <p:pic>
        <p:nvPicPr>
          <p:cNvPr id="2074" name="Picture 26" descr="539 Nickel Metal Hydride Battery Images, Stock Photos &amp; Vectors |  Shutterstock"/>
          <p:cNvPicPr>
            <a:picLocks noChangeAspect="1" noChangeArrowheads="1"/>
          </p:cNvPicPr>
          <p:nvPr/>
        </p:nvPicPr>
        <p:blipFill>
          <a:blip r:embed="rId10"/>
          <a:srcRect/>
          <a:stretch>
            <a:fillRect/>
          </a:stretch>
        </p:blipFill>
        <p:spPr bwMode="auto">
          <a:xfrm>
            <a:off x="6858016" y="1000108"/>
            <a:ext cx="1571636" cy="1285884"/>
          </a:xfrm>
          <a:prstGeom prst="rect">
            <a:avLst/>
          </a:prstGeom>
          <a:noFill/>
        </p:spPr>
      </p:pic>
      <p:sp>
        <p:nvSpPr>
          <p:cNvPr id="2076" name="AutoShape 28" descr="504 Solid State Battery Images, Stock Photos, 3D objects, &amp; Vectors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078" name="Picture 30" descr="504 Solid State Battery Images, Stock Photos, 3D objects, &amp; Vectors |  Shutterstock"/>
          <p:cNvPicPr>
            <a:picLocks noChangeAspect="1" noChangeArrowheads="1"/>
          </p:cNvPicPr>
          <p:nvPr/>
        </p:nvPicPr>
        <p:blipFill>
          <a:blip r:embed="rId11"/>
          <a:srcRect/>
          <a:stretch>
            <a:fillRect/>
          </a:stretch>
        </p:blipFill>
        <p:spPr bwMode="auto">
          <a:xfrm>
            <a:off x="2357422" y="2857360"/>
            <a:ext cx="1571636" cy="1357322"/>
          </a:xfrm>
          <a:prstGeom prst="rect">
            <a:avLst/>
          </a:prstGeom>
          <a:noFill/>
        </p:spPr>
      </p:pic>
      <p:sp>
        <p:nvSpPr>
          <p:cNvPr id="26" name="TextBox 25"/>
          <p:cNvSpPr txBox="1"/>
          <p:nvPr/>
        </p:nvSpPr>
        <p:spPr>
          <a:xfrm>
            <a:off x="214282" y="2357430"/>
            <a:ext cx="16430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rPr>
              <a:t>Lead-Acid </a:t>
            </a:r>
          </a:p>
        </p:txBody>
      </p:sp>
      <p:sp>
        <p:nvSpPr>
          <p:cNvPr id="27" name="TextBox 26"/>
          <p:cNvSpPr txBox="1"/>
          <p:nvPr/>
        </p:nvSpPr>
        <p:spPr>
          <a:xfrm>
            <a:off x="2285984" y="2357430"/>
            <a:ext cx="1643074"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Lithium-ion</a:t>
            </a:r>
          </a:p>
        </p:txBody>
      </p:sp>
      <p:sp>
        <p:nvSpPr>
          <p:cNvPr id="28" name="TextBox 27"/>
          <p:cNvSpPr txBox="1"/>
          <p:nvPr/>
        </p:nvSpPr>
        <p:spPr>
          <a:xfrm>
            <a:off x="6286512" y="2345288"/>
            <a:ext cx="2571768" cy="369332"/>
          </a:xfrm>
          <a:prstGeom prst="rect">
            <a:avLst/>
          </a:prstGeom>
          <a:noFill/>
        </p:spPr>
        <p:txBody>
          <a:bodyPr wrap="square" rtlCol="0">
            <a:spAutoFit/>
          </a:bodyPr>
          <a:lstStyle/>
          <a:p>
            <a:pPr algn="ctr" fontAlgn="base"/>
            <a:r>
              <a:rPr lang="en-IN" b="1" dirty="0" smtClean="0">
                <a:solidFill>
                  <a:srgbClr val="FFFF00"/>
                </a:solidFill>
                <a:latin typeface="Trebuchet MS" pitchFamily="34" charset="0"/>
              </a:rPr>
              <a:t>Nickel-Metal Hydride</a:t>
            </a:r>
          </a:p>
        </p:txBody>
      </p:sp>
      <p:sp>
        <p:nvSpPr>
          <p:cNvPr id="29" name="TextBox 28"/>
          <p:cNvSpPr txBox="1"/>
          <p:nvPr/>
        </p:nvSpPr>
        <p:spPr>
          <a:xfrm>
            <a:off x="4643438" y="2357430"/>
            <a:ext cx="1500198" cy="369332"/>
          </a:xfrm>
          <a:prstGeom prst="rect">
            <a:avLst/>
          </a:prstGeom>
          <a:noFill/>
        </p:spPr>
        <p:txBody>
          <a:bodyPr wrap="square" rtlCol="0">
            <a:spAutoFit/>
          </a:bodyPr>
          <a:lstStyle/>
          <a:p>
            <a:pPr algn="ctr" fontAlgn="base"/>
            <a:r>
              <a:rPr lang="en-IN" b="1" dirty="0" smtClean="0">
                <a:solidFill>
                  <a:srgbClr val="FFFF00"/>
                </a:solidFill>
                <a:latin typeface="Trebuchet MS" pitchFamily="34" charset="0"/>
              </a:rPr>
              <a:t>Fuel Cell</a:t>
            </a:r>
          </a:p>
        </p:txBody>
      </p:sp>
      <p:sp>
        <p:nvSpPr>
          <p:cNvPr id="30" name="TextBox 29"/>
          <p:cNvSpPr txBox="1"/>
          <p:nvPr/>
        </p:nvSpPr>
        <p:spPr>
          <a:xfrm>
            <a:off x="285720" y="4254289"/>
            <a:ext cx="1571636"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Sodium-Ion</a:t>
            </a:r>
            <a:endParaRPr lang="en-IN" dirty="0">
              <a:solidFill>
                <a:srgbClr val="FFFF00"/>
              </a:solidFill>
            </a:endParaRPr>
          </a:p>
        </p:txBody>
      </p:sp>
      <p:sp>
        <p:nvSpPr>
          <p:cNvPr id="31" name="TextBox 30"/>
          <p:cNvSpPr txBox="1"/>
          <p:nvPr/>
        </p:nvSpPr>
        <p:spPr>
          <a:xfrm>
            <a:off x="2214546" y="4274114"/>
            <a:ext cx="171451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Solid-State</a:t>
            </a:r>
            <a:endParaRPr lang="en-IN" dirty="0">
              <a:solidFill>
                <a:srgbClr val="FFFF00"/>
              </a:solidFill>
              <a:latin typeface="Trebuchet MS" pitchFamily="34" charset="0"/>
            </a:endParaRPr>
          </a:p>
        </p:txBody>
      </p:sp>
      <p:sp>
        <p:nvSpPr>
          <p:cNvPr id="32" name="TextBox 31"/>
          <p:cNvSpPr txBox="1"/>
          <p:nvPr/>
        </p:nvSpPr>
        <p:spPr>
          <a:xfrm>
            <a:off x="0" y="6072206"/>
            <a:ext cx="235742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Super Capacitors</a:t>
            </a:r>
            <a:endParaRPr lang="en-IN" dirty="0">
              <a:solidFill>
                <a:srgbClr val="FFFF00"/>
              </a:solidFill>
              <a:latin typeface="Trebuchet MS" pitchFamily="34" charset="0"/>
            </a:endParaRPr>
          </a:p>
        </p:txBody>
      </p:sp>
      <p:sp>
        <p:nvSpPr>
          <p:cNvPr id="33" name="TextBox 32"/>
          <p:cNvSpPr txBox="1"/>
          <p:nvPr/>
        </p:nvSpPr>
        <p:spPr>
          <a:xfrm>
            <a:off x="2143108" y="6072206"/>
            <a:ext cx="2000264"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Ultra Capacitors</a:t>
            </a:r>
            <a:endParaRPr lang="en-IN" dirty="0">
              <a:solidFill>
                <a:srgbClr val="FFFF00"/>
              </a:solidFill>
              <a:latin typeface="Trebuchet MS" pitchFamily="34" charset="0"/>
            </a:endParaRPr>
          </a:p>
        </p:txBody>
      </p:sp>
      <p:pic>
        <p:nvPicPr>
          <p:cNvPr id="36" name="Picture 6" descr="Exide 150 AH 12 Volt Tall Tubular Gel Batteries"/>
          <p:cNvPicPr>
            <a:picLocks noChangeAspect="1" noChangeArrowheads="1"/>
          </p:cNvPicPr>
          <p:nvPr/>
        </p:nvPicPr>
        <p:blipFill>
          <a:blip r:embed="rId12"/>
          <a:srcRect/>
          <a:stretch>
            <a:fillRect/>
          </a:stretch>
        </p:blipFill>
        <p:spPr bwMode="auto">
          <a:xfrm>
            <a:off x="4572000" y="2857360"/>
            <a:ext cx="1500198" cy="1357322"/>
          </a:xfrm>
          <a:prstGeom prst="rect">
            <a:avLst/>
          </a:prstGeom>
          <a:noFill/>
        </p:spPr>
      </p:pic>
      <p:sp>
        <p:nvSpPr>
          <p:cNvPr id="37" name="TextBox 36"/>
          <p:cNvSpPr txBox="1"/>
          <p:nvPr/>
        </p:nvSpPr>
        <p:spPr>
          <a:xfrm>
            <a:off x="4500562" y="4304892"/>
            <a:ext cx="16430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cs typeface="Arial" pitchFamily="34" charset="0"/>
              </a:rPr>
              <a:t>GEL LEAD ACID</a:t>
            </a:r>
            <a:endParaRPr lang="en-IN" sz="1600" b="1" dirty="0">
              <a:solidFill>
                <a:srgbClr val="FFFF00"/>
              </a:solidFill>
              <a:latin typeface="Trebuchet MS" pitchFamily="34" charset="0"/>
              <a:cs typeface="Arial" pitchFamily="34" charset="0"/>
            </a:endParaRPr>
          </a:p>
        </p:txBody>
      </p:sp>
      <p:sp>
        <p:nvSpPr>
          <p:cNvPr id="38" name="TextBox 37"/>
          <p:cNvSpPr txBox="1"/>
          <p:nvPr/>
        </p:nvSpPr>
        <p:spPr>
          <a:xfrm>
            <a:off x="6357950" y="4304892"/>
            <a:ext cx="2643174" cy="338554"/>
          </a:xfrm>
          <a:prstGeom prst="rect">
            <a:avLst/>
          </a:prstGeom>
          <a:noFill/>
        </p:spPr>
        <p:txBody>
          <a:bodyPr wrap="square" rtlCol="0">
            <a:spAutoFit/>
          </a:bodyPr>
          <a:lstStyle/>
          <a:p>
            <a:pPr algn="ctr"/>
            <a:r>
              <a:rPr lang="en-IN" sz="1600" b="1" dirty="0" smtClean="0">
                <a:solidFill>
                  <a:srgbClr val="FFFF00"/>
                </a:solidFill>
                <a:latin typeface="Trebuchet MS" pitchFamily="34" charset="0"/>
                <a:cs typeface="Arial" pitchFamily="34" charset="0"/>
              </a:rPr>
              <a:t>ABSORBENT GLASS MAT</a:t>
            </a:r>
            <a:endParaRPr lang="en-IN" sz="1600" b="1" dirty="0">
              <a:solidFill>
                <a:srgbClr val="FFFF00"/>
              </a:solidFill>
              <a:latin typeface="Trebuchet MS" pitchFamily="34" charset="0"/>
              <a:cs typeface="Arial" pitchFamily="34" charset="0"/>
            </a:endParaRPr>
          </a:p>
        </p:txBody>
      </p:sp>
      <p:pic>
        <p:nvPicPr>
          <p:cNvPr id="39" name="Picture 10" descr="Exide Start Stop AGM Battery"/>
          <p:cNvPicPr>
            <a:picLocks noChangeAspect="1" noChangeArrowheads="1"/>
          </p:cNvPicPr>
          <p:nvPr/>
        </p:nvPicPr>
        <p:blipFill>
          <a:blip r:embed="rId13"/>
          <a:srcRect/>
          <a:stretch>
            <a:fillRect/>
          </a:stretch>
        </p:blipFill>
        <p:spPr bwMode="auto">
          <a:xfrm>
            <a:off x="6858016" y="2857496"/>
            <a:ext cx="1500198" cy="1357322"/>
          </a:xfrm>
          <a:prstGeom prst="rect">
            <a:avLst/>
          </a:prstGeom>
          <a:noFill/>
        </p:spPr>
      </p:pic>
      <p:sp>
        <p:nvSpPr>
          <p:cNvPr id="63490" name="AutoShape 2" descr="Battrixx launches dual power EV smart batteries | Autocar Professiona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3492" name="Picture 4" descr="https://cdni.autocarindia.com/utils/imageresizer.ashx?n=http://img.haymarketsac.in/autocarpro/0986f50e-d55b-4db7-9f0b-01691fecadf9.png&amp;w=750&amp;h=490&amp;q=75&amp;c=1"/>
          <p:cNvPicPr>
            <a:picLocks noChangeAspect="1" noChangeArrowheads="1"/>
          </p:cNvPicPr>
          <p:nvPr/>
        </p:nvPicPr>
        <p:blipFill>
          <a:blip r:embed="rId14" cstate="print"/>
          <a:srcRect/>
          <a:stretch>
            <a:fillRect/>
          </a:stretch>
        </p:blipFill>
        <p:spPr bwMode="auto">
          <a:xfrm>
            <a:off x="4572000" y="4714884"/>
            <a:ext cx="1500198" cy="1213494"/>
          </a:xfrm>
          <a:prstGeom prst="rect">
            <a:avLst/>
          </a:prstGeom>
          <a:noFill/>
        </p:spPr>
      </p:pic>
      <p:sp>
        <p:nvSpPr>
          <p:cNvPr id="40" name="TextBox 39"/>
          <p:cNvSpPr txBox="1"/>
          <p:nvPr/>
        </p:nvSpPr>
        <p:spPr>
          <a:xfrm>
            <a:off x="4429124" y="6072206"/>
            <a:ext cx="1714512" cy="369332"/>
          </a:xfrm>
          <a:prstGeom prst="rect">
            <a:avLst/>
          </a:prstGeom>
          <a:noFill/>
        </p:spPr>
        <p:txBody>
          <a:bodyPr wrap="square" rtlCol="0">
            <a:spAutoFit/>
          </a:bodyPr>
          <a:lstStyle/>
          <a:p>
            <a:pPr algn="ctr"/>
            <a:r>
              <a:rPr lang="en-IN" b="1" dirty="0" smtClean="0">
                <a:solidFill>
                  <a:srgbClr val="FFFF00"/>
                </a:solidFill>
                <a:latin typeface="Trebuchet MS" pitchFamily="34" charset="0"/>
              </a:rPr>
              <a:t>Smart Battery</a:t>
            </a:r>
            <a:endParaRPr lang="en-IN" dirty="0">
              <a:solidFill>
                <a:srgbClr val="FFFF00"/>
              </a:solidFill>
              <a:latin typeface="Trebuchet MS" pitchFamily="34" charset="0"/>
            </a:endParaRPr>
          </a:p>
        </p:txBody>
      </p:sp>
      <p:pic>
        <p:nvPicPr>
          <p:cNvPr id="63494" name="Picture 6" descr="5KW Vanadium Redox Flow Battery Energy Storage System For ..."/>
          <p:cNvPicPr>
            <a:picLocks noChangeAspect="1" noChangeArrowheads="1"/>
          </p:cNvPicPr>
          <p:nvPr/>
        </p:nvPicPr>
        <p:blipFill>
          <a:blip r:embed="rId15"/>
          <a:srcRect/>
          <a:stretch>
            <a:fillRect/>
          </a:stretch>
        </p:blipFill>
        <p:spPr bwMode="auto">
          <a:xfrm>
            <a:off x="6858016" y="4714875"/>
            <a:ext cx="1571636" cy="1214455"/>
          </a:xfrm>
          <a:prstGeom prst="rect">
            <a:avLst/>
          </a:prstGeom>
          <a:noFill/>
        </p:spPr>
      </p:pic>
      <p:sp>
        <p:nvSpPr>
          <p:cNvPr id="41" name="TextBox 40"/>
          <p:cNvSpPr txBox="1"/>
          <p:nvPr/>
        </p:nvSpPr>
        <p:spPr>
          <a:xfrm>
            <a:off x="6715140" y="6072206"/>
            <a:ext cx="1714512" cy="369332"/>
          </a:xfrm>
          <a:prstGeom prst="rect">
            <a:avLst/>
          </a:prstGeom>
          <a:noFill/>
        </p:spPr>
        <p:txBody>
          <a:bodyPr wrap="square" rtlCol="0">
            <a:spAutoFit/>
          </a:bodyPr>
          <a:lstStyle/>
          <a:p>
            <a:pPr algn="ctr"/>
            <a:r>
              <a:rPr lang="en-IN" b="1" dirty="0" err="1" smtClean="0">
                <a:solidFill>
                  <a:srgbClr val="FFFF00"/>
                </a:solidFill>
                <a:latin typeface="Trebuchet MS" pitchFamily="34" charset="0"/>
              </a:rPr>
              <a:t>Redox</a:t>
            </a:r>
            <a:r>
              <a:rPr lang="en-IN" b="1" dirty="0" smtClean="0">
                <a:solidFill>
                  <a:srgbClr val="FFFF00"/>
                </a:solidFill>
                <a:latin typeface="Trebuchet MS" pitchFamily="34" charset="0"/>
              </a:rPr>
              <a:t> Battery</a:t>
            </a:r>
            <a:endParaRPr lang="en-IN" dirty="0">
              <a:solidFill>
                <a:srgbClr val="FF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0" y="428604"/>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TYPES (Lithium, Nickel based etc)</a:t>
            </a:r>
            <a:endParaRPr lang="en-IN" sz="2800" b="1" dirty="0">
              <a:solidFill>
                <a:srgbClr val="FFC000"/>
              </a:solidFill>
              <a:latin typeface="Trebuchet MS" pitchFamily="34" charset="0"/>
            </a:endParaRPr>
          </a:p>
        </p:txBody>
      </p:sp>
      <p:sp>
        <p:nvSpPr>
          <p:cNvPr id="65540" name="AutoShape 4" descr="Exide 150 Ah 12 Volt Tall Tubular Gel Batteries at Best Price in Ahmedabad  | Shah Patel &amp; Compan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65544" name="AutoShape 8" descr="Absorbent Glass Mat - Zero Maintenance Batteries | Amar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5548" name="Picture 12" descr="The role of nickel in EV battery manufacturing"/>
          <p:cNvPicPr>
            <a:picLocks noChangeAspect="1" noChangeArrowheads="1"/>
          </p:cNvPicPr>
          <p:nvPr/>
        </p:nvPicPr>
        <p:blipFill>
          <a:blip r:embed="rId4"/>
          <a:srcRect/>
          <a:stretch>
            <a:fillRect/>
          </a:stretch>
        </p:blipFill>
        <p:spPr bwMode="auto">
          <a:xfrm>
            <a:off x="714348" y="1357298"/>
            <a:ext cx="1500198" cy="1500198"/>
          </a:xfrm>
          <a:prstGeom prst="rect">
            <a:avLst/>
          </a:prstGeom>
          <a:noFill/>
        </p:spPr>
      </p:pic>
      <p:sp>
        <p:nvSpPr>
          <p:cNvPr id="18" name="TextBox 17"/>
          <p:cNvSpPr txBox="1"/>
          <p:nvPr/>
        </p:nvSpPr>
        <p:spPr>
          <a:xfrm>
            <a:off x="214282" y="1000108"/>
            <a:ext cx="2786050" cy="338554"/>
          </a:xfrm>
          <a:prstGeom prst="rect">
            <a:avLst/>
          </a:prstGeom>
          <a:noFill/>
        </p:spPr>
        <p:txBody>
          <a:bodyPr wrap="square" rtlCol="0">
            <a:spAutoFit/>
          </a:bodyPr>
          <a:lstStyle/>
          <a:p>
            <a:pPr algn="ctr"/>
            <a:r>
              <a:rPr lang="en-IN" sz="1600" b="1" dirty="0" smtClean="0">
                <a:solidFill>
                  <a:srgbClr val="00FF00"/>
                </a:solidFill>
                <a:latin typeface="Trebuchet MS" pitchFamily="34" charset="0"/>
                <a:cs typeface="Arial" pitchFamily="34" charset="0"/>
              </a:rPr>
              <a:t>NICKEL BASED   BATTERIES</a:t>
            </a:r>
            <a:endParaRPr lang="en-IN" sz="1600" b="1" dirty="0">
              <a:solidFill>
                <a:srgbClr val="00FF00"/>
              </a:solidFill>
              <a:latin typeface="Trebuchet MS" pitchFamily="34" charset="0"/>
              <a:cs typeface="Arial" pitchFamily="34" charset="0"/>
            </a:endParaRPr>
          </a:p>
        </p:txBody>
      </p:sp>
      <p:sp>
        <p:nvSpPr>
          <p:cNvPr id="65550" name="AutoShape 14" descr="Electric Car Battery Life, Cost of Replacement, Recycling &amp; Leasing | E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65552" name="Picture 16" descr="Electric Car Battery Life, Cost of Replacement, Recycling &amp; Leasing | EDF"/>
          <p:cNvPicPr>
            <a:picLocks noChangeAspect="1" noChangeArrowheads="1"/>
          </p:cNvPicPr>
          <p:nvPr/>
        </p:nvPicPr>
        <p:blipFill>
          <a:blip r:embed="rId5" cstate="print"/>
          <a:srcRect/>
          <a:stretch>
            <a:fillRect/>
          </a:stretch>
        </p:blipFill>
        <p:spPr bwMode="auto">
          <a:xfrm>
            <a:off x="3929058" y="1357298"/>
            <a:ext cx="1515012" cy="1500198"/>
          </a:xfrm>
          <a:prstGeom prst="rect">
            <a:avLst/>
          </a:prstGeom>
          <a:noFill/>
        </p:spPr>
      </p:pic>
      <p:sp>
        <p:nvSpPr>
          <p:cNvPr id="21" name="TextBox 20"/>
          <p:cNvSpPr txBox="1"/>
          <p:nvPr/>
        </p:nvSpPr>
        <p:spPr>
          <a:xfrm>
            <a:off x="3357554" y="1000108"/>
            <a:ext cx="2786082" cy="338554"/>
          </a:xfrm>
          <a:prstGeom prst="rect">
            <a:avLst/>
          </a:prstGeom>
          <a:noFill/>
        </p:spPr>
        <p:txBody>
          <a:bodyPr wrap="square" rtlCol="0">
            <a:spAutoFit/>
          </a:bodyPr>
          <a:lstStyle/>
          <a:p>
            <a:pPr algn="ctr"/>
            <a:r>
              <a:rPr lang="en-IN" sz="1600" b="1" dirty="0" smtClean="0">
                <a:solidFill>
                  <a:srgbClr val="00FF00"/>
                </a:solidFill>
                <a:latin typeface="Trebuchet MS" pitchFamily="34" charset="0"/>
                <a:cs typeface="Arial" pitchFamily="34" charset="0"/>
              </a:rPr>
              <a:t>LITHIUM ION BATTERIES</a:t>
            </a:r>
            <a:endParaRPr lang="en-IN" sz="1600" b="1" dirty="0">
              <a:solidFill>
                <a:srgbClr val="00FF00"/>
              </a:solidFill>
              <a:latin typeface="Trebuchet MS" pitchFamily="34" charset="0"/>
              <a:cs typeface="Arial" pitchFamily="34" charset="0"/>
            </a:endParaRPr>
          </a:p>
        </p:txBody>
      </p:sp>
      <p:sp>
        <p:nvSpPr>
          <p:cNvPr id="22" name="TextBox 21"/>
          <p:cNvSpPr txBox="1"/>
          <p:nvPr/>
        </p:nvSpPr>
        <p:spPr>
          <a:xfrm>
            <a:off x="242418" y="2943002"/>
            <a:ext cx="3429024" cy="1600438"/>
          </a:xfrm>
          <a:prstGeom prst="rect">
            <a:avLst/>
          </a:prstGeom>
          <a:noFill/>
        </p:spPr>
        <p:txBody>
          <a:bodyPr wrap="square" rtlCol="0">
            <a:spAutoFit/>
          </a:bodyPr>
          <a:lstStyle/>
          <a:p>
            <a:r>
              <a:rPr lang="en-IN" b="1" u="sng" dirty="0" smtClean="0">
                <a:solidFill>
                  <a:srgbClr val="FFC000"/>
                </a:solidFill>
                <a:latin typeface="Trebuchet MS" pitchFamily="34" charset="0"/>
              </a:rPr>
              <a:t>NICKEL BASED BATTERIES</a:t>
            </a:r>
          </a:p>
          <a:p>
            <a:r>
              <a:rPr lang="en-IN" sz="1600" b="1" dirty="0" smtClean="0">
                <a:solidFill>
                  <a:schemeClr val="bg1"/>
                </a:solidFill>
                <a:latin typeface="Trebuchet MS" pitchFamily="34" charset="0"/>
              </a:rPr>
              <a:t>Nickel-cadmium (</a:t>
            </a:r>
            <a:r>
              <a:rPr lang="en-IN" sz="1600" b="1" dirty="0" err="1" smtClean="0">
                <a:solidFill>
                  <a:schemeClr val="bg1"/>
                </a:solidFill>
                <a:latin typeface="Trebuchet MS" pitchFamily="34" charset="0"/>
              </a:rPr>
              <a:t>NiCd</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Nickel-metal-hydride (</a:t>
            </a:r>
            <a:r>
              <a:rPr lang="en-IN" sz="1600" b="1" dirty="0" err="1" smtClean="0">
                <a:solidFill>
                  <a:schemeClr val="bg1"/>
                </a:solidFill>
                <a:latin typeface="Trebuchet MS" pitchFamily="34" charset="0"/>
              </a:rPr>
              <a:t>NiMH</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Nickel-iron (</a:t>
            </a:r>
            <a:r>
              <a:rPr lang="en-IN" sz="1600" b="1" dirty="0" err="1" smtClean="0">
                <a:solidFill>
                  <a:schemeClr val="bg1"/>
                </a:solidFill>
                <a:latin typeface="Trebuchet MS" pitchFamily="34" charset="0"/>
              </a:rPr>
              <a:t>NiFe</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Nickel-zinc (</a:t>
            </a:r>
            <a:r>
              <a:rPr lang="en-IN" sz="1600" b="1" dirty="0" err="1" smtClean="0">
                <a:solidFill>
                  <a:schemeClr val="bg1"/>
                </a:solidFill>
                <a:latin typeface="Trebuchet MS" pitchFamily="34" charset="0"/>
              </a:rPr>
              <a:t>NiZn</a:t>
            </a:r>
            <a:r>
              <a:rPr lang="en-IN" sz="1600" b="1" dirty="0" smtClean="0">
                <a:solidFill>
                  <a:schemeClr val="bg1"/>
                </a:solidFill>
                <a:latin typeface="Trebuchet MS" pitchFamily="34" charset="0"/>
              </a:rPr>
              <a:t>)</a:t>
            </a:r>
          </a:p>
          <a:p>
            <a:r>
              <a:rPr lang="en-IN" sz="1600" b="1" dirty="0" smtClean="0">
                <a:solidFill>
                  <a:schemeClr val="bg1"/>
                </a:solidFill>
                <a:latin typeface="Trebuchet MS" pitchFamily="34" charset="0"/>
              </a:rPr>
              <a:t>Nickel-hydrogen (</a:t>
            </a:r>
            <a:r>
              <a:rPr lang="en-IN" sz="1600" b="1" dirty="0" err="1" smtClean="0">
                <a:solidFill>
                  <a:schemeClr val="bg1"/>
                </a:solidFill>
                <a:latin typeface="Trebuchet MS" pitchFamily="34" charset="0"/>
              </a:rPr>
              <a:t>NiH</a:t>
            </a:r>
            <a:r>
              <a:rPr lang="en-IN" sz="1600" b="1" dirty="0" smtClean="0">
                <a:solidFill>
                  <a:schemeClr val="bg1"/>
                </a:solidFill>
                <a:latin typeface="Trebuchet MS" pitchFamily="34" charset="0"/>
              </a:rPr>
              <a:t>)</a:t>
            </a:r>
          </a:p>
        </p:txBody>
      </p:sp>
      <p:sp>
        <p:nvSpPr>
          <p:cNvPr id="23" name="TextBox 22"/>
          <p:cNvSpPr txBox="1"/>
          <p:nvPr/>
        </p:nvSpPr>
        <p:spPr>
          <a:xfrm>
            <a:off x="3429024" y="2928934"/>
            <a:ext cx="5929322" cy="1600438"/>
          </a:xfrm>
          <a:prstGeom prst="rect">
            <a:avLst/>
          </a:prstGeom>
          <a:noFill/>
        </p:spPr>
        <p:txBody>
          <a:bodyPr wrap="square" rtlCol="0">
            <a:spAutoFit/>
          </a:bodyPr>
          <a:lstStyle/>
          <a:p>
            <a:r>
              <a:rPr lang="en-IN" b="1" u="sng" dirty="0" smtClean="0">
                <a:solidFill>
                  <a:srgbClr val="FFC000"/>
                </a:solidFill>
                <a:latin typeface="Trebuchet MS" pitchFamily="34" charset="0"/>
              </a:rPr>
              <a:t>LITHIUM ION BASED BATTERIES</a:t>
            </a:r>
          </a:p>
          <a:p>
            <a:r>
              <a:rPr lang="en-IN" sz="1600" b="1" dirty="0" smtClean="0">
                <a:solidFill>
                  <a:schemeClr val="bg1"/>
                </a:solidFill>
                <a:latin typeface="Trebuchet MS" pitchFamily="34" charset="0"/>
              </a:rPr>
              <a:t>Lithium Cobalt Oxide(LiCoO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 — LCO</a:t>
            </a:r>
          </a:p>
          <a:p>
            <a:r>
              <a:rPr lang="pt-BR" sz="1600" b="1" dirty="0" smtClean="0">
                <a:solidFill>
                  <a:schemeClr val="bg1"/>
                </a:solidFill>
                <a:latin typeface="Trebuchet MS" pitchFamily="34" charset="0"/>
              </a:rPr>
              <a:t>Lithium Manganese Oxide (LiMn</a:t>
            </a:r>
            <a:r>
              <a:rPr lang="pt-BR" sz="1600" b="1" baseline="-25000" dirty="0" smtClean="0">
                <a:solidFill>
                  <a:schemeClr val="bg1"/>
                </a:solidFill>
                <a:latin typeface="Trebuchet MS" pitchFamily="34" charset="0"/>
              </a:rPr>
              <a:t>2</a:t>
            </a:r>
            <a:r>
              <a:rPr lang="pt-BR" sz="1600" b="1" dirty="0" smtClean="0">
                <a:solidFill>
                  <a:schemeClr val="bg1"/>
                </a:solidFill>
                <a:latin typeface="Trebuchet MS" pitchFamily="34" charset="0"/>
              </a:rPr>
              <a:t>O</a:t>
            </a:r>
            <a:r>
              <a:rPr lang="pt-BR" sz="1600" b="1" baseline="-25000" dirty="0" smtClean="0">
                <a:solidFill>
                  <a:schemeClr val="bg1"/>
                </a:solidFill>
                <a:latin typeface="Trebuchet MS" pitchFamily="34" charset="0"/>
              </a:rPr>
              <a:t>4</a:t>
            </a:r>
            <a:r>
              <a:rPr lang="pt-BR" sz="1600" b="1" dirty="0" smtClean="0">
                <a:solidFill>
                  <a:schemeClr val="bg1"/>
                </a:solidFill>
                <a:latin typeface="Trebuchet MS" pitchFamily="34" charset="0"/>
              </a:rPr>
              <a:t>) — LMO</a:t>
            </a:r>
          </a:p>
          <a:p>
            <a:r>
              <a:rPr lang="en-IN" sz="1600" b="1" dirty="0" smtClean="0">
                <a:solidFill>
                  <a:schemeClr val="bg1"/>
                </a:solidFill>
                <a:latin typeface="Trebuchet MS" pitchFamily="34" charset="0"/>
              </a:rPr>
              <a:t>Lithium Nickel Manganese Cobalt Oxide (LiNiMnCoO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)—NMC</a:t>
            </a:r>
          </a:p>
          <a:p>
            <a:r>
              <a:rPr lang="en-IN" sz="1600" b="1" dirty="0" smtClean="0">
                <a:solidFill>
                  <a:schemeClr val="bg1"/>
                </a:solidFill>
                <a:latin typeface="Trebuchet MS" pitchFamily="34" charset="0"/>
              </a:rPr>
              <a:t>Lithium Iron Phosphate(LiFePO</a:t>
            </a:r>
            <a:r>
              <a:rPr lang="en-IN" sz="1600" b="1" baseline="-25000" dirty="0" smtClean="0">
                <a:solidFill>
                  <a:schemeClr val="bg1"/>
                </a:solidFill>
                <a:latin typeface="Trebuchet MS" pitchFamily="34" charset="0"/>
              </a:rPr>
              <a:t>4</a:t>
            </a:r>
            <a:r>
              <a:rPr lang="en-IN" sz="1600" b="1" dirty="0" smtClean="0">
                <a:solidFill>
                  <a:schemeClr val="bg1"/>
                </a:solidFill>
                <a:latin typeface="Trebuchet MS" pitchFamily="34" charset="0"/>
              </a:rPr>
              <a:t>) — LFP</a:t>
            </a:r>
          </a:p>
          <a:p>
            <a:r>
              <a:rPr lang="en-IN" sz="1600" b="1" dirty="0" smtClean="0">
                <a:solidFill>
                  <a:schemeClr val="bg1"/>
                </a:solidFill>
                <a:latin typeface="Trebuchet MS" pitchFamily="34" charset="0"/>
              </a:rPr>
              <a:t>Lithium Nickel Cobalt </a:t>
            </a:r>
            <a:r>
              <a:rPr lang="en-IN" sz="1600" b="1" dirty="0" err="1" smtClean="0">
                <a:solidFill>
                  <a:schemeClr val="bg1"/>
                </a:solidFill>
                <a:latin typeface="Trebuchet MS" pitchFamily="34" charset="0"/>
              </a:rPr>
              <a:t>Aluminum</a:t>
            </a:r>
            <a:r>
              <a:rPr lang="en-IN" sz="1600" b="1" dirty="0" smtClean="0">
                <a:solidFill>
                  <a:schemeClr val="bg1"/>
                </a:solidFill>
                <a:latin typeface="Trebuchet MS" pitchFamily="34" charset="0"/>
              </a:rPr>
              <a:t> Oxide (LiNiCoAlO</a:t>
            </a:r>
            <a:r>
              <a:rPr lang="en-IN" sz="1600" b="1" baseline="-25000" dirty="0" smtClean="0">
                <a:solidFill>
                  <a:schemeClr val="bg1"/>
                </a:solidFill>
                <a:latin typeface="Trebuchet MS" pitchFamily="34" charset="0"/>
              </a:rPr>
              <a:t>2</a:t>
            </a:r>
            <a:r>
              <a:rPr lang="en-IN" sz="1600" b="1" dirty="0" smtClean="0">
                <a:solidFill>
                  <a:schemeClr val="bg1"/>
                </a:solidFill>
                <a:latin typeface="Trebuchet MS" pitchFamily="34" charset="0"/>
              </a:rPr>
              <a:t>) — NCA</a:t>
            </a:r>
            <a:endParaRPr lang="en-IN" sz="1600" b="1" dirty="0">
              <a:solidFill>
                <a:schemeClr val="bg1"/>
              </a:solidFill>
              <a:latin typeface="Trebuchet MS" pitchFamily="34" charset="0"/>
            </a:endParaRPr>
          </a:p>
        </p:txBody>
      </p:sp>
      <p:sp>
        <p:nvSpPr>
          <p:cNvPr id="24" name="TextBox 23"/>
          <p:cNvSpPr txBox="1"/>
          <p:nvPr/>
        </p:nvSpPr>
        <p:spPr>
          <a:xfrm>
            <a:off x="239156" y="4539435"/>
            <a:ext cx="3428992" cy="1846659"/>
          </a:xfrm>
          <a:prstGeom prst="rect">
            <a:avLst/>
          </a:prstGeom>
          <a:noFill/>
        </p:spPr>
        <p:txBody>
          <a:bodyPr wrap="square" rtlCol="0">
            <a:spAutoFit/>
          </a:bodyPr>
          <a:lstStyle/>
          <a:p>
            <a:r>
              <a:rPr lang="en-IN" b="1" u="sng" dirty="0" smtClean="0">
                <a:solidFill>
                  <a:srgbClr val="FFC000"/>
                </a:solidFill>
                <a:latin typeface="Trebuchet MS" pitchFamily="34" charset="0"/>
              </a:rPr>
              <a:t>FUTURE BATTERIES</a:t>
            </a:r>
          </a:p>
          <a:p>
            <a:r>
              <a:rPr lang="en-IN" sz="1600" b="1" dirty="0" smtClean="0">
                <a:solidFill>
                  <a:schemeClr val="bg1"/>
                </a:solidFill>
                <a:latin typeface="Trebuchet MS" pitchFamily="34" charset="0"/>
              </a:rPr>
              <a:t>Lithium-air (Li-air)</a:t>
            </a:r>
          </a:p>
          <a:p>
            <a:r>
              <a:rPr lang="en-IN" sz="1600" b="1" dirty="0" smtClean="0">
                <a:solidFill>
                  <a:schemeClr val="bg1"/>
                </a:solidFill>
                <a:latin typeface="Trebuchet MS" pitchFamily="34" charset="0"/>
              </a:rPr>
              <a:t>Lithium-metal (Li-metal)</a:t>
            </a:r>
          </a:p>
          <a:p>
            <a:r>
              <a:rPr lang="en-IN" sz="1600" b="1" dirty="0" smtClean="0">
                <a:solidFill>
                  <a:schemeClr val="bg1"/>
                </a:solidFill>
                <a:latin typeface="Trebuchet MS" pitchFamily="34" charset="0"/>
              </a:rPr>
              <a:t>Solid-state Lithium</a:t>
            </a:r>
          </a:p>
          <a:p>
            <a:r>
              <a:rPr lang="en-IN" sz="1600" b="1" dirty="0" smtClean="0">
                <a:solidFill>
                  <a:schemeClr val="bg1"/>
                </a:solidFill>
                <a:latin typeface="Trebuchet MS" pitchFamily="34" charset="0"/>
              </a:rPr>
              <a:t>Lithium-</a:t>
            </a:r>
            <a:r>
              <a:rPr lang="en-IN" sz="1600" b="1" dirty="0" err="1" smtClean="0">
                <a:solidFill>
                  <a:schemeClr val="bg1"/>
                </a:solidFill>
                <a:latin typeface="Trebuchet MS" pitchFamily="34" charset="0"/>
              </a:rPr>
              <a:t>Sulfur</a:t>
            </a:r>
            <a:r>
              <a:rPr lang="en-IN" sz="1600" b="1" dirty="0" smtClean="0">
                <a:solidFill>
                  <a:schemeClr val="bg1"/>
                </a:solidFill>
                <a:latin typeface="Trebuchet MS" pitchFamily="34" charset="0"/>
              </a:rPr>
              <a:t> (Li-S)</a:t>
            </a:r>
          </a:p>
          <a:p>
            <a:r>
              <a:rPr lang="en-IN" sz="1600" b="1" dirty="0" smtClean="0">
                <a:solidFill>
                  <a:schemeClr val="bg1"/>
                </a:solidFill>
                <a:latin typeface="Trebuchet MS" pitchFamily="34" charset="0"/>
              </a:rPr>
              <a:t>Sodium-ion (Na-ion)</a:t>
            </a:r>
          </a:p>
          <a:p>
            <a:r>
              <a:rPr lang="en-IN" sz="1600" b="1" dirty="0" smtClean="0">
                <a:solidFill>
                  <a:schemeClr val="bg1"/>
                </a:solidFill>
                <a:latin typeface="Trebuchet MS" pitchFamily="34" charset="0"/>
              </a:rPr>
              <a:t>Sodium-Nickel Chloride (Na-NiCl2)</a:t>
            </a:r>
            <a:endParaRPr lang="en-IN" sz="1600" b="1" dirty="0">
              <a:solidFill>
                <a:schemeClr val="bg1"/>
              </a:solidFill>
              <a:latin typeface="Trebuchet MS" pitchFamily="34" charset="0"/>
            </a:endParaRPr>
          </a:p>
        </p:txBody>
      </p:sp>
      <p:sp>
        <p:nvSpPr>
          <p:cNvPr id="25" name="TextBox 24"/>
          <p:cNvSpPr txBox="1"/>
          <p:nvPr/>
        </p:nvSpPr>
        <p:spPr>
          <a:xfrm>
            <a:off x="3439766" y="4524188"/>
            <a:ext cx="2928926" cy="861774"/>
          </a:xfrm>
          <a:prstGeom prst="rect">
            <a:avLst/>
          </a:prstGeom>
          <a:noFill/>
        </p:spPr>
        <p:txBody>
          <a:bodyPr wrap="square" rtlCol="0">
            <a:spAutoFit/>
          </a:bodyPr>
          <a:lstStyle/>
          <a:p>
            <a:r>
              <a:rPr lang="en-IN" b="1" u="sng" dirty="0" smtClean="0">
                <a:solidFill>
                  <a:srgbClr val="FFC000"/>
                </a:solidFill>
                <a:latin typeface="Trebuchet MS" pitchFamily="34" charset="0"/>
              </a:rPr>
              <a:t>SMART BATTERY</a:t>
            </a:r>
          </a:p>
          <a:p>
            <a:r>
              <a:rPr lang="en-IN" sz="1600" b="1" dirty="0" smtClean="0">
                <a:solidFill>
                  <a:schemeClr val="bg1"/>
                </a:solidFill>
                <a:latin typeface="Trebuchet MS" pitchFamily="34" charset="0"/>
              </a:rPr>
              <a:t>SINGLE WIRE BUS</a:t>
            </a:r>
          </a:p>
          <a:p>
            <a:r>
              <a:rPr lang="en-IN" sz="1600" b="1" dirty="0" smtClean="0">
                <a:solidFill>
                  <a:schemeClr val="bg1"/>
                </a:solidFill>
                <a:latin typeface="Trebuchet MS" pitchFamily="34" charset="0"/>
              </a:rPr>
              <a:t>SM BUS</a:t>
            </a:r>
          </a:p>
        </p:txBody>
      </p:sp>
      <p:sp>
        <p:nvSpPr>
          <p:cNvPr id="26" name="TextBox 25"/>
          <p:cNvSpPr txBox="1"/>
          <p:nvPr/>
        </p:nvSpPr>
        <p:spPr>
          <a:xfrm>
            <a:off x="5857884" y="4500570"/>
            <a:ext cx="2928926" cy="1877437"/>
          </a:xfrm>
          <a:prstGeom prst="rect">
            <a:avLst/>
          </a:prstGeom>
          <a:noFill/>
        </p:spPr>
        <p:txBody>
          <a:bodyPr wrap="square" rtlCol="0">
            <a:spAutoFit/>
          </a:bodyPr>
          <a:lstStyle/>
          <a:p>
            <a:r>
              <a:rPr lang="en-IN" b="1" u="sng" dirty="0" smtClean="0">
                <a:solidFill>
                  <a:srgbClr val="FFC000"/>
                </a:solidFill>
                <a:latin typeface="Trebuchet MS" pitchFamily="34" charset="0"/>
              </a:rPr>
              <a:t>REDOX BATTERY</a:t>
            </a:r>
          </a:p>
          <a:p>
            <a:r>
              <a:rPr lang="en-IN" sz="1600" b="1" dirty="0" smtClean="0">
                <a:solidFill>
                  <a:schemeClr val="bg1"/>
                </a:solidFill>
                <a:latin typeface="Trebuchet MS" pitchFamily="34" charset="0"/>
              </a:rPr>
              <a:t>Hydrogen bromine </a:t>
            </a:r>
          </a:p>
          <a:p>
            <a:r>
              <a:rPr lang="en-IN" sz="1600" b="1" dirty="0" smtClean="0">
                <a:solidFill>
                  <a:schemeClr val="bg1"/>
                </a:solidFill>
                <a:latin typeface="Trebuchet MS" pitchFamily="34" charset="0"/>
              </a:rPr>
              <a:t>Iron-chrome</a:t>
            </a:r>
          </a:p>
          <a:p>
            <a:r>
              <a:rPr lang="en-IN" sz="1600" b="1" dirty="0" smtClean="0">
                <a:solidFill>
                  <a:schemeClr val="bg1"/>
                </a:solidFill>
                <a:latin typeface="Trebuchet MS" pitchFamily="34" charset="0"/>
              </a:rPr>
              <a:t>Vanadium/</a:t>
            </a:r>
            <a:r>
              <a:rPr lang="en-IN" sz="1600" b="1" dirty="0" err="1" smtClean="0">
                <a:solidFill>
                  <a:schemeClr val="bg1"/>
                </a:solidFill>
                <a:latin typeface="Trebuchet MS" pitchFamily="34" charset="0"/>
              </a:rPr>
              <a:t>Polyhalide</a:t>
            </a:r>
            <a:endParaRPr lang="en-IN" sz="1600" b="1" dirty="0" smtClean="0">
              <a:solidFill>
                <a:schemeClr val="bg1"/>
              </a:solidFill>
              <a:latin typeface="Trebuchet MS" pitchFamily="34" charset="0"/>
            </a:endParaRPr>
          </a:p>
          <a:p>
            <a:r>
              <a:rPr lang="en-IN" sz="1600" b="1" dirty="0" smtClean="0">
                <a:solidFill>
                  <a:schemeClr val="bg1"/>
                </a:solidFill>
                <a:latin typeface="Trebuchet MS" pitchFamily="34" charset="0"/>
              </a:rPr>
              <a:t>Vanadium/Vanadium</a:t>
            </a:r>
          </a:p>
          <a:p>
            <a:r>
              <a:rPr lang="en-IN" sz="1600" b="1" dirty="0" smtClean="0">
                <a:solidFill>
                  <a:schemeClr val="bg1"/>
                </a:solidFill>
                <a:latin typeface="Trebuchet MS" pitchFamily="34" charset="0"/>
              </a:rPr>
              <a:t>Bromine polysulphide</a:t>
            </a:r>
          </a:p>
          <a:p>
            <a:r>
              <a:rPr lang="en-IN" sz="1600" b="1" dirty="0" smtClean="0">
                <a:solidFill>
                  <a:schemeClr val="bg1"/>
                </a:solidFill>
                <a:latin typeface="Trebuchet MS" pitchFamily="34" charset="0"/>
              </a:rPr>
              <a:t>Zinc-Bromine</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571472" y="500042"/>
            <a:ext cx="7929618"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 COMPARISON</a:t>
            </a:r>
            <a:endParaRPr lang="en-IN" sz="2800" b="1" dirty="0">
              <a:solidFill>
                <a:srgbClr val="FFC000"/>
              </a:solidFill>
              <a:latin typeface="Trebuchet MS" pitchFamily="34" charset="0"/>
            </a:endParaRPr>
          </a:p>
        </p:txBody>
      </p:sp>
      <p:pic>
        <p:nvPicPr>
          <p:cNvPr id="12" name="Picture 3"/>
          <p:cNvPicPr>
            <a:picLocks noChangeAspect="1" noChangeArrowheads="1"/>
          </p:cNvPicPr>
          <p:nvPr/>
        </p:nvPicPr>
        <p:blipFill>
          <a:blip r:embed="rId4"/>
          <a:srcRect/>
          <a:stretch>
            <a:fillRect/>
          </a:stretch>
        </p:blipFill>
        <p:spPr bwMode="auto">
          <a:xfrm>
            <a:off x="571472" y="1061941"/>
            <a:ext cx="7929618" cy="4581637"/>
          </a:xfrm>
          <a:prstGeom prst="rect">
            <a:avLst/>
          </a:prstGeom>
          <a:noFill/>
          <a:ln w="38100">
            <a:solidFill>
              <a:srgbClr val="FFC000"/>
            </a:solidFill>
            <a:miter lim="800000"/>
            <a:headEnd/>
            <a:tailEnd/>
          </a:ln>
          <a:effectLst/>
        </p:spPr>
      </p:pic>
      <p:sp>
        <p:nvSpPr>
          <p:cNvPr id="13" name="TextBox 12"/>
          <p:cNvSpPr txBox="1"/>
          <p:nvPr/>
        </p:nvSpPr>
        <p:spPr>
          <a:xfrm>
            <a:off x="0" y="5715016"/>
            <a:ext cx="9144000" cy="830997"/>
          </a:xfrm>
          <a:prstGeom prst="rect">
            <a:avLst/>
          </a:prstGeom>
          <a:noFill/>
        </p:spPr>
        <p:txBody>
          <a:bodyPr wrap="square" rtlCol="0">
            <a:spAutoFit/>
          </a:bodyPr>
          <a:lstStyle/>
          <a:p>
            <a:pPr algn="just"/>
            <a:r>
              <a:rPr lang="en-IN" sz="1600" b="1" u="sng" dirty="0" smtClean="0">
                <a:solidFill>
                  <a:srgbClr val="FFC000"/>
                </a:solidFill>
                <a:latin typeface="Trebuchet MS" pitchFamily="34" charset="0"/>
              </a:rPr>
              <a:t>Note :</a:t>
            </a:r>
            <a:r>
              <a:rPr lang="en-IN" sz="1600" b="1" dirty="0" smtClean="0">
                <a:solidFill>
                  <a:srgbClr val="FFC000"/>
                </a:solidFill>
                <a:latin typeface="Trebuchet MS" pitchFamily="34" charset="0"/>
              </a:rPr>
              <a:t> </a:t>
            </a:r>
            <a:r>
              <a:rPr lang="en-IN" sz="1600" b="1" dirty="0" smtClean="0">
                <a:solidFill>
                  <a:schemeClr val="bg1"/>
                </a:solidFill>
                <a:latin typeface="Trebuchet MS" pitchFamily="34" charset="0"/>
              </a:rPr>
              <a:t>Typical specific energy of lead-, nickel- and lithium-based batteries. NCA enjoys the highest specific energy; however, manganese and phosphate are superior in terms of specific power and thermal stability. Li-</a:t>
            </a:r>
            <a:r>
              <a:rPr lang="en-IN" sz="1600" b="1" dirty="0" err="1" smtClean="0">
                <a:solidFill>
                  <a:schemeClr val="bg1"/>
                </a:solidFill>
                <a:latin typeface="Trebuchet MS" pitchFamily="34" charset="0"/>
              </a:rPr>
              <a:t>titanate</a:t>
            </a:r>
            <a:r>
              <a:rPr lang="en-IN" sz="1600" b="1" dirty="0" smtClean="0">
                <a:solidFill>
                  <a:schemeClr val="bg1"/>
                </a:solidFill>
                <a:latin typeface="Trebuchet MS" pitchFamily="34" charset="0"/>
              </a:rPr>
              <a:t> has the best life span</a:t>
            </a:r>
            <a:r>
              <a:rPr lang="en-IN" sz="1600" b="1" dirty="0" smtClean="0">
                <a:solidFill>
                  <a:schemeClr val="bg1"/>
                </a:solidFill>
              </a:rPr>
              <a:t>. </a:t>
            </a:r>
            <a:r>
              <a:rPr lang="en-IN" sz="1600" b="1" u="sng" dirty="0" smtClean="0">
                <a:solidFill>
                  <a:srgbClr val="FFFF00"/>
                </a:solidFill>
                <a:latin typeface="Trebuchet MS" pitchFamily="34" charset="0"/>
              </a:rPr>
              <a:t>Source :  </a:t>
            </a:r>
            <a:r>
              <a:rPr lang="en-IN" sz="1600" b="1" u="sng" dirty="0" err="1" smtClean="0">
                <a:solidFill>
                  <a:srgbClr val="FFFF00"/>
                </a:solidFill>
                <a:latin typeface="Trebuchet MS" pitchFamily="34" charset="0"/>
              </a:rPr>
              <a:t>Cadex</a:t>
            </a:r>
            <a:endParaRPr lang="en-IN" sz="1600" b="1" u="sng" dirty="0">
              <a:solidFill>
                <a:srgbClr val="FFFF00"/>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7" name="Picture 2"/>
          <p:cNvPicPr>
            <a:picLocks noChangeAspect="1" noChangeArrowheads="1"/>
          </p:cNvPicPr>
          <p:nvPr/>
        </p:nvPicPr>
        <p:blipFill>
          <a:blip r:embed="rId4"/>
          <a:srcRect/>
          <a:stretch>
            <a:fillRect/>
          </a:stretch>
        </p:blipFill>
        <p:spPr bwMode="auto">
          <a:xfrm>
            <a:off x="928662" y="1214422"/>
            <a:ext cx="7215238" cy="4572032"/>
          </a:xfrm>
          <a:prstGeom prst="rect">
            <a:avLst/>
          </a:prstGeom>
          <a:noFill/>
          <a:ln w="9525">
            <a:noFill/>
            <a:miter lim="800000"/>
            <a:headEnd/>
            <a:tailEnd/>
          </a:ln>
          <a:effectLst/>
        </p:spPr>
      </p:pic>
      <p:sp>
        <p:nvSpPr>
          <p:cNvPr id="9" name="TextBox 8"/>
          <p:cNvSpPr txBox="1"/>
          <p:nvPr/>
        </p:nvSpPr>
        <p:spPr>
          <a:xfrm>
            <a:off x="928662" y="5929330"/>
            <a:ext cx="7286676" cy="400110"/>
          </a:xfrm>
          <a:prstGeom prst="rect">
            <a:avLst/>
          </a:prstGeom>
          <a:noFill/>
        </p:spPr>
        <p:txBody>
          <a:bodyPr wrap="square" rtlCol="0">
            <a:spAutoFit/>
          </a:bodyPr>
          <a:lstStyle/>
          <a:p>
            <a:r>
              <a:rPr lang="en-IN" sz="2000" u="sng" dirty="0" smtClean="0">
                <a:solidFill>
                  <a:srgbClr val="FFFF00"/>
                </a:solidFill>
                <a:latin typeface="Trebuchet MS" pitchFamily="34" charset="0"/>
              </a:rPr>
              <a:t>Total Value of Rs 145/- Crores approximately</a:t>
            </a:r>
            <a:endParaRPr lang="en-IN" sz="2000" u="sng" dirty="0">
              <a:solidFill>
                <a:srgbClr val="FFFF00"/>
              </a:solidFill>
              <a:latin typeface="Trebuchet MS" pitchFamily="34" charset="0"/>
            </a:endParaRPr>
          </a:p>
        </p:txBody>
      </p:sp>
      <p:sp>
        <p:nvSpPr>
          <p:cNvPr id="10" name="TextBox 9"/>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DIESEL CLAIM BY THE STU FROM TN.GOVT.</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571472" y="500042"/>
            <a:ext cx="7929618"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BATTERY TYPE COMPARISON</a:t>
            </a:r>
            <a:endParaRPr lang="en-IN" sz="2800" b="1" dirty="0">
              <a:solidFill>
                <a:srgbClr val="FFC000"/>
              </a:solidFill>
              <a:latin typeface="Trebuchet MS" pitchFamily="34" charset="0"/>
            </a:endParaRPr>
          </a:p>
        </p:txBody>
      </p:sp>
      <p:sp>
        <p:nvSpPr>
          <p:cNvPr id="9" name="TextBox 8"/>
          <p:cNvSpPr txBox="1"/>
          <p:nvPr/>
        </p:nvSpPr>
        <p:spPr>
          <a:xfrm>
            <a:off x="0" y="5500702"/>
            <a:ext cx="9144000" cy="1015663"/>
          </a:xfrm>
          <a:prstGeom prst="rect">
            <a:avLst/>
          </a:prstGeom>
          <a:noFill/>
        </p:spPr>
        <p:txBody>
          <a:bodyPr wrap="square" rtlCol="0">
            <a:spAutoFit/>
          </a:bodyPr>
          <a:lstStyle/>
          <a:p>
            <a:pPr algn="just"/>
            <a:r>
              <a:rPr lang="en-IN" sz="1500" b="1" u="sng" dirty="0" smtClean="0">
                <a:solidFill>
                  <a:srgbClr val="FFC000"/>
                </a:solidFill>
                <a:latin typeface="Trebuchet MS" pitchFamily="34" charset="0"/>
              </a:rPr>
              <a:t>Note :</a:t>
            </a:r>
            <a:r>
              <a:rPr lang="en-IN" sz="1500" b="1" dirty="0" smtClean="0">
                <a:solidFill>
                  <a:srgbClr val="FFC000"/>
                </a:solidFill>
                <a:latin typeface="Trebuchet MS" pitchFamily="34" charset="0"/>
              </a:rPr>
              <a:t> </a:t>
            </a:r>
          </a:p>
          <a:p>
            <a:pPr algn="just"/>
            <a:r>
              <a:rPr lang="en-IN" sz="1500" b="1" dirty="0" smtClean="0">
                <a:solidFill>
                  <a:schemeClr val="bg1"/>
                </a:solidFill>
                <a:latin typeface="Trebuchet MS" pitchFamily="34" charset="0"/>
              </a:rPr>
              <a:t>1.  Driving range as a function of energy storage </a:t>
            </a:r>
            <a:r>
              <a:rPr lang="en-IN" sz="1500" b="1" baseline="30000" dirty="0" smtClean="0">
                <a:solidFill>
                  <a:schemeClr val="bg1"/>
                </a:solidFill>
                <a:latin typeface="Trebuchet MS" pitchFamily="34" charset="0"/>
              </a:rPr>
              <a:t>[1] . </a:t>
            </a:r>
          </a:p>
          <a:p>
            <a:pPr algn="just"/>
            <a:r>
              <a:rPr lang="en-IN" sz="1500" b="1" dirty="0" smtClean="0">
                <a:solidFill>
                  <a:schemeClr val="bg1"/>
                </a:solidFill>
                <a:latin typeface="Trebuchet MS" pitchFamily="34" charset="0"/>
              </a:rPr>
              <a:t>2. 35MPa hydrogen tank refers to 5,000psi pressure; 70MPa is 10,000psi.</a:t>
            </a:r>
          </a:p>
          <a:p>
            <a:pPr algn="just"/>
            <a:r>
              <a:rPr lang="en-IN" sz="1500" b="1" dirty="0" smtClean="0">
                <a:solidFill>
                  <a:schemeClr val="bg1"/>
                </a:solidFill>
                <a:latin typeface="Trebuchet MS" pitchFamily="34" charset="0"/>
              </a:rPr>
              <a:t>3. </a:t>
            </a:r>
            <a:r>
              <a:rPr lang="en-IN" sz="1500" b="1" baseline="30000" dirty="0" smtClean="0">
                <a:solidFill>
                  <a:schemeClr val="bg1"/>
                </a:solidFill>
                <a:latin typeface="Trebuchet MS" pitchFamily="34" charset="0"/>
              </a:rPr>
              <a:t>[1]</a:t>
            </a:r>
            <a:r>
              <a:rPr lang="en-IN" sz="1500" b="1" dirty="0" smtClean="0">
                <a:solidFill>
                  <a:schemeClr val="bg1"/>
                </a:solidFill>
                <a:latin typeface="Trebuchet MS" pitchFamily="34" charset="0"/>
              </a:rPr>
              <a:t> Source: International Journal of Hydrogen Energy, 34, 6005-6020 (2009)+</a:t>
            </a:r>
            <a:endParaRPr lang="en-IN" sz="1500" b="1" u="sng" dirty="0">
              <a:solidFill>
                <a:schemeClr val="bg1"/>
              </a:solidFill>
              <a:latin typeface="Trebuchet MS" pitchFamily="34" charset="0"/>
            </a:endParaRPr>
          </a:p>
        </p:txBody>
      </p:sp>
      <p:pic>
        <p:nvPicPr>
          <p:cNvPr id="14" name="Picture 2"/>
          <p:cNvPicPr>
            <a:picLocks noChangeAspect="1" noChangeArrowheads="1"/>
          </p:cNvPicPr>
          <p:nvPr/>
        </p:nvPicPr>
        <p:blipFill>
          <a:blip r:embed="rId4"/>
          <a:srcRect/>
          <a:stretch>
            <a:fillRect/>
          </a:stretch>
        </p:blipFill>
        <p:spPr bwMode="auto">
          <a:xfrm>
            <a:off x="571472" y="1126743"/>
            <a:ext cx="8001056" cy="4373959"/>
          </a:xfrm>
          <a:prstGeom prst="rect">
            <a:avLst/>
          </a:prstGeom>
          <a:noFill/>
          <a:ln w="38100">
            <a:solidFill>
              <a:srgbClr val="FFC000"/>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0" y="571480"/>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BATTERY TYPE COMPARISON</a:t>
            </a:r>
            <a:endParaRPr lang="en-IN" sz="3200" b="1" dirty="0">
              <a:solidFill>
                <a:srgbClr val="FFC000"/>
              </a:solidFill>
              <a:latin typeface="Trebuchet MS" pitchFamily="34" charset="0"/>
            </a:endParaRPr>
          </a:p>
        </p:txBody>
      </p:sp>
      <p:pic>
        <p:nvPicPr>
          <p:cNvPr id="9" name="Picture 5"/>
          <p:cNvPicPr>
            <a:picLocks noChangeAspect="1" noChangeArrowheads="1"/>
          </p:cNvPicPr>
          <p:nvPr/>
        </p:nvPicPr>
        <p:blipFill>
          <a:blip r:embed="rId4"/>
          <a:srcRect/>
          <a:stretch>
            <a:fillRect/>
          </a:stretch>
        </p:blipFill>
        <p:spPr bwMode="auto">
          <a:xfrm>
            <a:off x="571472" y="1285860"/>
            <a:ext cx="8072494" cy="5072098"/>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4.ALTERNATE FUELS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85698" name="Picture 2" descr="Alternative Fuels Corridors for Kentucky - Kentucky Clean Fuels Coalition"/>
          <p:cNvPicPr>
            <a:picLocks noChangeAspect="1" noChangeArrowheads="1"/>
          </p:cNvPicPr>
          <p:nvPr/>
        </p:nvPicPr>
        <p:blipFill>
          <a:blip r:embed="rId4"/>
          <a:srcRect/>
          <a:stretch>
            <a:fillRect/>
          </a:stretch>
        </p:blipFill>
        <p:spPr bwMode="auto">
          <a:xfrm>
            <a:off x="857224" y="4614872"/>
            <a:ext cx="7286676" cy="1643074"/>
          </a:xfrm>
          <a:prstGeom prst="rect">
            <a:avLst/>
          </a:prstGeom>
          <a:noFill/>
        </p:spPr>
      </p:pic>
      <p:pic>
        <p:nvPicPr>
          <p:cNvPr id="285700" name="Picture 4" descr="There Are More Alternative Fuels Than You Think – BestEcoLifeGuide"/>
          <p:cNvPicPr>
            <a:picLocks noChangeAspect="1" noChangeArrowheads="1"/>
          </p:cNvPicPr>
          <p:nvPr/>
        </p:nvPicPr>
        <p:blipFill>
          <a:blip r:embed="rId5" cstate="print"/>
          <a:srcRect/>
          <a:stretch>
            <a:fillRect/>
          </a:stretch>
        </p:blipFill>
        <p:spPr bwMode="auto">
          <a:xfrm>
            <a:off x="857224" y="1142984"/>
            <a:ext cx="7286676" cy="3471325"/>
          </a:xfrm>
          <a:prstGeom prst="rect">
            <a:avLst/>
          </a:prstGeom>
          <a:noFill/>
        </p:spPr>
      </p:pic>
      <p:sp>
        <p:nvSpPr>
          <p:cNvPr id="14" name="TextBox 13"/>
          <p:cNvSpPr txBox="1"/>
          <p:nvPr/>
        </p:nvSpPr>
        <p:spPr>
          <a:xfrm>
            <a:off x="1142976" y="5540615"/>
            <a:ext cx="1285884" cy="584775"/>
          </a:xfrm>
          <a:prstGeom prst="rect">
            <a:avLst/>
          </a:prstGeom>
          <a:solidFill>
            <a:schemeClr val="bg1"/>
          </a:solidFill>
        </p:spPr>
        <p:txBody>
          <a:bodyPr wrap="square" rtlCol="0">
            <a:spAutoFit/>
          </a:bodyPr>
          <a:lstStyle/>
          <a:p>
            <a:pPr algn="ctr"/>
            <a:r>
              <a:rPr lang="en-IN" sz="1600" b="1" dirty="0" smtClean="0">
                <a:solidFill>
                  <a:srgbClr val="0033CC"/>
                </a:solidFill>
                <a:latin typeface="Trebuchet MS" pitchFamily="34" charset="0"/>
                <a:cs typeface="Arial" pitchFamily="34" charset="0"/>
              </a:rPr>
              <a:t>EV Charging</a:t>
            </a:r>
            <a:endParaRPr lang="en-IN" sz="1600" b="1" dirty="0">
              <a:solidFill>
                <a:srgbClr val="0033CC"/>
              </a:solidFill>
              <a:latin typeface="Trebuchet MS" pitchFamily="34" charset="0"/>
              <a:cs typeface="Arial" pitchFamily="34" charset="0"/>
            </a:endParaRPr>
          </a:p>
        </p:txBody>
      </p:sp>
      <p:sp>
        <p:nvSpPr>
          <p:cNvPr id="15" name="TextBox 14"/>
          <p:cNvSpPr txBox="1"/>
          <p:nvPr/>
        </p:nvSpPr>
        <p:spPr>
          <a:xfrm>
            <a:off x="2571736" y="5586208"/>
            <a:ext cx="1285884" cy="584775"/>
          </a:xfrm>
          <a:prstGeom prst="rect">
            <a:avLst/>
          </a:prstGeom>
          <a:solidFill>
            <a:schemeClr val="bg1"/>
          </a:solidFill>
        </p:spPr>
        <p:txBody>
          <a:bodyPr wrap="square" rtlCol="0">
            <a:spAutoFit/>
          </a:bodyPr>
          <a:lstStyle/>
          <a:p>
            <a:pPr algn="ctr"/>
            <a:r>
              <a:rPr lang="en-IN" sz="1600" b="1" dirty="0" smtClean="0">
                <a:solidFill>
                  <a:srgbClr val="0033CC"/>
                </a:solidFill>
                <a:latin typeface="Trebuchet MS" pitchFamily="34" charset="0"/>
                <a:cs typeface="Arial" pitchFamily="34" charset="0"/>
              </a:rPr>
              <a:t>CNG Fuelling</a:t>
            </a:r>
            <a:endParaRPr lang="en-IN" sz="1600" b="1" dirty="0">
              <a:solidFill>
                <a:srgbClr val="0033CC"/>
              </a:solidFill>
              <a:latin typeface="Trebuchet MS" pitchFamily="34" charset="0"/>
              <a:cs typeface="Arial" pitchFamily="34" charset="0"/>
            </a:endParaRPr>
          </a:p>
        </p:txBody>
      </p:sp>
      <p:sp>
        <p:nvSpPr>
          <p:cNvPr id="16" name="TextBox 15"/>
          <p:cNvSpPr txBox="1"/>
          <p:nvPr/>
        </p:nvSpPr>
        <p:spPr>
          <a:xfrm>
            <a:off x="3843552" y="5558869"/>
            <a:ext cx="1285884" cy="584775"/>
          </a:xfrm>
          <a:prstGeom prst="rect">
            <a:avLst/>
          </a:prstGeom>
          <a:solidFill>
            <a:schemeClr val="bg1"/>
          </a:solidFill>
        </p:spPr>
        <p:txBody>
          <a:bodyPr wrap="square" rtlCol="0">
            <a:spAutoFit/>
          </a:bodyPr>
          <a:lstStyle/>
          <a:p>
            <a:pPr algn="ctr"/>
            <a:r>
              <a:rPr lang="en-IN" sz="1600" b="1" dirty="0" smtClean="0">
                <a:solidFill>
                  <a:srgbClr val="0033CC"/>
                </a:solidFill>
                <a:latin typeface="Trebuchet MS" pitchFamily="34" charset="0"/>
                <a:cs typeface="Arial" pitchFamily="34" charset="0"/>
              </a:rPr>
              <a:t>LNG Fuelling</a:t>
            </a:r>
            <a:endParaRPr lang="en-IN" sz="1600" b="1" dirty="0">
              <a:solidFill>
                <a:srgbClr val="0033CC"/>
              </a:solidFill>
              <a:latin typeface="Trebuchet MS" pitchFamily="34" charset="0"/>
              <a:cs typeface="Arial" pitchFamily="34" charset="0"/>
            </a:endParaRPr>
          </a:p>
        </p:txBody>
      </p:sp>
      <p:sp>
        <p:nvSpPr>
          <p:cNvPr id="17" name="TextBox 16"/>
          <p:cNvSpPr txBox="1"/>
          <p:nvPr/>
        </p:nvSpPr>
        <p:spPr>
          <a:xfrm>
            <a:off x="5143504" y="5559967"/>
            <a:ext cx="1285884" cy="584775"/>
          </a:xfrm>
          <a:prstGeom prst="rect">
            <a:avLst/>
          </a:prstGeom>
          <a:solidFill>
            <a:schemeClr val="bg1"/>
          </a:solidFill>
        </p:spPr>
        <p:txBody>
          <a:bodyPr wrap="square" rtlCol="0">
            <a:spAutoFit/>
          </a:bodyPr>
          <a:lstStyle/>
          <a:p>
            <a:pPr algn="ctr"/>
            <a:r>
              <a:rPr lang="en-IN" sz="1600" b="1" dirty="0" smtClean="0">
                <a:solidFill>
                  <a:srgbClr val="0033CC"/>
                </a:solidFill>
                <a:latin typeface="Trebuchet MS" pitchFamily="34" charset="0"/>
                <a:cs typeface="Arial" pitchFamily="34" charset="0"/>
              </a:rPr>
              <a:t>LPG Fuelling</a:t>
            </a:r>
            <a:endParaRPr lang="en-IN" sz="1600" b="1" dirty="0">
              <a:solidFill>
                <a:srgbClr val="0033CC"/>
              </a:solidFill>
              <a:latin typeface="Trebuchet MS" pitchFamily="34" charset="0"/>
              <a:cs typeface="Arial" pitchFamily="34" charset="0"/>
            </a:endParaRPr>
          </a:p>
        </p:txBody>
      </p:sp>
      <p:sp>
        <p:nvSpPr>
          <p:cNvPr id="18" name="TextBox 17"/>
          <p:cNvSpPr txBox="1"/>
          <p:nvPr/>
        </p:nvSpPr>
        <p:spPr>
          <a:xfrm>
            <a:off x="6357950" y="5572140"/>
            <a:ext cx="1285884" cy="584775"/>
          </a:xfrm>
          <a:prstGeom prst="rect">
            <a:avLst/>
          </a:prstGeom>
          <a:solidFill>
            <a:schemeClr val="bg1"/>
          </a:solidFill>
        </p:spPr>
        <p:txBody>
          <a:bodyPr wrap="square" rtlCol="0">
            <a:spAutoFit/>
          </a:bodyPr>
          <a:lstStyle/>
          <a:p>
            <a:pPr algn="ctr"/>
            <a:r>
              <a:rPr lang="en-IN" sz="1600" b="1" dirty="0" smtClean="0">
                <a:solidFill>
                  <a:srgbClr val="0033CC"/>
                </a:solidFill>
                <a:latin typeface="Trebuchet MS" pitchFamily="34" charset="0"/>
                <a:cs typeface="Arial" pitchFamily="34" charset="0"/>
              </a:rPr>
              <a:t>Hydrogen Fuelling</a:t>
            </a:r>
            <a:endParaRPr lang="en-IN" sz="1600" b="1" dirty="0">
              <a:solidFill>
                <a:srgbClr val="0033CC"/>
              </a:solidFill>
              <a:latin typeface="Trebuchet MS" pitchFamily="34" charset="0"/>
              <a:cs typeface="Arial"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857224" y="571480"/>
            <a:ext cx="7429552" cy="892552"/>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Exploring Sustainable Alternatives: A Response to Rising Diesel Costs in TNSTU</a:t>
            </a:r>
            <a:endParaRPr lang="en-IN" sz="2600" b="1" u="sng"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3" name="TextBox 12"/>
          <p:cNvSpPr txBox="1"/>
          <p:nvPr/>
        </p:nvSpPr>
        <p:spPr>
          <a:xfrm>
            <a:off x="500034" y="1571612"/>
            <a:ext cx="4071966" cy="3416320"/>
          </a:xfrm>
          <a:prstGeom prst="rect">
            <a:avLst/>
          </a:prstGeom>
          <a:noFill/>
        </p:spPr>
        <p:txBody>
          <a:bodyPr wrap="square" rtlCol="0">
            <a:spAutoFit/>
          </a:bodyPr>
          <a:lstStyle/>
          <a:p>
            <a:pPr algn="just"/>
            <a:r>
              <a:rPr lang="en-IN" dirty="0" smtClean="0">
                <a:solidFill>
                  <a:schemeClr val="bg1"/>
                </a:solidFill>
                <a:latin typeface="Trebuchet MS" pitchFamily="34" charset="0"/>
              </a:rPr>
              <a:t>Considering the steep expenses associated with diesel, TNSTU ought to explore alternative fuel options. It's crucial to compile a list of substitutes for petroleum-based fuels that can be adopted in public transportation. The escalating prices of diesel necessitate a thoughtful examination of alternative fuel possibilities. This evaluation should encompass on the following for our current fleet</a:t>
            </a:r>
            <a:r>
              <a:rPr lang="en-IN" dirty="0" smtClean="0"/>
              <a:t>..</a:t>
            </a:r>
          </a:p>
        </p:txBody>
      </p:sp>
      <p:sp>
        <p:nvSpPr>
          <p:cNvPr id="14" name="TextBox 13"/>
          <p:cNvSpPr txBox="1"/>
          <p:nvPr/>
        </p:nvSpPr>
        <p:spPr>
          <a:xfrm>
            <a:off x="500034" y="5000636"/>
            <a:ext cx="4071966" cy="1477328"/>
          </a:xfrm>
          <a:prstGeom prst="rect">
            <a:avLst/>
          </a:prstGeom>
          <a:noFill/>
        </p:spPr>
        <p:txBody>
          <a:bodyPr wrap="square" rtlCol="0">
            <a:spAutoFit/>
          </a:bodyPr>
          <a:lstStyle/>
          <a:p>
            <a:pPr marL="342900" indent="-342900" algn="just">
              <a:buFont typeface="Wingdings" pitchFamily="2" charset="2"/>
              <a:buChar char="v"/>
            </a:pPr>
            <a:r>
              <a:rPr lang="en-IN" b="1" dirty="0" smtClean="0">
                <a:solidFill>
                  <a:srgbClr val="00FF00"/>
                </a:solidFill>
                <a:latin typeface="Trebuchet MS" pitchFamily="34" charset="0"/>
              </a:rPr>
              <a:t>  Economically competitive</a:t>
            </a:r>
          </a:p>
          <a:p>
            <a:pPr marL="342900" indent="-342900" algn="just">
              <a:buFont typeface="Wingdings" pitchFamily="2" charset="2"/>
              <a:buChar char="v"/>
            </a:pPr>
            <a:r>
              <a:rPr lang="en-IN" b="1" dirty="0" smtClean="0">
                <a:solidFill>
                  <a:srgbClr val="00FF00"/>
                </a:solidFill>
                <a:latin typeface="Trebuchet MS" pitchFamily="34" charset="0"/>
              </a:rPr>
              <a:t>  Technical acceptability for</a:t>
            </a:r>
          </a:p>
          <a:p>
            <a:pPr marL="342900" indent="-342900" algn="just"/>
            <a:r>
              <a:rPr lang="en-IN" b="1" dirty="0" smtClean="0">
                <a:solidFill>
                  <a:srgbClr val="00FF00"/>
                </a:solidFill>
                <a:latin typeface="Trebuchet MS" pitchFamily="34" charset="0"/>
              </a:rPr>
              <a:t>	  existing vehicles </a:t>
            </a:r>
          </a:p>
          <a:p>
            <a:pPr marL="342900" indent="-342900" algn="just">
              <a:buFont typeface="Wingdings" pitchFamily="2" charset="2"/>
              <a:buChar char="v"/>
            </a:pPr>
            <a:r>
              <a:rPr lang="en-IN" b="1" dirty="0" smtClean="0">
                <a:solidFill>
                  <a:srgbClr val="00FF00"/>
                </a:solidFill>
                <a:latin typeface="Trebuchet MS" pitchFamily="34" charset="0"/>
              </a:rPr>
              <a:t>  Environmentally acceptable </a:t>
            </a:r>
          </a:p>
          <a:p>
            <a:pPr marL="342900" indent="-342900" algn="just">
              <a:buFont typeface="Wingdings" pitchFamily="2" charset="2"/>
              <a:buChar char="v"/>
            </a:pPr>
            <a:r>
              <a:rPr lang="en-IN" b="1" dirty="0" smtClean="0">
                <a:solidFill>
                  <a:srgbClr val="00FF00"/>
                </a:solidFill>
                <a:latin typeface="Trebuchet MS" pitchFamily="34" charset="0"/>
              </a:rPr>
              <a:t>  Safety &amp; availability. </a:t>
            </a:r>
            <a:endParaRPr lang="en-IN" dirty="0">
              <a:solidFill>
                <a:srgbClr val="00FF00"/>
              </a:solidFill>
            </a:endParaRPr>
          </a:p>
        </p:txBody>
      </p:sp>
      <p:pic>
        <p:nvPicPr>
          <p:cNvPr id="287746" name="Picture 2" descr="More Reasons To Check Out Alternative Energy Sources | BioEnergy Consult"/>
          <p:cNvPicPr>
            <a:picLocks noChangeAspect="1" noChangeArrowheads="1"/>
          </p:cNvPicPr>
          <p:nvPr/>
        </p:nvPicPr>
        <p:blipFill>
          <a:blip r:embed="rId4"/>
          <a:srcRect/>
          <a:stretch>
            <a:fillRect/>
          </a:stretch>
        </p:blipFill>
        <p:spPr bwMode="auto">
          <a:xfrm>
            <a:off x="5000628" y="1643050"/>
            <a:ext cx="3964809" cy="4714908"/>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4" name="TextBox 13"/>
          <p:cNvSpPr txBox="1"/>
          <p:nvPr/>
        </p:nvSpPr>
        <p:spPr>
          <a:xfrm>
            <a:off x="428596" y="714356"/>
            <a:ext cx="8286808"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BENEFITS OF GOING ALTERNATIVE ENERGY SOURCES</a:t>
            </a:r>
            <a:endParaRPr lang="en-IN" sz="2600" b="1" u="sng" dirty="0">
              <a:solidFill>
                <a:srgbClr val="FFC000"/>
              </a:solidFill>
              <a:latin typeface="Trebuchet MS" pitchFamily="34" charset="0"/>
            </a:endParaRPr>
          </a:p>
        </p:txBody>
      </p:sp>
      <p:sp>
        <p:nvSpPr>
          <p:cNvPr id="15" name="TextBox 14"/>
          <p:cNvSpPr txBox="1"/>
          <p:nvPr/>
        </p:nvSpPr>
        <p:spPr>
          <a:xfrm>
            <a:off x="487064" y="1244754"/>
            <a:ext cx="4286280" cy="4524315"/>
          </a:xfrm>
          <a:prstGeom prst="rect">
            <a:avLst/>
          </a:prstGeom>
          <a:noFill/>
        </p:spPr>
        <p:txBody>
          <a:bodyPr wrap="square" rtlCol="0">
            <a:spAutoFit/>
          </a:bodyPr>
          <a:lstStyle/>
          <a:p>
            <a:pPr>
              <a:lnSpc>
                <a:spcPct val="150000"/>
              </a:lnSpc>
              <a:buFont typeface="Arial" pitchFamily="34" charset="0"/>
              <a:buChar char="•"/>
            </a:pPr>
            <a:r>
              <a:rPr lang="en-IN" sz="2400" b="1" dirty="0" smtClean="0">
                <a:solidFill>
                  <a:schemeClr val="bg1"/>
                </a:solidFill>
                <a:latin typeface="Trebuchet MS" pitchFamily="34" charset="0"/>
              </a:rPr>
              <a:t>  Conserve fossil fuels</a:t>
            </a:r>
          </a:p>
          <a:p>
            <a:pPr>
              <a:lnSpc>
                <a:spcPct val="150000"/>
              </a:lnSpc>
              <a:buFont typeface="Arial" pitchFamily="34" charset="0"/>
              <a:buChar char="•"/>
            </a:pPr>
            <a:r>
              <a:rPr lang="en-IN" sz="2400" b="1" dirty="0" smtClean="0">
                <a:solidFill>
                  <a:schemeClr val="bg1"/>
                </a:solidFill>
                <a:latin typeface="Trebuchet MS" pitchFamily="34" charset="0"/>
              </a:rPr>
              <a:t>  Slow climate change</a:t>
            </a:r>
          </a:p>
          <a:p>
            <a:pPr>
              <a:lnSpc>
                <a:spcPct val="150000"/>
              </a:lnSpc>
              <a:buFont typeface="Arial" pitchFamily="34" charset="0"/>
              <a:buChar char="•"/>
            </a:pPr>
            <a:r>
              <a:rPr lang="en-IN" sz="2400" b="1" dirty="0">
                <a:solidFill>
                  <a:schemeClr val="bg1"/>
                </a:solidFill>
                <a:latin typeface="Trebuchet MS" pitchFamily="34" charset="0"/>
              </a:rPr>
              <a:t> </a:t>
            </a:r>
            <a:r>
              <a:rPr lang="en-IN" sz="2400" b="1" dirty="0" smtClean="0">
                <a:solidFill>
                  <a:schemeClr val="bg1"/>
                </a:solidFill>
                <a:latin typeface="Trebuchet MS" pitchFamily="34" charset="0"/>
              </a:rPr>
              <a:t> Reverse Climate Change  </a:t>
            </a:r>
          </a:p>
          <a:p>
            <a:pPr>
              <a:lnSpc>
                <a:spcPct val="150000"/>
              </a:lnSpc>
              <a:buFont typeface="Arial" pitchFamily="34" charset="0"/>
              <a:buChar char="•"/>
            </a:pPr>
            <a:r>
              <a:rPr lang="en-IN" sz="2400" b="1" dirty="0" smtClean="0">
                <a:solidFill>
                  <a:schemeClr val="bg1"/>
                </a:solidFill>
                <a:latin typeface="Trebuchet MS" pitchFamily="34" charset="0"/>
              </a:rPr>
              <a:t>  Save lives</a:t>
            </a:r>
          </a:p>
          <a:p>
            <a:pPr>
              <a:lnSpc>
                <a:spcPct val="150000"/>
              </a:lnSpc>
              <a:buFont typeface="Arial" pitchFamily="34" charset="0"/>
              <a:buChar char="•"/>
            </a:pPr>
            <a:r>
              <a:rPr lang="en-IN" sz="2400" b="1" dirty="0" smtClean="0">
                <a:solidFill>
                  <a:schemeClr val="bg1"/>
                </a:solidFill>
                <a:latin typeface="Trebuchet MS" pitchFamily="34" charset="0"/>
              </a:rPr>
              <a:t>  Reduce severe weather</a:t>
            </a:r>
          </a:p>
          <a:p>
            <a:pPr>
              <a:lnSpc>
                <a:spcPct val="150000"/>
              </a:lnSpc>
              <a:buFont typeface="Arial" pitchFamily="34" charset="0"/>
              <a:buChar char="•"/>
            </a:pPr>
            <a:r>
              <a:rPr lang="en-IN" sz="2400" b="1" dirty="0" smtClean="0">
                <a:solidFill>
                  <a:schemeClr val="bg1"/>
                </a:solidFill>
                <a:latin typeface="Trebuchet MS" pitchFamily="34" charset="0"/>
              </a:rPr>
              <a:t>  Minimize </a:t>
            </a:r>
            <a:r>
              <a:rPr lang="en-IN" sz="2400" b="1" dirty="0">
                <a:solidFill>
                  <a:schemeClr val="bg1"/>
                </a:solidFill>
                <a:latin typeface="Trebuchet MS" pitchFamily="34" charset="0"/>
              </a:rPr>
              <a:t>F</a:t>
            </a:r>
            <a:r>
              <a:rPr lang="en-IN" sz="2400" b="1" dirty="0" smtClean="0">
                <a:solidFill>
                  <a:schemeClr val="bg1"/>
                </a:solidFill>
                <a:latin typeface="Trebuchet MS" pitchFamily="34" charset="0"/>
              </a:rPr>
              <a:t>uel dependency</a:t>
            </a:r>
          </a:p>
          <a:p>
            <a:pPr>
              <a:lnSpc>
                <a:spcPct val="150000"/>
              </a:lnSpc>
              <a:buFont typeface="Arial" pitchFamily="34" charset="0"/>
              <a:buChar char="•"/>
            </a:pPr>
            <a:r>
              <a:rPr lang="en-IN" sz="2400" b="1" dirty="0" smtClean="0">
                <a:solidFill>
                  <a:schemeClr val="bg1"/>
                </a:solidFill>
                <a:latin typeface="Trebuchet MS" pitchFamily="34" charset="0"/>
              </a:rPr>
              <a:t>  Economic &amp; </a:t>
            </a:r>
            <a:r>
              <a:rPr lang="en-IN" sz="2400" b="1" dirty="0">
                <a:solidFill>
                  <a:schemeClr val="bg1"/>
                </a:solidFill>
                <a:latin typeface="Trebuchet MS" pitchFamily="34" charset="0"/>
              </a:rPr>
              <a:t>J</a:t>
            </a:r>
            <a:r>
              <a:rPr lang="en-IN" sz="2400" b="1" dirty="0" smtClean="0">
                <a:solidFill>
                  <a:schemeClr val="bg1"/>
                </a:solidFill>
                <a:latin typeface="Trebuchet MS" pitchFamily="34" charset="0"/>
              </a:rPr>
              <a:t>ob </a:t>
            </a:r>
          </a:p>
          <a:p>
            <a:pPr>
              <a:lnSpc>
                <a:spcPct val="150000"/>
              </a:lnSpc>
            </a:pPr>
            <a:r>
              <a:rPr lang="en-IN" sz="2400" b="1" dirty="0">
                <a:solidFill>
                  <a:schemeClr val="bg1"/>
                </a:solidFill>
                <a:latin typeface="Trebuchet MS" pitchFamily="34" charset="0"/>
              </a:rPr>
              <a:t> </a:t>
            </a:r>
            <a:r>
              <a:rPr lang="en-IN" sz="2400" b="1" dirty="0" smtClean="0">
                <a:solidFill>
                  <a:schemeClr val="bg1"/>
                </a:solidFill>
                <a:latin typeface="Trebuchet MS" pitchFamily="34" charset="0"/>
              </a:rPr>
              <a:t>  Development</a:t>
            </a:r>
          </a:p>
        </p:txBody>
      </p:sp>
      <p:pic>
        <p:nvPicPr>
          <p:cNvPr id="16" name="Picture 2"/>
          <p:cNvPicPr>
            <a:picLocks noChangeAspect="1" noChangeArrowheads="1"/>
          </p:cNvPicPr>
          <p:nvPr/>
        </p:nvPicPr>
        <p:blipFill>
          <a:blip r:embed="rId4"/>
          <a:srcRect/>
          <a:stretch>
            <a:fillRect/>
          </a:stretch>
        </p:blipFill>
        <p:spPr bwMode="auto">
          <a:xfrm>
            <a:off x="5072066" y="1428736"/>
            <a:ext cx="3533777" cy="4429156"/>
          </a:xfrm>
          <a:prstGeom prst="rect">
            <a:avLst/>
          </a:prstGeom>
          <a:noFill/>
          <a:ln w="25400">
            <a:solidFill>
              <a:schemeClr val="bg1"/>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2" name="TextBox 11"/>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WHY WE MOVE ALTERNATE FUELS &amp; DRIVE SYSTEMS</a:t>
            </a:r>
            <a:endParaRPr lang="en-IN" sz="2800" b="1" u="sng" dirty="0">
              <a:solidFill>
                <a:srgbClr val="FFC000"/>
              </a:solidFill>
              <a:latin typeface="Trebuchet MS" pitchFamily="34" charset="0"/>
            </a:endParaRPr>
          </a:p>
        </p:txBody>
      </p:sp>
      <p:sp>
        <p:nvSpPr>
          <p:cNvPr id="3074" name="AutoShape 2" descr="Diesel Clipart Images | Free Download | PNG Transparent Background - Pngtr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86" name="AutoShape 14" descr="443 Cng Vector Images, Stock Photos, 3D objects, &amp; Vectors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88" name="AutoShape 16" descr="D9-11a COMPRESSED NATURAL GAS (symbol) Sign - General Service Signs | TAP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2" name="AutoShape 20" descr="What is CNG? - A Short Guide | Homewood Disposal Servi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6" name="AutoShape 24" descr="Diesel Logo png download - 1024*1024 - Free Transparent Gasoline png  Download. - CleanPNG / Kis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98" name="AutoShape 26" descr="Diesel Logo png download - 1024*1024 - Free Transparent Gasoline png  Download. - CleanPNG / Kis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04" name="AutoShape 32" descr="Alternative Fuels: Liquefied Natural Gas 101 | Colorado/West Equipment &amp;  Nebraska/Central Equip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06" name="AutoShape 34" descr="Alternative Fuels: Liquefied Natural Gas 101 | Colorado/West Equipment &amp;  Nebraska/Central Equip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110" name="AutoShape 38" descr="Diesel Fuel, Color | ClipArt ET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0" name="Rectangle 29"/>
          <p:cNvSpPr/>
          <p:nvPr/>
        </p:nvSpPr>
        <p:spPr>
          <a:xfrm>
            <a:off x="300042"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DIESEL</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14.09</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24.78</a:t>
            </a:r>
            <a:endParaRPr lang="en-IN" sz="1600" b="1" baseline="-25000" dirty="0">
              <a:solidFill>
                <a:srgbClr val="FF0000"/>
              </a:solidFill>
              <a:latin typeface="Trebuchet MS" pitchFamily="34" charset="0"/>
            </a:endParaRPr>
          </a:p>
        </p:txBody>
      </p:sp>
      <p:sp>
        <p:nvSpPr>
          <p:cNvPr id="31" name="Rectangle 30"/>
          <p:cNvSpPr/>
          <p:nvPr/>
        </p:nvSpPr>
        <p:spPr>
          <a:xfrm>
            <a:off x="2085992"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PETROL</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5</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15</a:t>
            </a:r>
            <a:endParaRPr lang="en-IN" sz="1600" b="1" dirty="0" smtClean="0">
              <a:solidFill>
                <a:srgbClr val="FF0000"/>
              </a:solidFill>
              <a:latin typeface="Trebuchet MS" pitchFamily="34" charset="0"/>
            </a:endParaRPr>
          </a:p>
        </p:txBody>
      </p:sp>
      <p:sp>
        <p:nvSpPr>
          <p:cNvPr id="32" name="Rectangle 31"/>
          <p:cNvSpPr/>
          <p:nvPr/>
        </p:nvSpPr>
        <p:spPr>
          <a:xfrm>
            <a:off x="3851126" y="121442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CNG</a:t>
            </a:r>
          </a:p>
          <a:p>
            <a:pPr algn="ct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4</a:t>
            </a:r>
            <a:endParaRPr lang="en-IN" sz="1600" b="1" baseline="-25000" dirty="0" smtClean="0">
              <a:solidFill>
                <a:srgbClr val="0000FF"/>
              </a:solidFill>
              <a:latin typeface="Comic Sans MS" pitchFamily="66" charset="0"/>
            </a:endParaRPr>
          </a:p>
        </p:txBody>
      </p:sp>
      <p:sp>
        <p:nvSpPr>
          <p:cNvPr id="33" name="Rectangle 32"/>
          <p:cNvSpPr/>
          <p:nvPr/>
        </p:nvSpPr>
        <p:spPr>
          <a:xfrm>
            <a:off x="5586454" y="1214422"/>
            <a:ext cx="1414438"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LNG</a:t>
            </a:r>
          </a:p>
          <a:p>
            <a:pPr algn="ctr"/>
            <a:r>
              <a:rPr lang="en-IN" b="1" dirty="0" smtClean="0">
                <a:solidFill>
                  <a:srgbClr val="0000FF"/>
                </a:solidFill>
                <a:latin typeface="Trebuchet MS" pitchFamily="34" charset="0"/>
              </a:rPr>
              <a:t>CH</a:t>
            </a:r>
            <a:r>
              <a:rPr lang="en-IN" b="1" baseline="-25000" dirty="0" smtClean="0">
                <a:solidFill>
                  <a:srgbClr val="0000FF"/>
                </a:solidFill>
                <a:latin typeface="Trebuchet MS" pitchFamily="34" charset="0"/>
              </a:rPr>
              <a:t>4</a:t>
            </a:r>
            <a:endParaRPr lang="en-IN" b="1" baseline="-25000" dirty="0" smtClean="0">
              <a:solidFill>
                <a:srgbClr val="0000FF"/>
              </a:solidFill>
              <a:latin typeface="Comic Sans MS" pitchFamily="66" charset="0"/>
            </a:endParaRPr>
          </a:p>
        </p:txBody>
      </p:sp>
      <p:sp>
        <p:nvSpPr>
          <p:cNvPr id="34" name="Rectangle 33"/>
          <p:cNvSpPr/>
          <p:nvPr/>
        </p:nvSpPr>
        <p:spPr>
          <a:xfrm>
            <a:off x="285720" y="2285992"/>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DME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6</a:t>
            </a:r>
            <a:r>
              <a:rPr lang="en-IN" sz="1600" b="1" dirty="0" smtClean="0">
                <a:solidFill>
                  <a:srgbClr val="0000FF"/>
                </a:solidFill>
                <a:latin typeface="Trebuchet MS" pitchFamily="34" charset="0"/>
              </a:rPr>
              <a:t>O</a:t>
            </a:r>
            <a:endParaRPr lang="en-IN" sz="1600" b="1" dirty="0" smtClean="0">
              <a:solidFill>
                <a:srgbClr val="0000FF"/>
              </a:solidFill>
              <a:latin typeface="Comic Sans MS" pitchFamily="66" charset="0"/>
            </a:endParaRPr>
          </a:p>
        </p:txBody>
      </p:sp>
      <p:sp>
        <p:nvSpPr>
          <p:cNvPr id="35" name="Rectangle 34"/>
          <p:cNvSpPr/>
          <p:nvPr/>
        </p:nvSpPr>
        <p:spPr>
          <a:xfrm>
            <a:off x="5572132" y="228599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ETHANOL</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5</a:t>
            </a:r>
            <a:r>
              <a:rPr lang="en-IN" sz="1600" b="1" dirty="0" smtClean="0">
                <a:solidFill>
                  <a:srgbClr val="0000FF"/>
                </a:solidFill>
                <a:latin typeface="Trebuchet MS" pitchFamily="34" charset="0"/>
              </a:rPr>
              <a:t>OH</a:t>
            </a:r>
          </a:p>
          <a:p>
            <a:pPr algn="ctr"/>
            <a:r>
              <a:rPr lang="en-IN" sz="1200" b="1" dirty="0" smtClean="0">
                <a:solidFill>
                  <a:srgbClr val="0000FF"/>
                </a:solidFill>
                <a:latin typeface="Trebuchet MS" pitchFamily="34" charset="0"/>
              </a:rPr>
              <a:t>(P Series)</a:t>
            </a:r>
          </a:p>
        </p:txBody>
      </p:sp>
      <p:sp>
        <p:nvSpPr>
          <p:cNvPr id="36" name="Rectangle 35"/>
          <p:cNvSpPr/>
          <p:nvPr/>
        </p:nvSpPr>
        <p:spPr>
          <a:xfrm>
            <a:off x="7358082" y="228599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METHANOL</a:t>
            </a:r>
          </a:p>
          <a:p>
            <a:pPr algn="ct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3</a:t>
            </a:r>
            <a:r>
              <a:rPr lang="en-IN" sz="1600" b="1" dirty="0" smtClean="0">
                <a:solidFill>
                  <a:srgbClr val="0000FF"/>
                </a:solidFill>
                <a:latin typeface="Trebuchet MS" pitchFamily="34" charset="0"/>
              </a:rPr>
              <a:t>OH</a:t>
            </a:r>
            <a:endParaRPr lang="en-IN" sz="1600" b="1" dirty="0">
              <a:solidFill>
                <a:srgbClr val="0000FF"/>
              </a:solidFill>
              <a:latin typeface="Trebuchet MS" pitchFamily="34" charset="0"/>
            </a:endParaRPr>
          </a:p>
        </p:txBody>
      </p:sp>
      <p:sp>
        <p:nvSpPr>
          <p:cNvPr id="38" name="Rectangle 37"/>
          <p:cNvSpPr/>
          <p:nvPr/>
        </p:nvSpPr>
        <p:spPr>
          <a:xfrm>
            <a:off x="2071670" y="228599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smtClean="0">
                <a:solidFill>
                  <a:schemeClr val="tx1"/>
                </a:solidFill>
                <a:latin typeface="Comic Sans MS" pitchFamily="66" charset="0"/>
              </a:rPr>
              <a:t>BIO-DIESEL</a:t>
            </a:r>
          </a:p>
          <a:p>
            <a:pPr algn="ctr"/>
            <a:r>
              <a:rPr lang="en-IN" sz="1600" b="1" dirty="0" smtClean="0">
                <a:solidFill>
                  <a:srgbClr val="0000FF"/>
                </a:solidFill>
                <a:latin typeface="Trebuchet MS" pitchFamily="34" charset="0"/>
              </a:rPr>
              <a:t>RCO</a:t>
            </a:r>
            <a:r>
              <a:rPr lang="en-IN" sz="1600" b="1" baseline="-25000" dirty="0" smtClean="0">
                <a:solidFill>
                  <a:srgbClr val="0000FF"/>
                </a:solidFill>
                <a:latin typeface="Trebuchet MS" pitchFamily="34" charset="0"/>
              </a:rPr>
              <a:t>2</a:t>
            </a:r>
            <a:r>
              <a:rPr lang="en-IN" sz="1600" b="1" dirty="0" smtClean="0">
                <a:solidFill>
                  <a:srgbClr val="0000FF"/>
                </a:solidFill>
                <a:latin typeface="Trebuchet MS" pitchFamily="34" charset="0"/>
              </a:rPr>
              <a:t>CH</a:t>
            </a:r>
            <a:r>
              <a:rPr lang="en-IN" sz="1600" b="1" baseline="-25000" dirty="0" smtClean="0">
                <a:solidFill>
                  <a:srgbClr val="0000FF"/>
                </a:solidFill>
                <a:latin typeface="Trebuchet MS" pitchFamily="34" charset="0"/>
              </a:rPr>
              <a:t>3</a:t>
            </a:r>
            <a:endParaRPr lang="en-IN" sz="1600" b="1" baseline="-25000" dirty="0">
              <a:solidFill>
                <a:srgbClr val="0000FF"/>
              </a:solidFill>
              <a:latin typeface="Trebuchet MS" pitchFamily="34" charset="0"/>
            </a:endParaRPr>
          </a:p>
        </p:txBody>
      </p:sp>
      <p:sp>
        <p:nvSpPr>
          <p:cNvPr id="39" name="Rectangle 38"/>
          <p:cNvSpPr/>
          <p:nvPr/>
        </p:nvSpPr>
        <p:spPr>
          <a:xfrm>
            <a:off x="3836804" y="3429000"/>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PROPANE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3</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8</a:t>
            </a:r>
            <a:r>
              <a:rPr lang="en-IN" sz="1600" b="1" dirty="0" smtClean="0">
                <a:solidFill>
                  <a:srgbClr val="0000FF"/>
                </a:solidFill>
                <a:latin typeface="Trebuchet MS" pitchFamily="34" charset="0"/>
              </a:rPr>
              <a:t> </a:t>
            </a:r>
          </a:p>
        </p:txBody>
      </p:sp>
      <p:sp>
        <p:nvSpPr>
          <p:cNvPr id="40" name="Rectangle 39"/>
          <p:cNvSpPr/>
          <p:nvPr/>
        </p:nvSpPr>
        <p:spPr>
          <a:xfrm>
            <a:off x="314296" y="3429000"/>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BUTANE</a:t>
            </a: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4</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10</a:t>
            </a:r>
          </a:p>
        </p:txBody>
      </p:sp>
      <p:sp>
        <p:nvSpPr>
          <p:cNvPr id="41" name="Rectangle 40"/>
          <p:cNvSpPr/>
          <p:nvPr/>
        </p:nvSpPr>
        <p:spPr>
          <a:xfrm>
            <a:off x="2071670" y="3429000"/>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OCTANE</a:t>
            </a:r>
          </a:p>
          <a:p>
            <a:pPr algn="ctr"/>
            <a:r>
              <a:rPr lang="en-IN" sz="1600" b="1" dirty="0" smtClean="0">
                <a:solidFill>
                  <a:srgbClr val="FF0000"/>
                </a:solidFill>
                <a:latin typeface="Trebuchet MS" pitchFamily="34" charset="0"/>
              </a:rPr>
              <a:t>C</a:t>
            </a:r>
            <a:r>
              <a:rPr lang="en-IN" sz="1600" b="1" baseline="-25000" dirty="0" smtClean="0">
                <a:solidFill>
                  <a:srgbClr val="FF0000"/>
                </a:solidFill>
                <a:latin typeface="Trebuchet MS" pitchFamily="34" charset="0"/>
              </a:rPr>
              <a:t>8</a:t>
            </a:r>
            <a:r>
              <a:rPr lang="en-IN" sz="1600" b="1" dirty="0" smtClean="0">
                <a:solidFill>
                  <a:srgbClr val="FF0000"/>
                </a:solidFill>
                <a:latin typeface="Trebuchet MS" pitchFamily="34" charset="0"/>
              </a:rPr>
              <a:t>H</a:t>
            </a:r>
            <a:r>
              <a:rPr lang="en-IN" sz="1600" b="1" baseline="-25000" dirty="0" smtClean="0">
                <a:solidFill>
                  <a:srgbClr val="FF0000"/>
                </a:solidFill>
                <a:latin typeface="Trebuchet MS" pitchFamily="34" charset="0"/>
              </a:rPr>
              <a:t>18</a:t>
            </a:r>
          </a:p>
        </p:txBody>
      </p:sp>
      <p:sp>
        <p:nvSpPr>
          <p:cNvPr id="42" name="Rectangle 41"/>
          <p:cNvSpPr/>
          <p:nvPr/>
        </p:nvSpPr>
        <p:spPr>
          <a:xfrm>
            <a:off x="5572132" y="3429000"/>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E-FUELS</a:t>
            </a:r>
            <a:r>
              <a:rPr lang="en-IN" sz="1600" b="1" baseline="-25000" dirty="0" smtClean="0">
                <a:solidFill>
                  <a:srgbClr val="0000FF"/>
                </a:solidFill>
                <a:latin typeface="Trebuchet MS" pitchFamily="34" charset="0"/>
              </a:rPr>
              <a:t> </a:t>
            </a:r>
          </a:p>
          <a:p>
            <a:pPr algn="ctr"/>
            <a:r>
              <a:rPr lang="en-IN" sz="1300" b="1" dirty="0" smtClean="0">
                <a:solidFill>
                  <a:srgbClr val="0000FF"/>
                </a:solidFill>
                <a:latin typeface="Trebuchet MS" pitchFamily="34" charset="0"/>
              </a:rPr>
              <a:t>e-kerosene, </a:t>
            </a:r>
          </a:p>
          <a:p>
            <a:pPr algn="ctr"/>
            <a:r>
              <a:rPr lang="en-IN" sz="1300" b="1" dirty="0" smtClean="0">
                <a:solidFill>
                  <a:srgbClr val="0000FF"/>
                </a:solidFill>
                <a:latin typeface="Trebuchet MS" pitchFamily="34" charset="0"/>
              </a:rPr>
              <a:t>e-methanol etc</a:t>
            </a:r>
            <a:endParaRPr lang="en-IN" sz="1300" b="1" dirty="0" smtClean="0">
              <a:solidFill>
                <a:schemeClr val="tx1"/>
              </a:solidFill>
              <a:latin typeface="Comic Sans MS" pitchFamily="66" charset="0"/>
            </a:endParaRPr>
          </a:p>
        </p:txBody>
      </p:sp>
      <p:sp>
        <p:nvSpPr>
          <p:cNvPr id="43" name="TextBox 42"/>
          <p:cNvSpPr txBox="1"/>
          <p:nvPr/>
        </p:nvSpPr>
        <p:spPr>
          <a:xfrm>
            <a:off x="-32" y="5500702"/>
            <a:ext cx="9144032" cy="1169551"/>
          </a:xfrm>
          <a:prstGeom prst="rect">
            <a:avLst/>
          </a:prstGeom>
          <a:noFill/>
        </p:spPr>
        <p:txBody>
          <a:bodyPr wrap="square" rtlCol="0">
            <a:spAutoFit/>
          </a:bodyPr>
          <a:lstStyle/>
          <a:p>
            <a:r>
              <a:rPr lang="en-IN" sz="1400" b="1" dirty="0" smtClean="0">
                <a:solidFill>
                  <a:srgbClr val="FFC000"/>
                </a:solidFill>
                <a:latin typeface="Trebuchet MS" pitchFamily="34" charset="0"/>
              </a:rPr>
              <a:t>Note : </a:t>
            </a:r>
            <a:r>
              <a:rPr lang="en-IN" sz="1400" dirty="0" smtClean="0">
                <a:solidFill>
                  <a:schemeClr val="bg1"/>
                </a:solidFill>
                <a:latin typeface="Trebuchet MS" pitchFamily="34" charset="0"/>
              </a:rPr>
              <a:t>e – Fuels are synthetic fuels produced from renewable raw materials such as maize, rapeseed, wheat and palm oil (e.g. bio-ethanol). </a:t>
            </a:r>
            <a:r>
              <a:rPr lang="en-IN" sz="1400" dirty="0" smtClean="0">
                <a:solidFill>
                  <a:srgbClr val="FFC000"/>
                </a:solidFill>
                <a:latin typeface="Trebuchet MS" pitchFamily="34" charset="0"/>
              </a:rPr>
              <a:t>R* - Fatty Acid</a:t>
            </a:r>
            <a:r>
              <a:rPr lang="en-IN" sz="1400" dirty="0" smtClean="0">
                <a:solidFill>
                  <a:schemeClr val="bg1"/>
                </a:solidFill>
                <a:latin typeface="Trebuchet MS" pitchFamily="34" charset="0"/>
              </a:rPr>
              <a:t>. </a:t>
            </a:r>
            <a:r>
              <a:rPr lang="en-IN" sz="1400" dirty="0" smtClean="0">
                <a:solidFill>
                  <a:schemeClr val="accent6">
                    <a:lumMod val="20000"/>
                    <a:lumOff val="80000"/>
                  </a:schemeClr>
                </a:solidFill>
                <a:latin typeface="Trebuchet MS" pitchFamily="34" charset="0"/>
              </a:rPr>
              <a:t>P- Indicates Methanol Percentage</a:t>
            </a:r>
          </a:p>
          <a:p>
            <a:r>
              <a:rPr lang="en-IN" sz="1400" dirty="0" smtClean="0">
                <a:solidFill>
                  <a:srgbClr val="00FF00"/>
                </a:solidFill>
                <a:latin typeface="Trebuchet MS" pitchFamily="34" charset="0"/>
              </a:rPr>
              <a:t>2. Diesel - </a:t>
            </a:r>
            <a:r>
              <a:rPr lang="en-IN" sz="1400" dirty="0" smtClean="0">
                <a:solidFill>
                  <a:srgbClr val="00FF00"/>
                </a:solidFill>
              </a:rPr>
              <a:t>Liquid methylnaphthalene  (45 TO 55 </a:t>
            </a:r>
            <a:r>
              <a:rPr lang="en-IN" sz="1400" dirty="0" err="1" smtClean="0">
                <a:solidFill>
                  <a:srgbClr val="00FF00"/>
                </a:solidFill>
              </a:rPr>
              <a:t>Cetane</a:t>
            </a:r>
            <a:r>
              <a:rPr lang="en-IN" sz="1400" dirty="0" smtClean="0">
                <a:solidFill>
                  <a:srgbClr val="00FF00"/>
                </a:solidFill>
              </a:rPr>
              <a:t>), 3.  Petrol - </a:t>
            </a:r>
            <a:r>
              <a:rPr lang="en-IN" sz="1400" dirty="0" smtClean="0">
                <a:solidFill>
                  <a:srgbClr val="00FF00"/>
                </a:solidFill>
                <a:latin typeface="Trebuchet MS" pitchFamily="34" charset="0"/>
              </a:rPr>
              <a:t>Mixture of </a:t>
            </a:r>
            <a:r>
              <a:rPr lang="en-IN" sz="1400" dirty="0" err="1" smtClean="0">
                <a:solidFill>
                  <a:srgbClr val="00FF00"/>
                </a:solidFill>
                <a:latin typeface="Trebuchet MS" pitchFamily="34" charset="0"/>
              </a:rPr>
              <a:t>Iso</a:t>
            </a:r>
            <a:r>
              <a:rPr lang="en-IN" sz="1400" dirty="0" smtClean="0">
                <a:solidFill>
                  <a:srgbClr val="00FF00"/>
                </a:solidFill>
                <a:latin typeface="Trebuchet MS" pitchFamily="34" charset="0"/>
              </a:rPr>
              <a:t>-octane &amp; </a:t>
            </a:r>
            <a:r>
              <a:rPr lang="en-IN" sz="1400" dirty="0" err="1" smtClean="0">
                <a:solidFill>
                  <a:srgbClr val="00FF00"/>
                </a:solidFill>
                <a:latin typeface="Trebuchet MS" pitchFamily="34" charset="0"/>
              </a:rPr>
              <a:t>Heptane</a:t>
            </a:r>
            <a:r>
              <a:rPr lang="en-IN" sz="1400" dirty="0" smtClean="0">
                <a:solidFill>
                  <a:srgbClr val="00FF00"/>
                </a:solidFill>
                <a:latin typeface="Trebuchet MS" pitchFamily="34" charset="0"/>
              </a:rPr>
              <a:t> (91 TO 95 Octane) </a:t>
            </a:r>
            <a:r>
              <a:rPr lang="en-IN" sz="1400" dirty="0" smtClean="0">
                <a:solidFill>
                  <a:srgbClr val="FFC000"/>
                </a:solidFill>
                <a:latin typeface="Trebuchet MS" pitchFamily="34" charset="0"/>
              </a:rPr>
              <a:t>4. </a:t>
            </a:r>
            <a:r>
              <a:rPr lang="en-IN" sz="1400" dirty="0" smtClean="0">
                <a:solidFill>
                  <a:srgbClr val="FFC000"/>
                </a:solidFill>
              </a:rPr>
              <a:t>Photo-fermentation reaction: C6H12O6→6CO2 + 12H2</a:t>
            </a:r>
          </a:p>
          <a:p>
            <a:endParaRPr lang="en-IN" sz="1400" dirty="0">
              <a:solidFill>
                <a:srgbClr val="FFC000"/>
              </a:solidFill>
              <a:latin typeface="Trebuchet MS" pitchFamily="34" charset="0"/>
            </a:endParaRPr>
          </a:p>
        </p:txBody>
      </p:sp>
      <p:sp>
        <p:nvSpPr>
          <p:cNvPr id="44" name="Rectangle 43"/>
          <p:cNvSpPr/>
          <p:nvPr/>
        </p:nvSpPr>
        <p:spPr>
          <a:xfrm>
            <a:off x="7358082" y="121442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HYDROGEN</a:t>
            </a:r>
          </a:p>
          <a:p>
            <a:pPr algn="ct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2</a:t>
            </a:r>
            <a:endParaRPr lang="en-IN" sz="1600" b="1" baseline="-25000" dirty="0" smtClean="0">
              <a:solidFill>
                <a:srgbClr val="0000FF"/>
              </a:solidFill>
              <a:latin typeface="Comic Sans MS" pitchFamily="66" charset="0"/>
            </a:endParaRPr>
          </a:p>
        </p:txBody>
      </p:sp>
      <p:sp>
        <p:nvSpPr>
          <p:cNvPr id="45" name="Rectangle 44"/>
          <p:cNvSpPr/>
          <p:nvPr/>
        </p:nvSpPr>
        <p:spPr>
          <a:xfrm>
            <a:off x="3836804" y="228599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N-</a:t>
            </a:r>
            <a:r>
              <a:rPr lang="en-IN" sz="1600" b="1" dirty="0" err="1" smtClean="0">
                <a:solidFill>
                  <a:schemeClr val="tx1"/>
                </a:solidFill>
                <a:latin typeface="Comic Sans MS" pitchFamily="66" charset="0"/>
              </a:rPr>
              <a:t>Butanol</a:t>
            </a:r>
            <a:endParaRPr lang="en-IN" sz="1600" b="1" dirty="0" smtClean="0">
              <a:solidFill>
                <a:schemeClr val="tx1"/>
              </a:solidFill>
              <a:latin typeface="Comic Sans MS" pitchFamily="66" charset="0"/>
            </a:endParaRPr>
          </a:p>
          <a:p>
            <a:pPr algn="ctr"/>
            <a:r>
              <a:rPr lang="en-IN" sz="1600" b="1" dirty="0" smtClean="0">
                <a:solidFill>
                  <a:srgbClr val="0000FF"/>
                </a:solidFill>
                <a:latin typeface="Trebuchet MS" pitchFamily="34" charset="0"/>
              </a:rPr>
              <a:t>C</a:t>
            </a:r>
            <a:r>
              <a:rPr lang="en-IN" sz="1600" b="1" baseline="-25000" dirty="0" smtClean="0">
                <a:solidFill>
                  <a:srgbClr val="0000FF"/>
                </a:solidFill>
                <a:latin typeface="Trebuchet MS" pitchFamily="34" charset="0"/>
              </a:rPr>
              <a:t>4</a:t>
            </a:r>
            <a:r>
              <a:rPr lang="en-IN" sz="1600" b="1" dirty="0" smtClean="0">
                <a:solidFill>
                  <a:srgbClr val="0000FF"/>
                </a:solidFill>
                <a:latin typeface="Trebuchet MS" pitchFamily="34" charset="0"/>
              </a:rPr>
              <a:t>H</a:t>
            </a:r>
            <a:r>
              <a:rPr lang="en-IN" sz="1600" b="1" baseline="-25000" dirty="0" smtClean="0">
                <a:solidFill>
                  <a:srgbClr val="0000FF"/>
                </a:solidFill>
                <a:latin typeface="Trebuchet MS" pitchFamily="34" charset="0"/>
              </a:rPr>
              <a:t>9</a:t>
            </a:r>
            <a:r>
              <a:rPr lang="en-IN" sz="1600" b="1" dirty="0" smtClean="0">
                <a:solidFill>
                  <a:srgbClr val="0000FF"/>
                </a:solidFill>
                <a:latin typeface="Trebuchet MS" pitchFamily="34" charset="0"/>
              </a:rPr>
              <a:t>0H</a:t>
            </a:r>
            <a:endParaRPr lang="en-IN" sz="1600" b="1" baseline="-25000" dirty="0">
              <a:solidFill>
                <a:srgbClr val="0000FF"/>
              </a:solidFill>
              <a:latin typeface="Trebuchet MS" pitchFamily="34" charset="0"/>
            </a:endParaRPr>
          </a:p>
        </p:txBody>
      </p:sp>
      <p:sp>
        <p:nvSpPr>
          <p:cNvPr id="37" name="Rectangle 36"/>
          <p:cNvSpPr/>
          <p:nvPr/>
        </p:nvSpPr>
        <p:spPr>
          <a:xfrm>
            <a:off x="5572132" y="442913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SOLAR</a:t>
            </a:r>
            <a:r>
              <a:rPr lang="en-IN" sz="1600" b="1" baseline="-25000" dirty="0" smtClean="0">
                <a:solidFill>
                  <a:srgbClr val="0000FF"/>
                </a:solidFill>
                <a:latin typeface="Trebuchet MS" pitchFamily="34" charset="0"/>
              </a:rPr>
              <a:t> </a:t>
            </a:r>
          </a:p>
          <a:p>
            <a:pPr algn="ctr"/>
            <a:r>
              <a:rPr lang="en-IN" sz="1400" b="1" dirty="0" smtClean="0">
                <a:solidFill>
                  <a:srgbClr val="0000FF"/>
                </a:solidFill>
                <a:latin typeface="Trebuchet MS" pitchFamily="34" charset="0"/>
              </a:rPr>
              <a:t>( PV-Photovoltaic)</a:t>
            </a:r>
          </a:p>
        </p:txBody>
      </p:sp>
      <p:sp>
        <p:nvSpPr>
          <p:cNvPr id="46" name="Rectangle 45"/>
          <p:cNvSpPr/>
          <p:nvPr/>
        </p:nvSpPr>
        <p:spPr>
          <a:xfrm>
            <a:off x="7358082" y="3429000"/>
            <a:ext cx="140278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CBG</a:t>
            </a:r>
            <a:endParaRPr lang="en-IN" sz="1000" b="1" dirty="0" smtClean="0">
              <a:solidFill>
                <a:srgbClr val="0000FF"/>
              </a:solidFill>
              <a:latin typeface="Trebuchet MS" pitchFamily="34" charset="0"/>
            </a:endParaRPr>
          </a:p>
          <a:p>
            <a:pPr algn="ctr"/>
            <a:r>
              <a:rPr lang="en-IN" sz="1400" b="1" dirty="0" smtClean="0">
                <a:solidFill>
                  <a:srgbClr val="0000FF"/>
                </a:solidFill>
                <a:latin typeface="Trebuchet MS" pitchFamily="34" charset="0"/>
              </a:rPr>
              <a:t>(Mix of CH</a:t>
            </a:r>
            <a:r>
              <a:rPr lang="en-IN" sz="1400" b="1" baseline="-25000" dirty="0" smtClean="0">
                <a:solidFill>
                  <a:srgbClr val="0000FF"/>
                </a:solidFill>
                <a:latin typeface="Trebuchet MS" pitchFamily="34" charset="0"/>
              </a:rPr>
              <a:t>4</a:t>
            </a:r>
            <a:r>
              <a:rPr lang="en-IN" sz="1400" b="1" dirty="0" smtClean="0">
                <a:solidFill>
                  <a:srgbClr val="0000FF"/>
                </a:solidFill>
                <a:latin typeface="Trebuchet MS" pitchFamily="34" charset="0"/>
              </a:rPr>
              <a:t>+ CO</a:t>
            </a:r>
            <a:r>
              <a:rPr lang="en-IN" sz="1400" b="1" baseline="-25000" dirty="0" smtClean="0">
                <a:solidFill>
                  <a:srgbClr val="0000FF"/>
                </a:solidFill>
                <a:latin typeface="Trebuchet MS" pitchFamily="34" charset="0"/>
              </a:rPr>
              <a:t>2 </a:t>
            </a:r>
            <a:r>
              <a:rPr lang="en-IN" sz="1400" b="1" dirty="0" smtClean="0">
                <a:solidFill>
                  <a:srgbClr val="0000FF"/>
                </a:solidFill>
                <a:latin typeface="Trebuchet MS" pitchFamily="34" charset="0"/>
              </a:rPr>
              <a:t>+H</a:t>
            </a:r>
            <a:r>
              <a:rPr lang="en-IN" sz="1400" b="1" baseline="-25000" dirty="0" smtClean="0">
                <a:solidFill>
                  <a:srgbClr val="0000FF"/>
                </a:solidFill>
                <a:latin typeface="Trebuchet MS" pitchFamily="34" charset="0"/>
              </a:rPr>
              <a:t>2</a:t>
            </a:r>
            <a:r>
              <a:rPr lang="en-IN" sz="1400" b="1" dirty="0" smtClean="0">
                <a:solidFill>
                  <a:srgbClr val="0000FF"/>
                </a:solidFill>
                <a:latin typeface="Trebuchet MS" pitchFamily="34" charset="0"/>
              </a:rPr>
              <a:t>O+H</a:t>
            </a:r>
            <a:r>
              <a:rPr lang="en-IN" sz="1400" b="1" baseline="-25000" dirty="0" smtClean="0">
                <a:solidFill>
                  <a:srgbClr val="0000FF"/>
                </a:solidFill>
                <a:latin typeface="Trebuchet MS" pitchFamily="34" charset="0"/>
              </a:rPr>
              <a:t>2</a:t>
            </a:r>
            <a:r>
              <a:rPr lang="en-IN" sz="1400" b="1" dirty="0" smtClean="0">
                <a:solidFill>
                  <a:srgbClr val="0000FF"/>
                </a:solidFill>
                <a:latin typeface="Trebuchet MS" pitchFamily="34" charset="0"/>
              </a:rPr>
              <a:t>S)</a:t>
            </a:r>
            <a:endParaRPr lang="en-IN" sz="1400" b="1" dirty="0" smtClean="0">
              <a:solidFill>
                <a:schemeClr val="tx1"/>
              </a:solidFill>
              <a:latin typeface="Comic Sans MS" pitchFamily="66" charset="0"/>
            </a:endParaRPr>
          </a:p>
        </p:txBody>
      </p:sp>
      <p:sp>
        <p:nvSpPr>
          <p:cNvPr id="47" name="Rectangle 46"/>
          <p:cNvSpPr/>
          <p:nvPr/>
        </p:nvSpPr>
        <p:spPr>
          <a:xfrm>
            <a:off x="357158" y="442913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BIO-H</a:t>
            </a:r>
            <a:r>
              <a:rPr lang="en-IN" sz="1600" b="1" baseline="-25000" dirty="0" smtClean="0">
                <a:solidFill>
                  <a:schemeClr val="tx1"/>
                </a:solidFill>
                <a:latin typeface="Comic Sans MS" pitchFamily="66" charset="0"/>
              </a:rPr>
              <a:t>2</a:t>
            </a:r>
          </a:p>
          <a:p>
            <a:pPr algn="ctr"/>
            <a:r>
              <a:rPr lang="en-IN" sz="1200" b="1" dirty="0" smtClean="0">
                <a:solidFill>
                  <a:srgbClr val="0000FF"/>
                </a:solidFill>
                <a:latin typeface="Comic Sans MS" pitchFamily="66" charset="0"/>
              </a:rPr>
              <a:t>(Photo fermentation)</a:t>
            </a:r>
            <a:endParaRPr lang="en-IN" sz="1200" b="1" baseline="-25000" dirty="0">
              <a:solidFill>
                <a:srgbClr val="0000FF"/>
              </a:solidFill>
              <a:latin typeface="Trebuchet MS" pitchFamily="34" charset="0"/>
            </a:endParaRPr>
          </a:p>
        </p:txBody>
      </p:sp>
      <p:sp>
        <p:nvSpPr>
          <p:cNvPr id="49" name="Rectangle 48"/>
          <p:cNvSpPr/>
          <p:nvPr/>
        </p:nvSpPr>
        <p:spPr>
          <a:xfrm>
            <a:off x="2071670" y="4429132"/>
            <a:ext cx="13638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BIO-CH</a:t>
            </a:r>
            <a:r>
              <a:rPr lang="en-IN" sz="1600" b="1" baseline="-25000" dirty="0" smtClean="0">
                <a:solidFill>
                  <a:schemeClr val="tx1"/>
                </a:solidFill>
                <a:latin typeface="Comic Sans MS" pitchFamily="66" charset="0"/>
              </a:rPr>
              <a:t>4</a:t>
            </a:r>
          </a:p>
          <a:p>
            <a:pPr algn="ctr"/>
            <a:r>
              <a:rPr lang="en-IN" sz="1000" b="1" dirty="0" smtClean="0">
                <a:solidFill>
                  <a:srgbClr val="0000FF"/>
                </a:solidFill>
                <a:latin typeface="Trebuchet MS" pitchFamily="34" charset="0"/>
              </a:rPr>
              <a:t>(Mix of CH</a:t>
            </a:r>
            <a:r>
              <a:rPr lang="en-IN" sz="1000" b="1" baseline="-25000" dirty="0" smtClean="0">
                <a:solidFill>
                  <a:srgbClr val="0000FF"/>
                </a:solidFill>
                <a:latin typeface="Trebuchet MS" pitchFamily="34" charset="0"/>
              </a:rPr>
              <a:t>4</a:t>
            </a:r>
            <a:r>
              <a:rPr lang="en-IN" sz="1000" b="1" dirty="0" smtClean="0">
                <a:solidFill>
                  <a:srgbClr val="0000FF"/>
                </a:solidFill>
                <a:latin typeface="Trebuchet MS" pitchFamily="34" charset="0"/>
              </a:rPr>
              <a:t>+ CO</a:t>
            </a:r>
            <a:r>
              <a:rPr lang="en-IN" sz="1000" b="1" baseline="-25000" dirty="0" smtClean="0">
                <a:solidFill>
                  <a:srgbClr val="0000FF"/>
                </a:solidFill>
                <a:latin typeface="Trebuchet MS" pitchFamily="34" charset="0"/>
              </a:rPr>
              <a:t>2 </a:t>
            </a:r>
            <a:r>
              <a:rPr lang="en-IN" sz="1000" b="1" dirty="0" smtClean="0">
                <a:solidFill>
                  <a:srgbClr val="0000FF"/>
                </a:solidFill>
                <a:latin typeface="Trebuchet MS" pitchFamily="34" charset="0"/>
              </a:rPr>
              <a:t>+H</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O+O</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 N</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+H</a:t>
            </a:r>
            <a:r>
              <a:rPr lang="en-IN" sz="1000" b="1" baseline="-25000" dirty="0" smtClean="0">
                <a:solidFill>
                  <a:srgbClr val="0000FF"/>
                </a:solidFill>
                <a:latin typeface="Trebuchet MS" pitchFamily="34" charset="0"/>
              </a:rPr>
              <a:t>2</a:t>
            </a:r>
            <a:r>
              <a:rPr lang="en-IN" sz="1000" b="1" dirty="0" smtClean="0">
                <a:solidFill>
                  <a:srgbClr val="0000FF"/>
                </a:solidFill>
                <a:latin typeface="Trebuchet MS" pitchFamily="34" charset="0"/>
              </a:rPr>
              <a:t>S)</a:t>
            </a:r>
            <a:endParaRPr lang="en-IN" sz="1000" b="1" baseline="-25000" dirty="0" smtClean="0">
              <a:solidFill>
                <a:srgbClr val="0000FF"/>
              </a:solidFill>
              <a:latin typeface="Trebuchet MS" pitchFamily="34" charset="0"/>
            </a:endParaRPr>
          </a:p>
        </p:txBody>
      </p:sp>
      <p:sp>
        <p:nvSpPr>
          <p:cNvPr id="50" name="Rectangle 49"/>
          <p:cNvSpPr/>
          <p:nvPr/>
        </p:nvSpPr>
        <p:spPr>
          <a:xfrm>
            <a:off x="3857620" y="4429132"/>
            <a:ext cx="142876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latin typeface="Comic Sans MS" pitchFamily="66" charset="0"/>
              </a:rPr>
              <a:t>AMMONIA</a:t>
            </a:r>
            <a:r>
              <a:rPr lang="en-IN" sz="1600" b="1" baseline="-25000" dirty="0" smtClean="0">
                <a:solidFill>
                  <a:srgbClr val="0000FF"/>
                </a:solidFill>
                <a:latin typeface="Trebuchet MS" pitchFamily="34" charset="0"/>
              </a:rPr>
              <a:t> </a:t>
            </a:r>
          </a:p>
          <a:p>
            <a:pPr algn="ctr"/>
            <a:r>
              <a:rPr lang="en-IN" sz="1400" b="1" dirty="0" smtClean="0">
                <a:solidFill>
                  <a:srgbClr val="0000FF"/>
                </a:solidFill>
                <a:latin typeface="Trebuchet MS" pitchFamily="34" charset="0"/>
              </a:rPr>
              <a:t>( NH</a:t>
            </a:r>
            <a:r>
              <a:rPr lang="en-IN" sz="1400" b="1" baseline="-25000" dirty="0" smtClean="0">
                <a:solidFill>
                  <a:srgbClr val="0000FF"/>
                </a:solidFill>
                <a:latin typeface="Trebuchet MS" pitchFamily="34" charset="0"/>
              </a:rPr>
              <a:t>3</a:t>
            </a:r>
            <a:r>
              <a:rPr lang="en-IN" sz="1400" b="1" dirty="0" smtClean="0">
                <a:solidFill>
                  <a:srgbClr val="0000FF"/>
                </a:solidFill>
                <a:latin typeface="Trebuchet MS" pitchFamily="34" charset="0"/>
              </a:rPr>
              <a:t>)</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ALTERNATE FUELS OTHER THAN THE DIESEL IN INDIA</a:t>
            </a:r>
            <a:endParaRPr lang="en-IN" sz="2800" b="1" u="sng" dirty="0">
              <a:solidFill>
                <a:srgbClr val="FFC000"/>
              </a:solidFill>
              <a:latin typeface="Trebuchet MS" pitchFamily="34" charset="0"/>
            </a:endParaRPr>
          </a:p>
        </p:txBody>
      </p:sp>
      <p:sp>
        <p:nvSpPr>
          <p:cNvPr id="12" name="TextBox 11"/>
          <p:cNvSpPr txBox="1"/>
          <p:nvPr/>
        </p:nvSpPr>
        <p:spPr>
          <a:xfrm>
            <a:off x="5055802" y="2786058"/>
            <a:ext cx="228601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DIMETHYL</a:t>
            </a:r>
            <a:r>
              <a:rPr lang="en-IN" sz="2000" b="1" dirty="0" smtClean="0">
                <a:solidFill>
                  <a:schemeClr val="tx2">
                    <a:lumMod val="75000"/>
                  </a:schemeClr>
                </a:solidFill>
                <a:latin typeface="Trebuchet MS" pitchFamily="34" charset="0"/>
              </a:rPr>
              <a:t> </a:t>
            </a:r>
          </a:p>
          <a:p>
            <a:pPr algn="ctr"/>
            <a:r>
              <a:rPr lang="en-IN" sz="2000" b="1" dirty="0" smtClean="0">
                <a:solidFill>
                  <a:schemeClr val="bg1"/>
                </a:solidFill>
                <a:latin typeface="Trebuchet MS" pitchFamily="34" charset="0"/>
              </a:rPr>
              <a:t>ETHER (DME)</a:t>
            </a:r>
          </a:p>
        </p:txBody>
      </p:sp>
      <p:sp>
        <p:nvSpPr>
          <p:cNvPr id="13" name="TextBox 12"/>
          <p:cNvSpPr txBox="1"/>
          <p:nvPr/>
        </p:nvSpPr>
        <p:spPr>
          <a:xfrm>
            <a:off x="3126976" y="2792552"/>
            <a:ext cx="228601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ETHANOL</a:t>
            </a:r>
          </a:p>
          <a:p>
            <a:pPr algn="ctr"/>
            <a:r>
              <a:rPr lang="en-IN" sz="2000" b="1" dirty="0" smtClean="0">
                <a:solidFill>
                  <a:schemeClr val="bg1"/>
                </a:solidFill>
                <a:latin typeface="Trebuchet MS" pitchFamily="34" charset="0"/>
              </a:rPr>
              <a:t>(P SERIES FUELS)</a:t>
            </a:r>
          </a:p>
        </p:txBody>
      </p:sp>
      <p:sp>
        <p:nvSpPr>
          <p:cNvPr id="14" name="TextBox 13"/>
          <p:cNvSpPr txBox="1"/>
          <p:nvPr/>
        </p:nvSpPr>
        <p:spPr>
          <a:xfrm>
            <a:off x="340894" y="5429264"/>
            <a:ext cx="178595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SOLAR</a:t>
            </a:r>
          </a:p>
        </p:txBody>
      </p:sp>
      <p:sp>
        <p:nvSpPr>
          <p:cNvPr id="15" name="TextBox 14"/>
          <p:cNvSpPr txBox="1"/>
          <p:nvPr/>
        </p:nvSpPr>
        <p:spPr>
          <a:xfrm>
            <a:off x="1983968" y="5357826"/>
            <a:ext cx="1500198"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CNG</a:t>
            </a:r>
          </a:p>
        </p:txBody>
      </p:sp>
      <p:sp>
        <p:nvSpPr>
          <p:cNvPr id="16" name="TextBox 15"/>
          <p:cNvSpPr txBox="1"/>
          <p:nvPr/>
        </p:nvSpPr>
        <p:spPr>
          <a:xfrm>
            <a:off x="340894" y="2786058"/>
            <a:ext cx="1571636"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BIO DIESEL</a:t>
            </a:r>
          </a:p>
        </p:txBody>
      </p:sp>
      <p:sp>
        <p:nvSpPr>
          <p:cNvPr id="17" name="TextBox 16"/>
          <p:cNvSpPr txBox="1"/>
          <p:nvPr/>
        </p:nvSpPr>
        <p:spPr>
          <a:xfrm>
            <a:off x="2071670" y="2786058"/>
            <a:ext cx="1357322"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BUTANOL</a:t>
            </a:r>
          </a:p>
        </p:txBody>
      </p:sp>
      <p:sp>
        <p:nvSpPr>
          <p:cNvPr id="18" name="TextBox 17"/>
          <p:cNvSpPr txBox="1"/>
          <p:nvPr/>
        </p:nvSpPr>
        <p:spPr>
          <a:xfrm>
            <a:off x="7000892" y="5357826"/>
            <a:ext cx="178595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HYDROGEN</a:t>
            </a:r>
          </a:p>
        </p:txBody>
      </p:sp>
      <p:pic>
        <p:nvPicPr>
          <p:cNvPr id="19" name="Picture 2"/>
          <p:cNvPicPr>
            <a:picLocks noChangeAspect="1" noChangeArrowheads="1"/>
          </p:cNvPicPr>
          <p:nvPr/>
        </p:nvPicPr>
        <p:blipFill>
          <a:blip r:embed="rId4"/>
          <a:srcRect/>
          <a:stretch>
            <a:fillRect/>
          </a:stretch>
        </p:blipFill>
        <p:spPr bwMode="auto">
          <a:xfrm>
            <a:off x="7358082" y="3929066"/>
            <a:ext cx="1104900" cy="1285876"/>
          </a:xfrm>
          <a:prstGeom prst="rect">
            <a:avLst/>
          </a:prstGeom>
          <a:noFill/>
          <a:ln w="9525">
            <a:noFill/>
            <a:miter lim="800000"/>
            <a:headEnd/>
            <a:tailEnd/>
          </a:ln>
          <a:effectLst/>
        </p:spPr>
      </p:pic>
      <p:pic>
        <p:nvPicPr>
          <p:cNvPr id="20" name="Picture 3"/>
          <p:cNvPicPr>
            <a:picLocks noChangeAspect="1" noChangeArrowheads="1"/>
          </p:cNvPicPr>
          <p:nvPr/>
        </p:nvPicPr>
        <p:blipFill>
          <a:blip r:embed="rId5"/>
          <a:srcRect/>
          <a:stretch>
            <a:fillRect/>
          </a:stretch>
        </p:blipFill>
        <p:spPr bwMode="auto">
          <a:xfrm>
            <a:off x="483770" y="1214422"/>
            <a:ext cx="1256309" cy="1357322"/>
          </a:xfrm>
          <a:prstGeom prst="rect">
            <a:avLst/>
          </a:prstGeom>
          <a:noFill/>
          <a:ln w="9525">
            <a:noFill/>
            <a:miter lim="800000"/>
            <a:headEnd/>
            <a:tailEnd/>
          </a:ln>
          <a:effectLst/>
        </p:spPr>
      </p:pic>
      <p:pic>
        <p:nvPicPr>
          <p:cNvPr id="21" name="Picture 5"/>
          <p:cNvPicPr>
            <a:picLocks noChangeAspect="1" noChangeArrowheads="1"/>
          </p:cNvPicPr>
          <p:nvPr/>
        </p:nvPicPr>
        <p:blipFill>
          <a:blip r:embed="rId6" cstate="print"/>
          <a:srcRect/>
          <a:stretch>
            <a:fillRect/>
          </a:stretch>
        </p:blipFill>
        <p:spPr bwMode="auto">
          <a:xfrm>
            <a:off x="1983968" y="1214422"/>
            <a:ext cx="1411837" cy="1357322"/>
          </a:xfrm>
          <a:prstGeom prst="rect">
            <a:avLst/>
          </a:prstGeom>
          <a:noFill/>
          <a:ln w="9525">
            <a:noFill/>
            <a:miter lim="800000"/>
            <a:headEnd/>
            <a:tailEnd/>
          </a:ln>
          <a:effectLst/>
        </p:spPr>
      </p:pic>
      <p:pic>
        <p:nvPicPr>
          <p:cNvPr id="22" name="Picture 6"/>
          <p:cNvPicPr>
            <a:picLocks noChangeAspect="1" noChangeArrowheads="1"/>
          </p:cNvPicPr>
          <p:nvPr/>
        </p:nvPicPr>
        <p:blipFill>
          <a:blip r:embed="rId7" cstate="print"/>
          <a:srcRect/>
          <a:stretch>
            <a:fillRect/>
          </a:stretch>
        </p:blipFill>
        <p:spPr bwMode="auto">
          <a:xfrm>
            <a:off x="3610290" y="1214422"/>
            <a:ext cx="1604652" cy="1357322"/>
          </a:xfrm>
          <a:prstGeom prst="rect">
            <a:avLst/>
          </a:prstGeom>
          <a:noFill/>
          <a:ln w="9525">
            <a:noFill/>
            <a:miter lim="800000"/>
            <a:headEnd/>
            <a:tailEnd/>
          </a:ln>
          <a:effectLst/>
        </p:spPr>
      </p:pic>
      <p:pic>
        <p:nvPicPr>
          <p:cNvPr id="23" name="Picture 7"/>
          <p:cNvPicPr>
            <a:picLocks noChangeAspect="1" noChangeArrowheads="1"/>
          </p:cNvPicPr>
          <p:nvPr/>
        </p:nvPicPr>
        <p:blipFill>
          <a:blip r:embed="rId8" cstate="print"/>
          <a:srcRect/>
          <a:stretch>
            <a:fillRect/>
          </a:stretch>
        </p:blipFill>
        <p:spPr bwMode="auto">
          <a:xfrm>
            <a:off x="1983968" y="4143380"/>
            <a:ext cx="1551901" cy="1057271"/>
          </a:xfrm>
          <a:prstGeom prst="rect">
            <a:avLst/>
          </a:prstGeom>
          <a:noFill/>
          <a:ln w="9525">
            <a:noFill/>
            <a:miter lim="800000"/>
            <a:headEnd/>
            <a:tailEnd/>
          </a:ln>
          <a:effectLst/>
        </p:spPr>
      </p:pic>
      <p:pic>
        <p:nvPicPr>
          <p:cNvPr id="24" name="Picture 9"/>
          <p:cNvPicPr>
            <a:picLocks noChangeAspect="1" noChangeArrowheads="1"/>
          </p:cNvPicPr>
          <p:nvPr/>
        </p:nvPicPr>
        <p:blipFill>
          <a:blip r:embed="rId9"/>
          <a:srcRect/>
          <a:stretch>
            <a:fillRect/>
          </a:stretch>
        </p:blipFill>
        <p:spPr bwMode="auto">
          <a:xfrm>
            <a:off x="5412992" y="1214422"/>
            <a:ext cx="1571636" cy="1357322"/>
          </a:xfrm>
          <a:prstGeom prst="rect">
            <a:avLst/>
          </a:prstGeom>
          <a:noFill/>
          <a:ln w="9525">
            <a:noFill/>
            <a:miter lim="800000"/>
            <a:headEnd/>
            <a:tailEnd/>
          </a:ln>
          <a:effectLst/>
        </p:spPr>
      </p:pic>
      <p:pic>
        <p:nvPicPr>
          <p:cNvPr id="25" name="Picture 10"/>
          <p:cNvPicPr>
            <a:picLocks noChangeAspect="1" noChangeArrowheads="1"/>
          </p:cNvPicPr>
          <p:nvPr/>
        </p:nvPicPr>
        <p:blipFill>
          <a:blip r:embed="rId10"/>
          <a:srcRect/>
          <a:stretch>
            <a:fillRect/>
          </a:stretch>
        </p:blipFill>
        <p:spPr bwMode="auto">
          <a:xfrm>
            <a:off x="3929058" y="4143380"/>
            <a:ext cx="1423988" cy="1037553"/>
          </a:xfrm>
          <a:prstGeom prst="rect">
            <a:avLst/>
          </a:prstGeom>
          <a:noFill/>
          <a:ln w="9525">
            <a:noFill/>
            <a:miter lim="800000"/>
            <a:headEnd/>
            <a:tailEnd/>
          </a:ln>
          <a:effectLst/>
        </p:spPr>
      </p:pic>
      <p:sp>
        <p:nvSpPr>
          <p:cNvPr id="26" name="TextBox 25"/>
          <p:cNvSpPr txBox="1"/>
          <p:nvPr/>
        </p:nvSpPr>
        <p:spPr>
          <a:xfrm>
            <a:off x="3698480" y="5357826"/>
            <a:ext cx="1500198"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LNG</a:t>
            </a:r>
          </a:p>
        </p:txBody>
      </p:sp>
      <p:pic>
        <p:nvPicPr>
          <p:cNvPr id="27" name="Picture 11"/>
          <p:cNvPicPr>
            <a:picLocks noChangeAspect="1" noChangeArrowheads="1"/>
          </p:cNvPicPr>
          <p:nvPr/>
        </p:nvPicPr>
        <p:blipFill>
          <a:blip r:embed="rId11"/>
          <a:srcRect/>
          <a:stretch>
            <a:fillRect/>
          </a:stretch>
        </p:blipFill>
        <p:spPr bwMode="auto">
          <a:xfrm>
            <a:off x="7429520" y="1214422"/>
            <a:ext cx="1428760" cy="1357322"/>
          </a:xfrm>
          <a:prstGeom prst="rect">
            <a:avLst/>
          </a:prstGeom>
          <a:noFill/>
          <a:ln w="9525">
            <a:noFill/>
            <a:miter lim="800000"/>
            <a:headEnd/>
            <a:tailEnd/>
          </a:ln>
          <a:effectLst/>
        </p:spPr>
      </p:pic>
      <p:sp>
        <p:nvSpPr>
          <p:cNvPr id="28" name="TextBox 27"/>
          <p:cNvSpPr txBox="1"/>
          <p:nvPr/>
        </p:nvSpPr>
        <p:spPr>
          <a:xfrm>
            <a:off x="7127504" y="2814576"/>
            <a:ext cx="1945090" cy="400110"/>
          </a:xfrm>
          <a:prstGeom prst="rect">
            <a:avLst/>
          </a:prstGeom>
          <a:noFill/>
        </p:spPr>
        <p:txBody>
          <a:bodyPr wrap="square" rtlCol="0">
            <a:spAutoFit/>
          </a:bodyPr>
          <a:lstStyle/>
          <a:p>
            <a:pPr algn="ctr"/>
            <a:r>
              <a:rPr lang="en-IN" sz="2000" b="1" dirty="0" smtClean="0">
                <a:solidFill>
                  <a:schemeClr val="bg1"/>
                </a:solidFill>
                <a:latin typeface="Trebuchet MS" pitchFamily="34" charset="0"/>
              </a:rPr>
              <a:t>ELECTRIC</a:t>
            </a:r>
          </a:p>
        </p:txBody>
      </p:sp>
      <p:pic>
        <p:nvPicPr>
          <p:cNvPr id="29" name="Picture 1"/>
          <p:cNvPicPr>
            <a:picLocks noChangeAspect="1" noChangeArrowheads="1"/>
          </p:cNvPicPr>
          <p:nvPr/>
        </p:nvPicPr>
        <p:blipFill>
          <a:blip r:embed="rId12" cstate="print"/>
          <a:srcRect/>
          <a:stretch>
            <a:fillRect/>
          </a:stretch>
        </p:blipFill>
        <p:spPr bwMode="auto">
          <a:xfrm>
            <a:off x="483770" y="4143380"/>
            <a:ext cx="1138543" cy="1071570"/>
          </a:xfrm>
          <a:prstGeom prst="rect">
            <a:avLst/>
          </a:prstGeom>
          <a:noFill/>
          <a:ln w="9525">
            <a:noFill/>
            <a:miter lim="800000"/>
            <a:headEnd/>
            <a:tailEnd/>
          </a:ln>
          <a:effectLst/>
        </p:spPr>
      </p:pic>
      <p:pic>
        <p:nvPicPr>
          <p:cNvPr id="30" name="Picture 2" descr="Biogas — Vikaspedia"/>
          <p:cNvPicPr>
            <a:picLocks noChangeAspect="1" noChangeArrowheads="1"/>
          </p:cNvPicPr>
          <p:nvPr/>
        </p:nvPicPr>
        <p:blipFill>
          <a:blip r:embed="rId13"/>
          <a:srcRect/>
          <a:stretch>
            <a:fillRect/>
          </a:stretch>
        </p:blipFill>
        <p:spPr bwMode="auto">
          <a:xfrm>
            <a:off x="5695975" y="4000504"/>
            <a:ext cx="876289" cy="1193390"/>
          </a:xfrm>
          <a:prstGeom prst="rect">
            <a:avLst/>
          </a:prstGeom>
          <a:noFill/>
          <a:ln w="9525">
            <a:noFill/>
            <a:miter lim="800000"/>
            <a:headEnd/>
            <a:tailEnd/>
          </a:ln>
          <a:effectLst/>
        </p:spPr>
      </p:pic>
      <p:sp>
        <p:nvSpPr>
          <p:cNvPr id="31" name="TextBox 30"/>
          <p:cNvSpPr txBox="1"/>
          <p:nvPr/>
        </p:nvSpPr>
        <p:spPr>
          <a:xfrm>
            <a:off x="5214942" y="5286388"/>
            <a:ext cx="1928826" cy="707886"/>
          </a:xfrm>
          <a:prstGeom prst="rect">
            <a:avLst/>
          </a:prstGeom>
          <a:noFill/>
        </p:spPr>
        <p:txBody>
          <a:bodyPr wrap="square" rtlCol="0">
            <a:spAutoFit/>
          </a:bodyPr>
          <a:lstStyle/>
          <a:p>
            <a:pPr algn="ctr"/>
            <a:r>
              <a:rPr lang="en-IN" sz="2000" b="1" dirty="0" smtClean="0">
                <a:solidFill>
                  <a:schemeClr val="bg1"/>
                </a:solidFill>
                <a:latin typeface="Trebuchet MS" pitchFamily="34" charset="0"/>
              </a:rPr>
              <a:t>COMPRESSED BIOGAS</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
        <p:nvSpPr>
          <p:cNvPr id="390146" name="AutoShape 2" descr="https://www.swarco.com/sites/default/files/public/stories/hero/2018-10/swarco_illustration_smartcity_ecosystems_nordic_version.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63172" name="AutoShape 4" descr="3 Ps of Predictive Maintenance - Slide 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2.HYDROGEN AS A FUEL &amp; TECHNOLOGIES</a:t>
            </a:r>
            <a:endParaRPr lang="en-IN" sz="2800" b="1" dirty="0">
              <a:solidFill>
                <a:srgbClr val="FFC000"/>
              </a:solidFill>
              <a:latin typeface="Trebuchet MS" pitchFamily="34" charset="0"/>
            </a:endParaRPr>
          </a:p>
        </p:txBody>
      </p:sp>
      <p:sp>
        <p:nvSpPr>
          <p:cNvPr id="283650" name="AutoShape 2" descr="Pros and Cons of Alternative Fuel Vehicles - Fuels Market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3" name="Picture 2"/>
          <p:cNvPicPr>
            <a:picLocks noChangeAspect="1" noChangeArrowheads="1"/>
          </p:cNvPicPr>
          <p:nvPr/>
        </p:nvPicPr>
        <p:blipFill>
          <a:blip r:embed="rId4"/>
          <a:srcRect/>
          <a:stretch>
            <a:fillRect/>
          </a:stretch>
        </p:blipFill>
        <p:spPr bwMode="auto">
          <a:xfrm>
            <a:off x="571472" y="1285860"/>
            <a:ext cx="3714776" cy="4929222"/>
          </a:xfrm>
          <a:prstGeom prst="rect">
            <a:avLst/>
          </a:prstGeom>
          <a:noFill/>
          <a:ln w="25400">
            <a:solidFill>
              <a:schemeClr val="tx1"/>
            </a:solidFill>
            <a:miter lim="800000"/>
            <a:headEnd/>
            <a:tailEnd/>
          </a:ln>
          <a:effectLst/>
        </p:spPr>
      </p:pic>
      <p:pic>
        <p:nvPicPr>
          <p:cNvPr id="14" name="Picture 4"/>
          <p:cNvPicPr>
            <a:picLocks noChangeAspect="1" noChangeArrowheads="1"/>
          </p:cNvPicPr>
          <p:nvPr/>
        </p:nvPicPr>
        <p:blipFill>
          <a:blip r:embed="rId5"/>
          <a:srcRect/>
          <a:stretch>
            <a:fillRect/>
          </a:stretch>
        </p:blipFill>
        <p:spPr bwMode="auto">
          <a:xfrm>
            <a:off x="4714876" y="1285860"/>
            <a:ext cx="3720236" cy="4929222"/>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GENERATION TYPES</a:t>
            </a:r>
            <a:endParaRPr lang="en-IN" sz="3200" b="1" dirty="0">
              <a:solidFill>
                <a:srgbClr val="FFC000"/>
              </a:solidFill>
              <a:latin typeface="Trebuchet MS" pitchFamily="34" charset="0"/>
            </a:endParaRPr>
          </a:p>
        </p:txBody>
      </p:sp>
      <p:pic>
        <p:nvPicPr>
          <p:cNvPr id="14" name="Picture 2"/>
          <p:cNvPicPr>
            <a:picLocks noChangeAspect="1" noChangeArrowheads="1"/>
          </p:cNvPicPr>
          <p:nvPr/>
        </p:nvPicPr>
        <p:blipFill>
          <a:blip r:embed="rId4"/>
          <a:srcRect/>
          <a:stretch>
            <a:fillRect/>
          </a:stretch>
        </p:blipFill>
        <p:spPr bwMode="auto">
          <a:xfrm>
            <a:off x="1142976" y="1142984"/>
            <a:ext cx="6786610" cy="5130836"/>
          </a:xfrm>
          <a:prstGeom prst="rect">
            <a:avLst/>
          </a:prstGeom>
          <a:noFill/>
          <a:ln w="25400">
            <a:solidFill>
              <a:schemeClr val="bg1"/>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2" name="TextBox 11"/>
          <p:cNvSpPr txBox="1"/>
          <p:nvPr/>
        </p:nvSpPr>
        <p:spPr>
          <a:xfrm>
            <a:off x="0" y="58576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HYDROGEN COMPONENTS &amp; SYSTEMS</a:t>
            </a:r>
            <a:endParaRPr lang="en-IN" sz="2800" b="1" dirty="0">
              <a:solidFill>
                <a:srgbClr val="FFC000"/>
              </a:solidFill>
              <a:latin typeface="Trebuchet MS" pitchFamily="34" charset="0"/>
            </a:endParaRPr>
          </a:p>
        </p:txBody>
      </p:sp>
      <p:pic>
        <p:nvPicPr>
          <p:cNvPr id="14" name="Picture 2" descr="https://greenfuelenergy.in/wp-content/uploads/2020/07/check-valve-commercial-vehicles-and-buses.jpg"/>
          <p:cNvPicPr>
            <a:picLocks noChangeAspect="1" noChangeArrowheads="1"/>
          </p:cNvPicPr>
          <p:nvPr/>
        </p:nvPicPr>
        <p:blipFill>
          <a:blip r:embed="rId4" cstate="print"/>
          <a:srcRect/>
          <a:stretch>
            <a:fillRect/>
          </a:stretch>
        </p:blipFill>
        <p:spPr bwMode="auto">
          <a:xfrm>
            <a:off x="785818" y="1285860"/>
            <a:ext cx="1928826" cy="1928826"/>
          </a:xfrm>
          <a:prstGeom prst="rect">
            <a:avLst/>
          </a:prstGeom>
          <a:noFill/>
          <a:ln w="63500">
            <a:solidFill>
              <a:schemeClr val="accent5">
                <a:lumMod val="50000"/>
              </a:schemeClr>
            </a:solidFill>
            <a:miter lim="800000"/>
            <a:headEnd/>
            <a:tailEnd/>
          </a:ln>
          <a:effectLst/>
        </p:spPr>
      </p:pic>
      <p:pic>
        <p:nvPicPr>
          <p:cNvPr id="15" name="Picture 6" descr="https://greenfuelenergy.in/wp-content/uploads/2020/02/FILLING_RECEPTACLES-1.jpg"/>
          <p:cNvPicPr>
            <a:picLocks noChangeAspect="1" noChangeArrowheads="1"/>
          </p:cNvPicPr>
          <p:nvPr/>
        </p:nvPicPr>
        <p:blipFill>
          <a:blip r:embed="rId5" cstate="print"/>
          <a:srcRect/>
          <a:stretch>
            <a:fillRect/>
          </a:stretch>
        </p:blipFill>
        <p:spPr bwMode="auto">
          <a:xfrm>
            <a:off x="3500462" y="1285860"/>
            <a:ext cx="1952633" cy="1952633"/>
          </a:xfrm>
          <a:prstGeom prst="rect">
            <a:avLst/>
          </a:prstGeom>
          <a:noFill/>
          <a:ln w="63500">
            <a:solidFill>
              <a:schemeClr val="accent5">
                <a:lumMod val="50000"/>
              </a:schemeClr>
            </a:solidFill>
            <a:miter lim="800000"/>
            <a:headEnd/>
            <a:tailEnd/>
          </a:ln>
          <a:effectLst/>
        </p:spPr>
      </p:pic>
      <p:pic>
        <p:nvPicPr>
          <p:cNvPr id="16" name="Picture 8" descr="https://greenfuelenergy.in/wp-content/uploads/2020/02/TUBE__FITTING-1-1.jpg"/>
          <p:cNvPicPr>
            <a:picLocks noChangeAspect="1" noChangeArrowheads="1"/>
          </p:cNvPicPr>
          <p:nvPr/>
        </p:nvPicPr>
        <p:blipFill>
          <a:blip r:embed="rId6" cstate="print"/>
          <a:srcRect/>
          <a:stretch>
            <a:fillRect/>
          </a:stretch>
        </p:blipFill>
        <p:spPr bwMode="auto">
          <a:xfrm>
            <a:off x="6429388" y="1285860"/>
            <a:ext cx="2000264" cy="1928827"/>
          </a:xfrm>
          <a:prstGeom prst="rect">
            <a:avLst/>
          </a:prstGeom>
          <a:noFill/>
          <a:ln w="63500">
            <a:solidFill>
              <a:schemeClr val="accent5">
                <a:lumMod val="50000"/>
              </a:schemeClr>
            </a:solidFill>
            <a:miter lim="800000"/>
            <a:headEnd/>
            <a:tailEnd/>
          </a:ln>
          <a:effectLst/>
        </p:spPr>
      </p:pic>
      <p:pic>
        <p:nvPicPr>
          <p:cNvPr id="17" name="Picture 11"/>
          <p:cNvPicPr>
            <a:picLocks noChangeAspect="1" noChangeArrowheads="1"/>
          </p:cNvPicPr>
          <p:nvPr/>
        </p:nvPicPr>
        <p:blipFill>
          <a:blip r:embed="rId7"/>
          <a:srcRect/>
          <a:stretch>
            <a:fillRect/>
          </a:stretch>
        </p:blipFill>
        <p:spPr bwMode="auto">
          <a:xfrm>
            <a:off x="642942" y="4114808"/>
            <a:ext cx="4500594" cy="2189395"/>
          </a:xfrm>
          <a:prstGeom prst="rect">
            <a:avLst/>
          </a:prstGeom>
          <a:noFill/>
          <a:ln w="63500">
            <a:solidFill>
              <a:schemeClr val="accent5">
                <a:lumMod val="50000"/>
              </a:schemeClr>
            </a:solidFill>
            <a:miter lim="800000"/>
            <a:headEnd/>
            <a:tailEnd/>
          </a:ln>
          <a:effectLst/>
        </p:spPr>
      </p:pic>
      <p:sp>
        <p:nvSpPr>
          <p:cNvPr id="18" name="TextBox 17"/>
          <p:cNvSpPr txBox="1"/>
          <p:nvPr/>
        </p:nvSpPr>
        <p:spPr>
          <a:xfrm>
            <a:off x="3500429" y="3317221"/>
            <a:ext cx="2000265" cy="646331"/>
          </a:xfrm>
          <a:prstGeom prst="rect">
            <a:avLst/>
          </a:prstGeom>
          <a:noFill/>
        </p:spPr>
        <p:txBody>
          <a:bodyPr wrap="square" rtlCol="0">
            <a:spAutoFit/>
          </a:bodyPr>
          <a:lstStyle/>
          <a:p>
            <a:pPr algn="ctr"/>
            <a:r>
              <a:rPr lang="en-IN" b="1" cap="all" dirty="0" smtClean="0">
                <a:solidFill>
                  <a:schemeClr val="bg1"/>
                </a:solidFill>
                <a:latin typeface="Trebuchet MS" pitchFamily="34" charset="0"/>
              </a:rPr>
              <a:t>FILLING RECEPTABLE</a:t>
            </a:r>
          </a:p>
        </p:txBody>
      </p:sp>
      <p:sp>
        <p:nvSpPr>
          <p:cNvPr id="19" name="Rectangle 18"/>
          <p:cNvSpPr/>
          <p:nvPr/>
        </p:nvSpPr>
        <p:spPr>
          <a:xfrm>
            <a:off x="6172212" y="3328986"/>
            <a:ext cx="2428892" cy="646331"/>
          </a:xfrm>
          <a:prstGeom prst="rect">
            <a:avLst/>
          </a:prstGeom>
        </p:spPr>
        <p:txBody>
          <a:bodyPr wrap="square">
            <a:spAutoFit/>
          </a:bodyPr>
          <a:lstStyle/>
          <a:p>
            <a:r>
              <a:rPr lang="en-IN" b="1" cap="all" dirty="0" smtClean="0">
                <a:solidFill>
                  <a:schemeClr val="bg1"/>
                </a:solidFill>
                <a:latin typeface="Trebuchet MS" pitchFamily="34" charset="0"/>
              </a:rPr>
              <a:t>TUBE &amp; FITTINGS &amp; MANUAL BALL VALVE</a:t>
            </a:r>
          </a:p>
        </p:txBody>
      </p:sp>
      <p:sp>
        <p:nvSpPr>
          <p:cNvPr id="20" name="Rectangle 19"/>
          <p:cNvSpPr/>
          <p:nvPr/>
        </p:nvSpPr>
        <p:spPr>
          <a:xfrm>
            <a:off x="5429256" y="4572008"/>
            <a:ext cx="3071834" cy="369332"/>
          </a:xfrm>
          <a:prstGeom prst="rect">
            <a:avLst/>
          </a:prstGeom>
        </p:spPr>
        <p:txBody>
          <a:bodyPr wrap="square">
            <a:spAutoFit/>
          </a:bodyPr>
          <a:lstStyle/>
          <a:p>
            <a:r>
              <a:rPr lang="en-IN" b="1" cap="all" dirty="0" smtClean="0">
                <a:solidFill>
                  <a:schemeClr val="bg1"/>
                </a:solidFill>
                <a:latin typeface="Trebuchet MS" pitchFamily="34" charset="0"/>
              </a:rPr>
              <a:t>HYDROGEN TANK SYSTEM</a:t>
            </a:r>
            <a:endParaRPr lang="en-IN" b="1" dirty="0">
              <a:solidFill>
                <a:schemeClr val="bg1"/>
              </a:solidFill>
              <a:latin typeface="Trebuchet MS" pitchFamily="34" charset="0"/>
            </a:endParaRPr>
          </a:p>
        </p:txBody>
      </p:sp>
      <p:sp>
        <p:nvSpPr>
          <p:cNvPr id="21" name="TextBox 20"/>
          <p:cNvSpPr txBox="1"/>
          <p:nvPr/>
        </p:nvSpPr>
        <p:spPr>
          <a:xfrm>
            <a:off x="5357850" y="5000636"/>
            <a:ext cx="3143272" cy="1200329"/>
          </a:xfrm>
          <a:prstGeom prst="rect">
            <a:avLst/>
          </a:prstGeom>
          <a:solidFill>
            <a:srgbClr val="FFFF00"/>
          </a:solidFill>
          <a:ln w="38100">
            <a:solidFill>
              <a:schemeClr val="accent3">
                <a:lumMod val="50000"/>
              </a:schemeClr>
            </a:solidFill>
          </a:ln>
        </p:spPr>
        <p:txBody>
          <a:bodyPr wrap="square" rtlCol="0">
            <a:spAutoFit/>
          </a:bodyPr>
          <a:lstStyle/>
          <a:p>
            <a:pPr algn="ctr"/>
            <a:r>
              <a:rPr lang="en-IN" b="1" u="sng" dirty="0" smtClean="0">
                <a:latin typeface="Trebuchet MS" pitchFamily="34" charset="0"/>
              </a:rPr>
              <a:t>Note :</a:t>
            </a:r>
            <a:r>
              <a:rPr lang="en-IN" b="1" dirty="0" smtClean="0">
                <a:latin typeface="Trebuchet MS" pitchFamily="34" charset="0"/>
              </a:rPr>
              <a:t>The hydrogen buses save an estimated one kilogram of CO</a:t>
            </a:r>
            <a:r>
              <a:rPr lang="en-IN" b="1" baseline="-25000" dirty="0" smtClean="0">
                <a:latin typeface="Trebuchet MS" pitchFamily="34" charset="0"/>
              </a:rPr>
              <a:t>2</a:t>
            </a:r>
            <a:r>
              <a:rPr lang="en-IN" b="1" dirty="0" smtClean="0">
                <a:latin typeface="Trebuchet MS" pitchFamily="34" charset="0"/>
              </a:rPr>
              <a:t> per kilometre</a:t>
            </a:r>
            <a:endParaRPr lang="en-IN" b="1" dirty="0">
              <a:latin typeface="Trebuchet MS" pitchFamily="34" charset="0"/>
            </a:endParaRPr>
          </a:p>
        </p:txBody>
      </p:sp>
      <p:sp>
        <p:nvSpPr>
          <p:cNvPr id="22" name="TextBox 21"/>
          <p:cNvSpPr txBox="1"/>
          <p:nvPr/>
        </p:nvSpPr>
        <p:spPr>
          <a:xfrm>
            <a:off x="714348" y="3286124"/>
            <a:ext cx="2000264" cy="646331"/>
          </a:xfrm>
          <a:prstGeom prst="rect">
            <a:avLst/>
          </a:prstGeom>
          <a:noFill/>
        </p:spPr>
        <p:txBody>
          <a:bodyPr wrap="square" rtlCol="0">
            <a:spAutoFit/>
          </a:bodyPr>
          <a:lstStyle/>
          <a:p>
            <a:pPr algn="ctr"/>
            <a:r>
              <a:rPr lang="en-IN" b="1" cap="all" dirty="0" smtClean="0">
                <a:solidFill>
                  <a:schemeClr val="bg1"/>
                </a:solidFill>
                <a:latin typeface="Trebuchet MS" pitchFamily="34" charset="0"/>
              </a:rPr>
              <a:t>HYDROGEN CHECK VALVE</a:t>
            </a:r>
            <a:endParaRPr lang="en-IN" b="1" dirty="0">
              <a:solidFill>
                <a:schemeClr val="bg1"/>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5" name="TextBox 4"/>
          <p:cNvSpPr txBox="1"/>
          <p:nvPr/>
        </p:nvSpPr>
        <p:spPr>
          <a:xfrm>
            <a:off x="464315" y="500042"/>
            <a:ext cx="8215370"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CO</a:t>
            </a:r>
            <a:r>
              <a:rPr lang="en-IN" sz="2800" b="1" baseline="-25000" dirty="0" smtClean="0">
                <a:solidFill>
                  <a:srgbClr val="FFC000"/>
                </a:solidFill>
                <a:latin typeface="Trebuchet MS" pitchFamily="34" charset="0"/>
              </a:rPr>
              <a:t>2</a:t>
            </a:r>
            <a:r>
              <a:rPr lang="en-IN" sz="2800" b="1" dirty="0" smtClean="0">
                <a:solidFill>
                  <a:srgbClr val="FFC000"/>
                </a:solidFill>
                <a:latin typeface="Trebuchet MS" pitchFamily="34" charset="0"/>
              </a:rPr>
              <a:t> </a:t>
            </a:r>
            <a:r>
              <a:rPr lang="en-IN" sz="2800" b="1" u="sng" dirty="0" smtClean="0">
                <a:solidFill>
                  <a:srgbClr val="FFC000"/>
                </a:solidFill>
                <a:latin typeface="Trebuchet MS" pitchFamily="34" charset="0"/>
              </a:rPr>
              <a:t>Production</a:t>
            </a:r>
            <a:r>
              <a:rPr lang="en-IN" sz="2800" b="1" dirty="0" smtClean="0">
                <a:solidFill>
                  <a:srgbClr val="FFC000"/>
                </a:solidFill>
                <a:latin typeface="Trebuchet MS" pitchFamily="34" charset="0"/>
              </a:rPr>
              <a:t> –</a:t>
            </a:r>
            <a:r>
              <a:rPr lang="en-IN" sz="2800" b="1" u="sng" dirty="0" smtClean="0">
                <a:solidFill>
                  <a:srgbClr val="FFC000"/>
                </a:solidFill>
                <a:latin typeface="Trebuchet MS" pitchFamily="34" charset="0"/>
              </a:rPr>
              <a:t>Global View</a:t>
            </a:r>
            <a:endParaRPr lang="en-IN" sz="2800" b="1" u="sng" dirty="0">
              <a:solidFill>
                <a:srgbClr val="FFC000"/>
              </a:solidFill>
              <a:latin typeface="Trebuchet MS" pitchFamily="34" charset="0"/>
            </a:endParaRPr>
          </a:p>
        </p:txBody>
      </p:sp>
      <p:pic>
        <p:nvPicPr>
          <p:cNvPr id="16" name="Picture 15"/>
          <p:cNvPicPr>
            <a:picLocks noChangeAspect="1" noChangeArrowheads="1"/>
          </p:cNvPicPr>
          <p:nvPr/>
        </p:nvPicPr>
        <p:blipFill>
          <a:blip r:embed="rId4"/>
          <a:srcRect/>
          <a:stretch>
            <a:fillRect/>
          </a:stretch>
        </p:blipFill>
        <p:spPr bwMode="auto">
          <a:xfrm>
            <a:off x="928661" y="1357298"/>
            <a:ext cx="7358115" cy="4786345"/>
          </a:xfrm>
          <a:prstGeom prst="rect">
            <a:avLst/>
          </a:prstGeom>
          <a:noFill/>
          <a:ln w="50800">
            <a:solidFill>
              <a:schemeClr val="bg1"/>
            </a:solidFill>
            <a:miter lim="800000"/>
            <a:headEnd/>
            <a:tailEnd/>
          </a:ln>
          <a:effectLst/>
        </p:spPr>
      </p:pic>
      <p:sp>
        <p:nvSpPr>
          <p:cNvPr id="17" name="Oval 16"/>
          <p:cNvSpPr/>
          <p:nvPr/>
        </p:nvSpPr>
        <p:spPr>
          <a:xfrm>
            <a:off x="3000364" y="1285860"/>
            <a:ext cx="1428760" cy="250033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8" name="TextBox 7"/>
          <p:cNvSpPr txBox="1"/>
          <p:nvPr/>
        </p:nvSpPr>
        <p:spPr>
          <a:xfrm>
            <a:off x="642910" y="428604"/>
            <a:ext cx="7929618"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ENERGY TRANSFORMATION</a:t>
            </a:r>
            <a:endParaRPr lang="en-IN" sz="3200" b="1" u="sng" dirty="0">
              <a:solidFill>
                <a:srgbClr val="FFC000"/>
              </a:solidFill>
              <a:latin typeface="Trebuchet MS" pitchFamily="34" charset="0"/>
            </a:endParaRPr>
          </a:p>
        </p:txBody>
      </p:sp>
      <p:pic>
        <p:nvPicPr>
          <p:cNvPr id="9" name="Picture 2"/>
          <p:cNvPicPr>
            <a:picLocks noChangeAspect="1" noChangeArrowheads="1"/>
          </p:cNvPicPr>
          <p:nvPr/>
        </p:nvPicPr>
        <p:blipFill>
          <a:blip r:embed="rId4"/>
          <a:srcRect/>
          <a:stretch>
            <a:fillRect/>
          </a:stretch>
        </p:blipFill>
        <p:spPr bwMode="auto">
          <a:xfrm>
            <a:off x="1000100" y="1142984"/>
            <a:ext cx="7143800" cy="5214974"/>
          </a:xfrm>
          <a:prstGeom prst="rect">
            <a:avLst/>
          </a:prstGeom>
          <a:noFill/>
          <a:ln w="50800">
            <a:solidFill>
              <a:schemeClr val="bg1"/>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8" name="TextBox 17"/>
          <p:cNvSpPr txBox="1"/>
          <p:nvPr/>
        </p:nvSpPr>
        <p:spPr>
          <a:xfrm>
            <a:off x="0" y="571480"/>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GENERATION TYPES</a:t>
            </a:r>
            <a:endParaRPr lang="en-IN" sz="3200" b="1" dirty="0">
              <a:solidFill>
                <a:srgbClr val="FFC000"/>
              </a:solidFill>
              <a:latin typeface="Trebuchet MS" pitchFamily="34" charset="0"/>
            </a:endParaRPr>
          </a:p>
        </p:txBody>
      </p:sp>
      <p:pic>
        <p:nvPicPr>
          <p:cNvPr id="19" name="Picture 18">
            <a:extLst>
              <a:ext uri="{FF2B5EF4-FFF2-40B4-BE49-F238E27FC236}">
                <a16:creationId xmlns="" xmlns:a16="http://schemas.microsoft.com/office/drawing/2014/main" id="{FF57B0C9-86E2-439F-B7C9-12312E400220}"/>
              </a:ext>
            </a:extLst>
          </p:cNvPr>
          <p:cNvPicPr>
            <a:picLocks noChangeAspect="1"/>
          </p:cNvPicPr>
          <p:nvPr/>
        </p:nvPicPr>
        <p:blipFill>
          <a:blip r:embed="rId4"/>
          <a:stretch>
            <a:fillRect/>
          </a:stretch>
        </p:blipFill>
        <p:spPr>
          <a:xfrm>
            <a:off x="1000100" y="1428736"/>
            <a:ext cx="7286676" cy="4857784"/>
          </a:xfrm>
          <a:prstGeom prst="rect">
            <a:avLst/>
          </a:prstGeom>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00042"/>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RENEWABLE HYDROGEN AS A FUEL</a:t>
            </a:r>
            <a:endParaRPr lang="en-IN" sz="3200" b="1" dirty="0">
              <a:solidFill>
                <a:srgbClr val="FFC000"/>
              </a:solidFill>
              <a:latin typeface="Trebuchet MS" pitchFamily="34" charset="0"/>
            </a:endParaRPr>
          </a:p>
        </p:txBody>
      </p:sp>
      <p:pic>
        <p:nvPicPr>
          <p:cNvPr id="12" name="Picture 2"/>
          <p:cNvPicPr>
            <a:picLocks noChangeAspect="1" noChangeArrowheads="1"/>
          </p:cNvPicPr>
          <p:nvPr/>
        </p:nvPicPr>
        <p:blipFill>
          <a:blip r:embed="rId4"/>
          <a:srcRect/>
          <a:stretch>
            <a:fillRect/>
          </a:stretch>
        </p:blipFill>
        <p:spPr bwMode="auto">
          <a:xfrm>
            <a:off x="1214414" y="1214422"/>
            <a:ext cx="6786610" cy="5143536"/>
          </a:xfrm>
          <a:prstGeom prst="rect">
            <a:avLst/>
          </a:prstGeom>
          <a:noFill/>
          <a:ln w="9525">
            <a:noFill/>
            <a:miter lim="800000"/>
            <a:headEnd/>
            <a:tailEnd/>
          </a:ln>
          <a:effectLst/>
        </p:spPr>
      </p:pic>
      <p:sp>
        <p:nvSpPr>
          <p:cNvPr id="13" name="Rectangle 12"/>
          <p:cNvSpPr/>
          <p:nvPr/>
        </p:nvSpPr>
        <p:spPr>
          <a:xfrm>
            <a:off x="6643702" y="1214422"/>
            <a:ext cx="1357322"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ctangle 13"/>
          <p:cNvSpPr/>
          <p:nvPr/>
        </p:nvSpPr>
        <p:spPr>
          <a:xfrm>
            <a:off x="7358082" y="5842726"/>
            <a:ext cx="357190"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5" name="Rectangle 14"/>
          <p:cNvSpPr/>
          <p:nvPr/>
        </p:nvSpPr>
        <p:spPr>
          <a:xfrm>
            <a:off x="7786710" y="5629290"/>
            <a:ext cx="214314" cy="71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Rectangle 15"/>
          <p:cNvSpPr/>
          <p:nvPr/>
        </p:nvSpPr>
        <p:spPr>
          <a:xfrm>
            <a:off x="7000892" y="6129354"/>
            <a:ext cx="285752"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Rectangle 16"/>
          <p:cNvSpPr/>
          <p:nvPr/>
        </p:nvSpPr>
        <p:spPr>
          <a:xfrm>
            <a:off x="2571736" y="6115072"/>
            <a:ext cx="285752"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HOW A DIRECT HYDROGEN FUELCELL WORKS</a:t>
            </a:r>
            <a:endParaRPr lang="en-IN" sz="2800" b="1" u="sng" dirty="0">
              <a:solidFill>
                <a:srgbClr val="FFC000"/>
              </a:solidFill>
              <a:latin typeface="Trebuchet MS" pitchFamily="34" charset="0"/>
            </a:endParaRPr>
          </a:p>
        </p:txBody>
      </p:sp>
      <p:pic>
        <p:nvPicPr>
          <p:cNvPr id="12" name="Picture 8" descr="https://www.angloamerican.com/~/media/Images/A/Anglo-American-Group/PLC/future-smart/story-images/how-hydrogen-fuel-infographic.jpg"/>
          <p:cNvPicPr>
            <a:picLocks noChangeAspect="1" noChangeArrowheads="1"/>
          </p:cNvPicPr>
          <p:nvPr/>
        </p:nvPicPr>
        <p:blipFill>
          <a:blip r:embed="rId4"/>
          <a:srcRect/>
          <a:stretch>
            <a:fillRect/>
          </a:stretch>
        </p:blipFill>
        <p:spPr bwMode="auto">
          <a:xfrm>
            <a:off x="1071538" y="1357298"/>
            <a:ext cx="6929486" cy="4929222"/>
          </a:xfrm>
          <a:prstGeom prst="rect">
            <a:avLst/>
          </a:prstGeom>
          <a:noFill/>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3" name="TextBox 12"/>
          <p:cNvSpPr txBox="1"/>
          <p:nvPr/>
        </p:nvSpPr>
        <p:spPr>
          <a:xfrm>
            <a:off x="0" y="500042"/>
            <a:ext cx="9144000" cy="584775"/>
          </a:xfrm>
          <a:prstGeom prst="rect">
            <a:avLst/>
          </a:prstGeom>
          <a:noFill/>
        </p:spPr>
        <p:txBody>
          <a:bodyPr wrap="square" rtlCol="0">
            <a:spAutoFit/>
          </a:bodyPr>
          <a:lstStyle/>
          <a:p>
            <a:pPr algn="ctr"/>
            <a:r>
              <a:rPr lang="en-IN" sz="3200" b="1" u="sng" dirty="0" smtClean="0">
                <a:solidFill>
                  <a:srgbClr val="FFC000"/>
                </a:solidFill>
                <a:latin typeface="Trebuchet MS" pitchFamily="34" charset="0"/>
              </a:rPr>
              <a:t>HYDROGEN + CNG FUEL BUS RUNNING IN DELHI</a:t>
            </a:r>
            <a:endParaRPr lang="en-IN" sz="3200" b="1" dirty="0">
              <a:solidFill>
                <a:srgbClr val="FFC000"/>
              </a:solidFill>
              <a:latin typeface="Trebuchet MS" pitchFamily="34" charset="0"/>
            </a:endParaRPr>
          </a:p>
        </p:txBody>
      </p:sp>
      <p:pic>
        <p:nvPicPr>
          <p:cNvPr id="9" name="Picture 2"/>
          <p:cNvPicPr>
            <a:picLocks noChangeAspect="1" noChangeArrowheads="1"/>
          </p:cNvPicPr>
          <p:nvPr/>
        </p:nvPicPr>
        <p:blipFill>
          <a:blip r:embed="rId4"/>
          <a:srcRect/>
          <a:stretch>
            <a:fillRect/>
          </a:stretch>
        </p:blipFill>
        <p:spPr bwMode="auto">
          <a:xfrm>
            <a:off x="1285852" y="1285860"/>
            <a:ext cx="6500858" cy="4440254"/>
          </a:xfrm>
          <a:prstGeom prst="rect">
            <a:avLst/>
          </a:prstGeom>
          <a:noFill/>
          <a:ln w="63500">
            <a:solidFill>
              <a:schemeClr val="accent5">
                <a:lumMod val="50000"/>
              </a:schemeClr>
            </a:solidFill>
            <a:miter lim="800000"/>
            <a:headEnd/>
            <a:tailEnd/>
          </a:ln>
          <a:effectLst/>
        </p:spPr>
      </p:pic>
      <p:sp>
        <p:nvSpPr>
          <p:cNvPr id="10" name="TextBox 9"/>
          <p:cNvSpPr txBox="1"/>
          <p:nvPr/>
        </p:nvSpPr>
        <p:spPr>
          <a:xfrm>
            <a:off x="0" y="5857892"/>
            <a:ext cx="9144000" cy="646331"/>
          </a:xfrm>
          <a:prstGeom prst="rect">
            <a:avLst/>
          </a:prstGeom>
          <a:noFill/>
        </p:spPr>
        <p:txBody>
          <a:bodyPr wrap="square" rtlCol="0">
            <a:spAutoFit/>
          </a:bodyPr>
          <a:lstStyle/>
          <a:p>
            <a:r>
              <a:rPr lang="en-IN" b="1" dirty="0" smtClean="0">
                <a:solidFill>
                  <a:srgbClr val="FFFF00"/>
                </a:solidFill>
                <a:latin typeface="Trebuchet MS" pitchFamily="34" charset="0"/>
              </a:rPr>
              <a:t>SOURCE:</a:t>
            </a:r>
            <a:r>
              <a:rPr lang="en-IN" dirty="0" smtClean="0">
                <a:solidFill>
                  <a:schemeClr val="bg1"/>
                </a:solidFill>
                <a:latin typeface="Trebuchet MS" pitchFamily="34" charset="0"/>
              </a:rPr>
              <a:t> https://www.businessworld.in/article/CNG-To-HCNG-Model-Capital-Intensive-Delhi-Govt-Unlikely-To-Scale-Up-Pilot-Project/30-09-2021-406749/</a:t>
            </a:r>
            <a:endParaRPr lang="en-IN" dirty="0">
              <a:solidFill>
                <a:schemeClr val="bg1"/>
              </a:solidFill>
              <a:latin typeface="Trebuchet MS" pitchFamily="34" charset="0"/>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HYDROGEN FUEL CELL BUS</a:t>
            </a:r>
            <a:endParaRPr lang="en-IN" sz="2800" b="1" u="sng" dirty="0">
              <a:solidFill>
                <a:srgbClr val="FFC000"/>
              </a:solidFill>
              <a:latin typeface="Trebuchet MS" pitchFamily="34" charset="0"/>
            </a:endParaRPr>
          </a:p>
        </p:txBody>
      </p:sp>
      <p:pic>
        <p:nvPicPr>
          <p:cNvPr id="8" name="Picture 2"/>
          <p:cNvPicPr>
            <a:picLocks noChangeAspect="1" noChangeArrowheads="1"/>
          </p:cNvPicPr>
          <p:nvPr/>
        </p:nvPicPr>
        <p:blipFill>
          <a:blip r:embed="rId4"/>
          <a:srcRect/>
          <a:stretch>
            <a:fillRect/>
          </a:stretch>
        </p:blipFill>
        <p:spPr bwMode="auto">
          <a:xfrm>
            <a:off x="1000100" y="1571612"/>
            <a:ext cx="7286676" cy="4572032"/>
          </a:xfrm>
          <a:prstGeom prst="rect">
            <a:avLst/>
          </a:prstGeom>
          <a:noFill/>
          <a:ln w="25400">
            <a:solidFill>
              <a:schemeClr val="tx2">
                <a:lumMod val="60000"/>
                <a:lumOff val="40000"/>
              </a:schemeClr>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6250"/>
            <a:ext cx="9144002" cy="6851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HYDROGEN FUEL CELL BUS</a:t>
            </a:r>
            <a:endParaRPr lang="en-IN" sz="2800" b="1" u="sng" dirty="0">
              <a:solidFill>
                <a:srgbClr val="FFC000"/>
              </a:solidFill>
              <a:latin typeface="Trebuchet MS" pitchFamily="34" charset="0"/>
            </a:endParaRPr>
          </a:p>
        </p:txBody>
      </p:sp>
      <p:pic>
        <p:nvPicPr>
          <p:cNvPr id="8" name="Picture 2"/>
          <p:cNvPicPr>
            <a:picLocks noChangeAspect="1" noChangeArrowheads="1"/>
          </p:cNvPicPr>
          <p:nvPr/>
        </p:nvPicPr>
        <p:blipFill>
          <a:blip r:embed="rId4"/>
          <a:srcRect/>
          <a:stretch>
            <a:fillRect/>
          </a:stretch>
        </p:blipFill>
        <p:spPr bwMode="auto">
          <a:xfrm>
            <a:off x="1000100" y="1285860"/>
            <a:ext cx="7358114" cy="4764766"/>
          </a:xfrm>
          <a:prstGeom prst="rect">
            <a:avLst/>
          </a:prstGeom>
          <a:noFill/>
          <a:ln w="25400">
            <a:solidFill>
              <a:schemeClr val="tx2">
                <a:lumMod val="60000"/>
                <a:lumOff val="40000"/>
              </a:schemeClr>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BIO-DIESEL,CNG/LNG, CBG/RNG</a:t>
            </a:r>
            <a:endParaRPr lang="en-IN" sz="2800" b="1" u="sng" dirty="0">
              <a:solidFill>
                <a:srgbClr val="FFC000"/>
              </a:solidFill>
              <a:latin typeface="Trebuchet MS" pitchFamily="34" charset="0"/>
            </a:endParaRPr>
          </a:p>
        </p:txBody>
      </p:sp>
      <p:sp>
        <p:nvSpPr>
          <p:cNvPr id="22530" name="AutoShape 2" descr="Download Cng Logo Download HQ HQ PNG Image | FreePNGIm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32" name="Picture 4" descr="Bio fuel concept with petrol pump machine - 28644493"/>
          <p:cNvPicPr>
            <a:picLocks noChangeAspect="1" noChangeArrowheads="1"/>
          </p:cNvPicPr>
          <p:nvPr/>
        </p:nvPicPr>
        <p:blipFill>
          <a:blip r:embed="rId4" cstate="print"/>
          <a:srcRect/>
          <a:stretch>
            <a:fillRect/>
          </a:stretch>
        </p:blipFill>
        <p:spPr bwMode="auto">
          <a:xfrm>
            <a:off x="1285852" y="1500174"/>
            <a:ext cx="1500198" cy="1500198"/>
          </a:xfrm>
          <a:prstGeom prst="rect">
            <a:avLst/>
          </a:prstGeom>
          <a:noFill/>
        </p:spPr>
      </p:pic>
      <p:pic>
        <p:nvPicPr>
          <p:cNvPr id="22534" name="Picture 6" descr="Download Cng Logo Download HQ HQ PNG Image | FreePNGImg"/>
          <p:cNvPicPr>
            <a:picLocks noChangeAspect="1" noChangeArrowheads="1"/>
          </p:cNvPicPr>
          <p:nvPr/>
        </p:nvPicPr>
        <p:blipFill>
          <a:blip r:embed="rId5"/>
          <a:srcRect/>
          <a:stretch>
            <a:fillRect/>
          </a:stretch>
        </p:blipFill>
        <p:spPr bwMode="auto">
          <a:xfrm>
            <a:off x="3857620" y="1500174"/>
            <a:ext cx="1500198" cy="1500198"/>
          </a:xfrm>
          <a:prstGeom prst="rect">
            <a:avLst/>
          </a:prstGeom>
          <a:noFill/>
        </p:spPr>
      </p:pic>
      <p:sp>
        <p:nvSpPr>
          <p:cNvPr id="22536" name="AutoShape 8" descr="File:LNG logo China.svg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38" name="Picture 10" descr="File:LNG logo China.svg - Wikipedia"/>
          <p:cNvPicPr>
            <a:picLocks noChangeAspect="1" noChangeArrowheads="1"/>
          </p:cNvPicPr>
          <p:nvPr/>
        </p:nvPicPr>
        <p:blipFill>
          <a:blip r:embed="rId6" cstate="print"/>
          <a:srcRect/>
          <a:stretch>
            <a:fillRect/>
          </a:stretch>
        </p:blipFill>
        <p:spPr bwMode="auto">
          <a:xfrm>
            <a:off x="6357950" y="1500174"/>
            <a:ext cx="1500198" cy="1500198"/>
          </a:xfrm>
          <a:prstGeom prst="rect">
            <a:avLst/>
          </a:prstGeom>
          <a:solidFill>
            <a:schemeClr val="bg1"/>
          </a:solidFill>
        </p:spPr>
      </p:pic>
      <p:sp>
        <p:nvSpPr>
          <p:cNvPr id="22542" name="AutoShape 14" descr="NGFS - Changing What Drives Amer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2544" name="AutoShape 16" descr="NGFS - Changing What Drives Amer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46" name="Picture 18" descr="NGFS - Changing What Drives America"/>
          <p:cNvPicPr>
            <a:picLocks noChangeAspect="1" noChangeArrowheads="1"/>
          </p:cNvPicPr>
          <p:nvPr/>
        </p:nvPicPr>
        <p:blipFill>
          <a:blip r:embed="rId7"/>
          <a:srcRect/>
          <a:stretch>
            <a:fillRect/>
          </a:stretch>
        </p:blipFill>
        <p:spPr bwMode="auto">
          <a:xfrm>
            <a:off x="5000628" y="4071941"/>
            <a:ext cx="1500198" cy="1500199"/>
          </a:xfrm>
          <a:prstGeom prst="rect">
            <a:avLst/>
          </a:prstGeom>
          <a:solidFill>
            <a:schemeClr val="bg1"/>
          </a:solidFill>
        </p:spPr>
      </p:pic>
      <p:pic>
        <p:nvPicPr>
          <p:cNvPr id="22548" name="Picture 20" descr="Dimethyl Ether as Fuel (E)"/>
          <p:cNvPicPr>
            <a:picLocks noChangeAspect="1" noChangeArrowheads="1"/>
          </p:cNvPicPr>
          <p:nvPr/>
        </p:nvPicPr>
        <p:blipFill>
          <a:blip r:embed="rId8"/>
          <a:srcRect/>
          <a:stretch>
            <a:fillRect/>
          </a:stretch>
        </p:blipFill>
        <p:spPr bwMode="auto">
          <a:xfrm>
            <a:off x="2428860" y="4071942"/>
            <a:ext cx="1571636" cy="1500198"/>
          </a:xfrm>
          <a:prstGeom prst="rect">
            <a:avLst/>
          </a:prstGeom>
          <a:noFill/>
        </p:spPr>
      </p:pic>
      <p:sp>
        <p:nvSpPr>
          <p:cNvPr id="19" name="Rectangle 18"/>
          <p:cNvSpPr/>
          <p:nvPr/>
        </p:nvSpPr>
        <p:spPr>
          <a:xfrm>
            <a:off x="1300138" y="3071810"/>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BIO- DIESEL</a:t>
            </a:r>
            <a:endParaRPr lang="en-IN" b="1" dirty="0">
              <a:latin typeface="Trebuchet MS" pitchFamily="34" charset="0"/>
              <a:cs typeface="Arial" pitchFamily="34" charset="0"/>
            </a:endParaRPr>
          </a:p>
        </p:txBody>
      </p:sp>
      <p:sp>
        <p:nvSpPr>
          <p:cNvPr id="20" name="Rectangle 19"/>
          <p:cNvSpPr/>
          <p:nvPr/>
        </p:nvSpPr>
        <p:spPr>
          <a:xfrm>
            <a:off x="3900482" y="314324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CNG</a:t>
            </a:r>
          </a:p>
        </p:txBody>
      </p:sp>
      <p:sp>
        <p:nvSpPr>
          <p:cNvPr id="21" name="Rectangle 20"/>
          <p:cNvSpPr/>
          <p:nvPr/>
        </p:nvSpPr>
        <p:spPr>
          <a:xfrm>
            <a:off x="6357950" y="314324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LNG</a:t>
            </a:r>
          </a:p>
        </p:txBody>
      </p:sp>
      <p:sp>
        <p:nvSpPr>
          <p:cNvPr id="22" name="Rectangle 21"/>
          <p:cNvSpPr/>
          <p:nvPr/>
        </p:nvSpPr>
        <p:spPr>
          <a:xfrm>
            <a:off x="2500298" y="564357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DME</a:t>
            </a:r>
          </a:p>
        </p:txBody>
      </p:sp>
      <p:sp>
        <p:nvSpPr>
          <p:cNvPr id="23" name="Rectangle 22"/>
          <p:cNvSpPr/>
          <p:nvPr/>
        </p:nvSpPr>
        <p:spPr>
          <a:xfrm>
            <a:off x="5000628" y="5643578"/>
            <a:ext cx="15001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rebuchet MS" pitchFamily="34" charset="0"/>
                <a:cs typeface="Arial" pitchFamily="34" charset="0"/>
              </a:rPr>
              <a:t>RNG</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BIO DIESEL RAW MATERIALS</a:t>
            </a:r>
            <a:endParaRPr lang="en-IN" sz="2800" b="1" u="sng" dirty="0">
              <a:solidFill>
                <a:srgbClr val="FFC000"/>
              </a:solidFill>
              <a:latin typeface="Trebuchet MS" pitchFamily="34" charset="0"/>
            </a:endParaRPr>
          </a:p>
        </p:txBody>
      </p:sp>
      <p:pic>
        <p:nvPicPr>
          <p:cNvPr id="8" name="Picture 2" descr="Rapeseed  oil"/>
          <p:cNvPicPr>
            <a:picLocks noChangeAspect="1" noChangeArrowheads="1"/>
          </p:cNvPicPr>
          <p:nvPr/>
        </p:nvPicPr>
        <p:blipFill>
          <a:blip r:embed="rId4" cstate="print"/>
          <a:srcRect/>
          <a:stretch>
            <a:fillRect/>
          </a:stretch>
        </p:blipFill>
        <p:spPr bwMode="auto">
          <a:xfrm>
            <a:off x="2015398" y="1357298"/>
            <a:ext cx="1428760" cy="1214446"/>
          </a:xfrm>
          <a:prstGeom prst="rect">
            <a:avLst/>
          </a:prstGeom>
          <a:noFill/>
        </p:spPr>
      </p:pic>
      <p:sp>
        <p:nvSpPr>
          <p:cNvPr id="10" name="TextBox 9"/>
          <p:cNvSpPr txBox="1"/>
          <p:nvPr/>
        </p:nvSpPr>
        <p:spPr>
          <a:xfrm>
            <a:off x="1801084" y="2786058"/>
            <a:ext cx="1785950" cy="369332"/>
          </a:xfrm>
          <a:prstGeom prst="rect">
            <a:avLst/>
          </a:prstGeom>
          <a:noFill/>
        </p:spPr>
        <p:txBody>
          <a:bodyPr wrap="square" rtlCol="0">
            <a:spAutoFit/>
          </a:bodyPr>
          <a:lstStyle/>
          <a:p>
            <a:pPr algn="ctr"/>
            <a:r>
              <a:rPr lang="en-IN" b="1" dirty="0" smtClean="0">
                <a:solidFill>
                  <a:schemeClr val="bg1"/>
                </a:solidFill>
              </a:rPr>
              <a:t>Rapeseed Oil</a:t>
            </a:r>
          </a:p>
        </p:txBody>
      </p:sp>
      <p:pic>
        <p:nvPicPr>
          <p:cNvPr id="12" name="Picture 11" descr="https://3.imimg.com/data3/AA/GU/MY-1618758/toddy-palm-seed-fruits-250x250.jpeg"/>
          <p:cNvPicPr>
            <a:picLocks noChangeAspect="1" noChangeArrowheads="1"/>
          </p:cNvPicPr>
          <p:nvPr/>
        </p:nvPicPr>
        <p:blipFill>
          <a:blip r:embed="rId5"/>
          <a:srcRect/>
          <a:stretch>
            <a:fillRect/>
          </a:stretch>
        </p:blipFill>
        <p:spPr bwMode="auto">
          <a:xfrm>
            <a:off x="4658604" y="1357298"/>
            <a:ext cx="1076035" cy="1188390"/>
          </a:xfrm>
          <a:prstGeom prst="rect">
            <a:avLst/>
          </a:prstGeom>
          <a:noFill/>
        </p:spPr>
      </p:pic>
      <p:sp>
        <p:nvSpPr>
          <p:cNvPr id="13" name="TextBox 12"/>
          <p:cNvSpPr txBox="1"/>
          <p:nvPr/>
        </p:nvSpPr>
        <p:spPr>
          <a:xfrm>
            <a:off x="4372852" y="2786058"/>
            <a:ext cx="1643074" cy="369332"/>
          </a:xfrm>
          <a:prstGeom prst="rect">
            <a:avLst/>
          </a:prstGeom>
          <a:noFill/>
        </p:spPr>
        <p:txBody>
          <a:bodyPr wrap="square" rtlCol="0">
            <a:spAutoFit/>
          </a:bodyPr>
          <a:lstStyle/>
          <a:p>
            <a:pPr algn="ctr"/>
            <a:r>
              <a:rPr lang="en-IN" b="1" dirty="0" smtClean="0">
                <a:solidFill>
                  <a:schemeClr val="bg1"/>
                </a:solidFill>
              </a:rPr>
              <a:t>Palm Oil</a:t>
            </a:r>
          </a:p>
        </p:txBody>
      </p:sp>
      <p:pic>
        <p:nvPicPr>
          <p:cNvPr id="14" name="Picture 12" descr="Soya beans with a spoon"/>
          <p:cNvPicPr>
            <a:picLocks noChangeAspect="1" noChangeArrowheads="1"/>
          </p:cNvPicPr>
          <p:nvPr/>
        </p:nvPicPr>
        <p:blipFill>
          <a:blip r:embed="rId6" cstate="print"/>
          <a:srcRect/>
          <a:stretch>
            <a:fillRect/>
          </a:stretch>
        </p:blipFill>
        <p:spPr bwMode="auto">
          <a:xfrm>
            <a:off x="5873050" y="1357298"/>
            <a:ext cx="1100146" cy="1219487"/>
          </a:xfrm>
          <a:prstGeom prst="rect">
            <a:avLst/>
          </a:prstGeom>
          <a:noFill/>
        </p:spPr>
      </p:pic>
      <p:sp>
        <p:nvSpPr>
          <p:cNvPr id="15" name="TextBox 14"/>
          <p:cNvSpPr txBox="1"/>
          <p:nvPr/>
        </p:nvSpPr>
        <p:spPr>
          <a:xfrm>
            <a:off x="5658736" y="2786058"/>
            <a:ext cx="1500198" cy="369332"/>
          </a:xfrm>
          <a:prstGeom prst="rect">
            <a:avLst/>
          </a:prstGeom>
          <a:noFill/>
        </p:spPr>
        <p:txBody>
          <a:bodyPr wrap="square" rtlCol="0">
            <a:spAutoFit/>
          </a:bodyPr>
          <a:lstStyle/>
          <a:p>
            <a:pPr algn="ctr"/>
            <a:r>
              <a:rPr lang="en-IN" b="1" dirty="0" smtClean="0">
                <a:solidFill>
                  <a:schemeClr val="bg1"/>
                </a:solidFill>
              </a:rPr>
              <a:t>Soy bean Oil</a:t>
            </a:r>
          </a:p>
        </p:txBody>
      </p:sp>
      <p:pic>
        <p:nvPicPr>
          <p:cNvPr id="16" name="Picture 14" descr="Sunflower Seeds"/>
          <p:cNvPicPr>
            <a:picLocks noChangeAspect="1" noChangeArrowheads="1"/>
          </p:cNvPicPr>
          <p:nvPr/>
        </p:nvPicPr>
        <p:blipFill>
          <a:blip r:embed="rId7" cstate="print"/>
          <a:srcRect/>
          <a:stretch>
            <a:fillRect/>
          </a:stretch>
        </p:blipFill>
        <p:spPr bwMode="auto">
          <a:xfrm>
            <a:off x="7301810" y="1357298"/>
            <a:ext cx="1184367" cy="1214446"/>
          </a:xfrm>
          <a:prstGeom prst="rect">
            <a:avLst/>
          </a:prstGeom>
          <a:noFill/>
        </p:spPr>
      </p:pic>
      <p:sp>
        <p:nvSpPr>
          <p:cNvPr id="17" name="TextBox 16"/>
          <p:cNvSpPr txBox="1"/>
          <p:nvPr/>
        </p:nvSpPr>
        <p:spPr>
          <a:xfrm>
            <a:off x="7072330" y="2638790"/>
            <a:ext cx="1571636" cy="646331"/>
          </a:xfrm>
          <a:prstGeom prst="rect">
            <a:avLst/>
          </a:prstGeom>
          <a:noFill/>
        </p:spPr>
        <p:txBody>
          <a:bodyPr wrap="square" rtlCol="0">
            <a:spAutoFit/>
          </a:bodyPr>
          <a:lstStyle/>
          <a:p>
            <a:pPr algn="ctr"/>
            <a:r>
              <a:rPr lang="en-IN" b="1" dirty="0" smtClean="0">
                <a:solidFill>
                  <a:schemeClr val="bg1"/>
                </a:solidFill>
              </a:rPr>
              <a:t>Sunflower </a:t>
            </a:r>
          </a:p>
          <a:p>
            <a:pPr algn="ctr"/>
            <a:r>
              <a:rPr lang="en-IN" b="1" dirty="0" smtClean="0">
                <a:solidFill>
                  <a:schemeClr val="bg1"/>
                </a:solidFill>
              </a:rPr>
              <a:t>Seed oil</a:t>
            </a:r>
          </a:p>
        </p:txBody>
      </p:sp>
      <p:pic>
        <p:nvPicPr>
          <p:cNvPr id="18" name="Picture 16" descr="Raw Peanut For Oil Extraction"/>
          <p:cNvPicPr>
            <a:picLocks noChangeAspect="1" noChangeArrowheads="1"/>
          </p:cNvPicPr>
          <p:nvPr/>
        </p:nvPicPr>
        <p:blipFill>
          <a:blip r:embed="rId8"/>
          <a:srcRect/>
          <a:stretch>
            <a:fillRect/>
          </a:stretch>
        </p:blipFill>
        <p:spPr bwMode="auto">
          <a:xfrm>
            <a:off x="648832" y="3786190"/>
            <a:ext cx="1214446" cy="1214446"/>
          </a:xfrm>
          <a:prstGeom prst="rect">
            <a:avLst/>
          </a:prstGeom>
          <a:noFill/>
        </p:spPr>
      </p:pic>
      <p:sp>
        <p:nvSpPr>
          <p:cNvPr id="19" name="TextBox 18"/>
          <p:cNvSpPr txBox="1"/>
          <p:nvPr/>
        </p:nvSpPr>
        <p:spPr>
          <a:xfrm>
            <a:off x="367283" y="5214950"/>
            <a:ext cx="1643074" cy="369332"/>
          </a:xfrm>
          <a:prstGeom prst="rect">
            <a:avLst/>
          </a:prstGeom>
          <a:noFill/>
        </p:spPr>
        <p:txBody>
          <a:bodyPr wrap="square" rtlCol="0">
            <a:spAutoFit/>
          </a:bodyPr>
          <a:lstStyle/>
          <a:p>
            <a:pPr algn="ctr"/>
            <a:r>
              <a:rPr lang="en-IN" b="1" dirty="0" smtClean="0">
                <a:solidFill>
                  <a:schemeClr val="bg1"/>
                </a:solidFill>
              </a:rPr>
              <a:t>Peanut Oil</a:t>
            </a:r>
          </a:p>
        </p:txBody>
      </p:sp>
      <p:pic>
        <p:nvPicPr>
          <p:cNvPr id="20" name="Picture 18" descr="Pure Linseed Oil"/>
          <p:cNvPicPr>
            <a:picLocks noChangeAspect="1" noChangeArrowheads="1"/>
          </p:cNvPicPr>
          <p:nvPr/>
        </p:nvPicPr>
        <p:blipFill>
          <a:blip r:embed="rId9"/>
          <a:srcRect/>
          <a:stretch>
            <a:fillRect/>
          </a:stretch>
        </p:blipFill>
        <p:spPr bwMode="auto">
          <a:xfrm>
            <a:off x="2038089" y="3786190"/>
            <a:ext cx="1406069" cy="1214446"/>
          </a:xfrm>
          <a:prstGeom prst="rect">
            <a:avLst/>
          </a:prstGeom>
          <a:noFill/>
        </p:spPr>
      </p:pic>
      <p:sp>
        <p:nvSpPr>
          <p:cNvPr id="21" name="TextBox 20"/>
          <p:cNvSpPr txBox="1"/>
          <p:nvPr/>
        </p:nvSpPr>
        <p:spPr>
          <a:xfrm>
            <a:off x="1903619" y="5214950"/>
            <a:ext cx="1643074" cy="369332"/>
          </a:xfrm>
          <a:prstGeom prst="rect">
            <a:avLst/>
          </a:prstGeom>
          <a:noFill/>
        </p:spPr>
        <p:txBody>
          <a:bodyPr wrap="square" rtlCol="0">
            <a:spAutoFit/>
          </a:bodyPr>
          <a:lstStyle/>
          <a:p>
            <a:pPr algn="ctr"/>
            <a:r>
              <a:rPr lang="en-IN" b="1" dirty="0" smtClean="0">
                <a:solidFill>
                  <a:schemeClr val="bg1"/>
                </a:solidFill>
              </a:rPr>
              <a:t>Linseed Oil</a:t>
            </a:r>
          </a:p>
        </p:txBody>
      </p:sp>
      <p:pic>
        <p:nvPicPr>
          <p:cNvPr id="22" name="Picture 22" descr="Organic Safflower Oil at Price 250 INR/Liter in Bengaluru | ID: c6028485"/>
          <p:cNvPicPr>
            <a:picLocks noChangeAspect="1" noChangeArrowheads="1"/>
          </p:cNvPicPr>
          <p:nvPr/>
        </p:nvPicPr>
        <p:blipFill>
          <a:blip r:embed="rId10"/>
          <a:srcRect/>
          <a:stretch>
            <a:fillRect/>
          </a:stretch>
        </p:blipFill>
        <p:spPr bwMode="auto">
          <a:xfrm>
            <a:off x="3515596" y="3786190"/>
            <a:ext cx="1381118" cy="1214446"/>
          </a:xfrm>
          <a:prstGeom prst="rect">
            <a:avLst/>
          </a:prstGeom>
          <a:noFill/>
        </p:spPr>
      </p:pic>
      <p:sp>
        <p:nvSpPr>
          <p:cNvPr id="23" name="TextBox 22"/>
          <p:cNvSpPr txBox="1"/>
          <p:nvPr/>
        </p:nvSpPr>
        <p:spPr>
          <a:xfrm>
            <a:off x="3444158" y="5214950"/>
            <a:ext cx="1500198" cy="369332"/>
          </a:xfrm>
          <a:prstGeom prst="rect">
            <a:avLst/>
          </a:prstGeom>
          <a:noFill/>
        </p:spPr>
        <p:txBody>
          <a:bodyPr wrap="square" rtlCol="0">
            <a:spAutoFit/>
          </a:bodyPr>
          <a:lstStyle/>
          <a:p>
            <a:pPr algn="ctr"/>
            <a:r>
              <a:rPr lang="en-IN" b="1" dirty="0" smtClean="0">
                <a:solidFill>
                  <a:schemeClr val="bg1"/>
                </a:solidFill>
              </a:rPr>
              <a:t>Safflower Oil</a:t>
            </a:r>
          </a:p>
        </p:txBody>
      </p:sp>
      <p:pic>
        <p:nvPicPr>
          <p:cNvPr id="24" name="Picture 24" descr="Saucepan with used vegetable oil and spoon on stove - 98678999"/>
          <p:cNvPicPr>
            <a:picLocks noChangeAspect="1" noChangeArrowheads="1"/>
          </p:cNvPicPr>
          <p:nvPr/>
        </p:nvPicPr>
        <p:blipFill>
          <a:blip r:embed="rId11" cstate="print"/>
          <a:srcRect/>
          <a:stretch>
            <a:fillRect/>
          </a:stretch>
        </p:blipFill>
        <p:spPr bwMode="auto">
          <a:xfrm>
            <a:off x="5158670" y="3786190"/>
            <a:ext cx="1500198" cy="1214446"/>
          </a:xfrm>
          <a:prstGeom prst="rect">
            <a:avLst/>
          </a:prstGeom>
          <a:noFill/>
        </p:spPr>
      </p:pic>
      <p:sp>
        <p:nvSpPr>
          <p:cNvPr id="25" name="TextBox 24"/>
          <p:cNvSpPr txBox="1"/>
          <p:nvPr/>
        </p:nvSpPr>
        <p:spPr>
          <a:xfrm>
            <a:off x="4944356" y="5214950"/>
            <a:ext cx="1857388" cy="369332"/>
          </a:xfrm>
          <a:prstGeom prst="rect">
            <a:avLst/>
          </a:prstGeom>
          <a:noFill/>
        </p:spPr>
        <p:txBody>
          <a:bodyPr wrap="square" rtlCol="0">
            <a:spAutoFit/>
          </a:bodyPr>
          <a:lstStyle/>
          <a:p>
            <a:pPr algn="ctr"/>
            <a:r>
              <a:rPr lang="en-IN" b="1" dirty="0" smtClean="0">
                <a:solidFill>
                  <a:schemeClr val="bg1"/>
                </a:solidFill>
              </a:rPr>
              <a:t>Used Cooking Oil</a:t>
            </a:r>
          </a:p>
        </p:txBody>
      </p:sp>
      <p:pic>
        <p:nvPicPr>
          <p:cNvPr id="26" name="Picture 26" descr="https://qphs.fs.quoracdn.net/main-qimg-b0b2c21fe9473970df9672381bd94285"/>
          <p:cNvPicPr>
            <a:picLocks noChangeAspect="1" noChangeArrowheads="1"/>
          </p:cNvPicPr>
          <p:nvPr/>
        </p:nvPicPr>
        <p:blipFill>
          <a:blip r:embed="rId12" cstate="print"/>
          <a:srcRect/>
          <a:stretch>
            <a:fillRect/>
          </a:stretch>
        </p:blipFill>
        <p:spPr bwMode="auto">
          <a:xfrm>
            <a:off x="6878515" y="3786191"/>
            <a:ext cx="1566303" cy="1071570"/>
          </a:xfrm>
          <a:prstGeom prst="rect">
            <a:avLst/>
          </a:prstGeom>
          <a:noFill/>
        </p:spPr>
      </p:pic>
      <p:sp>
        <p:nvSpPr>
          <p:cNvPr id="27" name="TextBox 26"/>
          <p:cNvSpPr txBox="1"/>
          <p:nvPr/>
        </p:nvSpPr>
        <p:spPr>
          <a:xfrm>
            <a:off x="6386086" y="4888141"/>
            <a:ext cx="2500330" cy="1200329"/>
          </a:xfrm>
          <a:prstGeom prst="rect">
            <a:avLst/>
          </a:prstGeom>
          <a:noFill/>
        </p:spPr>
        <p:txBody>
          <a:bodyPr wrap="square" rtlCol="0">
            <a:spAutoFit/>
          </a:bodyPr>
          <a:lstStyle/>
          <a:p>
            <a:pPr algn="ctr"/>
            <a:r>
              <a:rPr lang="en-IN" b="1" dirty="0" smtClean="0">
                <a:solidFill>
                  <a:schemeClr val="bg1"/>
                </a:solidFill>
              </a:rPr>
              <a:t>Animal Fat</a:t>
            </a:r>
          </a:p>
          <a:p>
            <a:pPr algn="ctr"/>
            <a:r>
              <a:rPr lang="en-IN" b="1" dirty="0" smtClean="0">
                <a:solidFill>
                  <a:schemeClr val="bg1"/>
                </a:solidFill>
              </a:rPr>
              <a:t>(Lard – Pork)</a:t>
            </a:r>
          </a:p>
          <a:p>
            <a:pPr algn="ctr"/>
            <a:r>
              <a:rPr lang="en-IN" b="1" dirty="0" smtClean="0">
                <a:solidFill>
                  <a:schemeClr val="bg1"/>
                </a:solidFill>
              </a:rPr>
              <a:t>(Tallow – Beef)</a:t>
            </a:r>
          </a:p>
          <a:p>
            <a:pPr algn="ctr"/>
            <a:r>
              <a:rPr lang="en-IN" b="1" dirty="0" smtClean="0">
                <a:solidFill>
                  <a:schemeClr val="bg1"/>
                </a:solidFill>
              </a:rPr>
              <a:t>(Schmaltz- Chicken)</a:t>
            </a:r>
          </a:p>
        </p:txBody>
      </p:sp>
      <p:pic>
        <p:nvPicPr>
          <p:cNvPr id="28" name="Picture 5"/>
          <p:cNvPicPr>
            <a:picLocks noChangeAspect="1" noChangeArrowheads="1"/>
          </p:cNvPicPr>
          <p:nvPr/>
        </p:nvPicPr>
        <p:blipFill>
          <a:blip r:embed="rId13" cstate="print"/>
          <a:srcRect/>
          <a:stretch>
            <a:fillRect/>
          </a:stretch>
        </p:blipFill>
        <p:spPr bwMode="auto">
          <a:xfrm>
            <a:off x="3502987" y="1357298"/>
            <a:ext cx="1081083" cy="1215069"/>
          </a:xfrm>
          <a:prstGeom prst="rect">
            <a:avLst/>
          </a:prstGeom>
          <a:noFill/>
          <a:ln w="9525">
            <a:noFill/>
            <a:miter lim="800000"/>
            <a:headEnd/>
            <a:tailEnd/>
          </a:ln>
          <a:effectLst/>
        </p:spPr>
      </p:pic>
      <p:pic>
        <p:nvPicPr>
          <p:cNvPr id="29" name="Picture 7" descr="Cotton Seed"/>
          <p:cNvPicPr>
            <a:picLocks noChangeAspect="1" noChangeArrowheads="1"/>
          </p:cNvPicPr>
          <p:nvPr/>
        </p:nvPicPr>
        <p:blipFill>
          <a:blip r:embed="rId14" cstate="print"/>
          <a:srcRect/>
          <a:stretch>
            <a:fillRect/>
          </a:stretch>
        </p:blipFill>
        <p:spPr bwMode="auto">
          <a:xfrm>
            <a:off x="586638" y="1357298"/>
            <a:ext cx="1287171" cy="1214446"/>
          </a:xfrm>
          <a:prstGeom prst="rect">
            <a:avLst/>
          </a:prstGeom>
          <a:noFill/>
        </p:spPr>
      </p:pic>
      <p:sp>
        <p:nvSpPr>
          <p:cNvPr id="30" name="Rectangle 29"/>
          <p:cNvSpPr/>
          <p:nvPr/>
        </p:nvSpPr>
        <p:spPr>
          <a:xfrm>
            <a:off x="244614" y="2786058"/>
            <a:ext cx="1872586" cy="369332"/>
          </a:xfrm>
          <a:prstGeom prst="rect">
            <a:avLst/>
          </a:prstGeom>
        </p:spPr>
        <p:txBody>
          <a:bodyPr wrap="square">
            <a:spAutoFit/>
          </a:bodyPr>
          <a:lstStyle/>
          <a:p>
            <a:pPr algn="ctr"/>
            <a:r>
              <a:rPr lang="en-IN" b="1" dirty="0" smtClean="0">
                <a:solidFill>
                  <a:schemeClr val="bg1"/>
                </a:solidFill>
              </a:rPr>
              <a:t>Cottonseed Oil</a:t>
            </a:r>
          </a:p>
        </p:txBody>
      </p:sp>
      <p:sp>
        <p:nvSpPr>
          <p:cNvPr id="31" name="TextBox 30"/>
          <p:cNvSpPr txBox="1"/>
          <p:nvPr/>
        </p:nvSpPr>
        <p:spPr>
          <a:xfrm>
            <a:off x="3500430" y="2781666"/>
            <a:ext cx="1214446" cy="369332"/>
          </a:xfrm>
          <a:prstGeom prst="rect">
            <a:avLst/>
          </a:prstGeom>
          <a:noFill/>
        </p:spPr>
        <p:txBody>
          <a:bodyPr wrap="square" rtlCol="0">
            <a:spAutoFit/>
          </a:bodyPr>
          <a:lstStyle/>
          <a:p>
            <a:pPr algn="ctr"/>
            <a:r>
              <a:rPr lang="en-IN" b="1" dirty="0" smtClean="0">
                <a:solidFill>
                  <a:schemeClr val="bg1"/>
                </a:solidFill>
              </a:rPr>
              <a:t>Olive Oil</a:t>
            </a: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COMPRESSED NATURAL GAS </a:t>
            </a:r>
            <a:endParaRPr lang="en-IN" sz="2800" b="1" u="sng" dirty="0">
              <a:solidFill>
                <a:srgbClr val="FFC000"/>
              </a:solidFill>
              <a:latin typeface="Trebuchet MS" pitchFamily="34" charset="0"/>
            </a:endParaRPr>
          </a:p>
        </p:txBody>
      </p:sp>
      <p:sp>
        <p:nvSpPr>
          <p:cNvPr id="12292" name="AutoShape 4" descr="Tata Bus Price Comparison: Get the Best Deal on Your Next Tata B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2294" name="AutoShape 6" descr="Tata Bus Price Comparison: Get the Best Deal on Your Next Tata B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2295" name="Picture 7"/>
          <p:cNvPicPr>
            <a:picLocks noChangeAspect="1" noChangeArrowheads="1"/>
          </p:cNvPicPr>
          <p:nvPr/>
        </p:nvPicPr>
        <p:blipFill>
          <a:blip r:embed="rId4"/>
          <a:srcRect/>
          <a:stretch>
            <a:fillRect/>
          </a:stretch>
        </p:blipFill>
        <p:spPr bwMode="auto">
          <a:xfrm>
            <a:off x="928662" y="1214422"/>
            <a:ext cx="7215238" cy="4943475"/>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4"/>
          <p:cNvSpPr txBox="1"/>
          <p:nvPr/>
        </p:nvSpPr>
        <p:spPr>
          <a:xfrm>
            <a:off x="0" y="500042"/>
            <a:ext cx="914399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2800" b="1" u="sng" dirty="0" smtClean="0">
                <a:solidFill>
                  <a:srgbClr val="FFC000"/>
                </a:solidFill>
                <a:latin typeface="Trebuchet MS" pitchFamily="34" charset="0"/>
              </a:rPr>
              <a:t>Data’s related to Global Emissions</a:t>
            </a:r>
            <a:endParaRPr lang="en-IN" sz="2800" b="1" u="sng" dirty="0">
              <a:solidFill>
                <a:srgbClr val="FFC000"/>
              </a:solidFill>
              <a:latin typeface="Trebuchet MS" pitchFamily="34" charset="0"/>
            </a:endParaRPr>
          </a:p>
        </p:txBody>
      </p:sp>
      <p:pic>
        <p:nvPicPr>
          <p:cNvPr id="12" name="Picture 11"/>
          <p:cNvPicPr/>
          <p:nvPr/>
        </p:nvPicPr>
        <p:blipFill>
          <a:blip r:embed="rId4"/>
          <a:srcRect/>
          <a:stretch>
            <a:fillRect/>
          </a:stretch>
        </p:blipFill>
        <p:spPr bwMode="auto">
          <a:xfrm>
            <a:off x="1000100" y="1285860"/>
            <a:ext cx="7286676" cy="4929222"/>
          </a:xfrm>
          <a:prstGeom prst="rect">
            <a:avLst/>
          </a:prstGeom>
          <a:noFill/>
          <a:ln w="25400">
            <a:solidFill>
              <a:schemeClr val="accent6">
                <a:lumMod val="60000"/>
                <a:lumOff val="40000"/>
              </a:schemeClr>
            </a:solidFill>
            <a:miter lim="800000"/>
            <a:headEnd/>
            <a:tailEnd/>
          </a:ln>
          <a:effectLst/>
        </p:spPr>
      </p:pic>
      <p:sp>
        <p:nvSpPr>
          <p:cNvPr id="13" name="Rounded Rectangle 12"/>
          <p:cNvSpPr/>
          <p:nvPr/>
        </p:nvSpPr>
        <p:spPr>
          <a:xfrm>
            <a:off x="1000100" y="1793509"/>
            <a:ext cx="2000265" cy="1643074"/>
          </a:xfrm>
          <a:prstGeom prst="round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COMPRESSED BIO GAS </a:t>
            </a:r>
            <a:endParaRPr lang="en-IN" sz="2800" b="1" u="sng" dirty="0">
              <a:solidFill>
                <a:srgbClr val="FFC000"/>
              </a:solidFill>
              <a:latin typeface="Trebuchet MS" pitchFamily="34" charset="0"/>
            </a:endParaRPr>
          </a:p>
        </p:txBody>
      </p:sp>
      <p:pic>
        <p:nvPicPr>
          <p:cNvPr id="8" name="Picture 2" descr="Picture"/>
          <p:cNvPicPr>
            <a:picLocks noChangeAspect="1" noChangeArrowheads="1"/>
          </p:cNvPicPr>
          <p:nvPr/>
        </p:nvPicPr>
        <p:blipFill>
          <a:blip r:embed="rId4"/>
          <a:srcRect/>
          <a:stretch>
            <a:fillRect/>
          </a:stretch>
        </p:blipFill>
        <p:spPr bwMode="auto">
          <a:xfrm>
            <a:off x="428596" y="1285860"/>
            <a:ext cx="3857652" cy="4786346"/>
          </a:xfrm>
          <a:prstGeom prst="rect">
            <a:avLst/>
          </a:prstGeom>
          <a:noFill/>
          <a:ln w="25400">
            <a:solidFill>
              <a:srgbClr val="FFC000"/>
            </a:solidFill>
          </a:ln>
        </p:spPr>
      </p:pic>
      <p:pic>
        <p:nvPicPr>
          <p:cNvPr id="12" name="Picture 2" descr="https://www.khabarindia.in/wp-content/uploads/2018/09/bio-gas-702x336.png"/>
          <p:cNvPicPr>
            <a:picLocks noChangeAspect="1" noChangeArrowheads="1"/>
          </p:cNvPicPr>
          <p:nvPr/>
        </p:nvPicPr>
        <p:blipFill>
          <a:blip r:embed="rId5"/>
          <a:srcRect/>
          <a:stretch>
            <a:fillRect/>
          </a:stretch>
        </p:blipFill>
        <p:spPr bwMode="auto">
          <a:xfrm>
            <a:off x="4929190" y="1285860"/>
            <a:ext cx="3786214" cy="4786346"/>
          </a:xfrm>
          <a:prstGeom prst="rect">
            <a:avLst/>
          </a:prstGeom>
          <a:noFill/>
          <a:ln w="25400">
            <a:solidFill>
              <a:srgbClr val="FFFF00"/>
            </a:solidFill>
          </a:ln>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10" name="TextBox 9"/>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DI METHYL ETHER</a:t>
            </a:r>
            <a:endParaRPr lang="en-IN" sz="2800" b="1" u="sng" dirty="0">
              <a:solidFill>
                <a:srgbClr val="FFC000"/>
              </a:solidFill>
              <a:latin typeface="Trebuchet MS" pitchFamily="34" charset="0"/>
            </a:endParaRPr>
          </a:p>
        </p:txBody>
      </p:sp>
      <p:sp>
        <p:nvSpPr>
          <p:cNvPr id="2" name="AutoShape 2" descr="Dimethyl Ether as Fuel (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9" name="Picture 2"/>
          <p:cNvPicPr>
            <a:picLocks noChangeAspect="1" noChangeArrowheads="1"/>
          </p:cNvPicPr>
          <p:nvPr/>
        </p:nvPicPr>
        <p:blipFill>
          <a:blip r:embed="rId4"/>
          <a:srcRect/>
          <a:stretch>
            <a:fillRect/>
          </a:stretch>
        </p:blipFill>
        <p:spPr bwMode="auto">
          <a:xfrm>
            <a:off x="928662" y="1357298"/>
            <a:ext cx="7286676" cy="4786346"/>
          </a:xfrm>
          <a:prstGeom prst="rect">
            <a:avLst/>
          </a:prstGeom>
          <a:noFill/>
          <a:ln w="25400">
            <a:solidFill>
              <a:schemeClr val="bg1"/>
            </a:solid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COMPARISONS OF ALTERNATIVE FUEL DRIVE</a:t>
            </a:r>
            <a:endParaRPr lang="en-IN" sz="2800" b="1" u="sng" dirty="0">
              <a:solidFill>
                <a:srgbClr val="FFC000"/>
              </a:solidFill>
              <a:latin typeface="Trebuchet MS" pitchFamily="34" charset="0"/>
            </a:endParaRPr>
          </a:p>
        </p:txBody>
      </p:sp>
      <p:pic>
        <p:nvPicPr>
          <p:cNvPr id="288771" name="Picture 3"/>
          <p:cNvPicPr>
            <a:picLocks noChangeAspect="1" noChangeArrowheads="1"/>
          </p:cNvPicPr>
          <p:nvPr/>
        </p:nvPicPr>
        <p:blipFill>
          <a:blip r:embed="rId4"/>
          <a:srcRect/>
          <a:stretch>
            <a:fillRect/>
          </a:stretch>
        </p:blipFill>
        <p:spPr bwMode="auto">
          <a:xfrm>
            <a:off x="928662" y="1142984"/>
            <a:ext cx="7286676" cy="5214974"/>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548326"/>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TECHNOLOGIES &amp; ALTERNATIVE FUEL FEASIBILITIES</a:t>
            </a:r>
            <a:endParaRPr lang="en-IN" sz="2800" b="1" u="sng" dirty="0">
              <a:solidFill>
                <a:srgbClr val="FFC000"/>
              </a:solidFill>
              <a:latin typeface="Trebuchet MS" pitchFamily="34" charset="0"/>
            </a:endParaRPr>
          </a:p>
        </p:txBody>
      </p:sp>
      <p:pic>
        <p:nvPicPr>
          <p:cNvPr id="8" name="Picture 2"/>
          <p:cNvPicPr>
            <a:picLocks noChangeAspect="1" noChangeArrowheads="1"/>
          </p:cNvPicPr>
          <p:nvPr/>
        </p:nvPicPr>
        <p:blipFill>
          <a:blip r:embed="rId4"/>
          <a:srcRect/>
          <a:stretch>
            <a:fillRect/>
          </a:stretch>
        </p:blipFill>
        <p:spPr bwMode="auto">
          <a:xfrm>
            <a:off x="1071538" y="1142984"/>
            <a:ext cx="7143800" cy="4857784"/>
          </a:xfrm>
          <a:prstGeom prst="rect">
            <a:avLst/>
          </a:prstGeom>
          <a:noFill/>
          <a:ln w="9525">
            <a:noFill/>
            <a:miter lim="800000"/>
            <a:headEnd/>
            <a:tailEnd/>
          </a:ln>
          <a:effectLst/>
        </p:spPr>
      </p:pic>
      <p:sp>
        <p:nvSpPr>
          <p:cNvPr id="9" name="TextBox 8"/>
          <p:cNvSpPr txBox="1"/>
          <p:nvPr/>
        </p:nvSpPr>
        <p:spPr>
          <a:xfrm>
            <a:off x="1000100" y="6072206"/>
            <a:ext cx="2286016" cy="369332"/>
          </a:xfrm>
          <a:prstGeom prst="rect">
            <a:avLst/>
          </a:prstGeom>
          <a:noFill/>
        </p:spPr>
        <p:txBody>
          <a:bodyPr wrap="square" rtlCol="0">
            <a:spAutoFit/>
          </a:bodyPr>
          <a:lstStyle/>
          <a:p>
            <a:r>
              <a:rPr lang="en-IN" b="1" dirty="0" smtClean="0">
                <a:solidFill>
                  <a:srgbClr val="FFC000"/>
                </a:solidFill>
              </a:rPr>
              <a:t>SOURCE : SAE INDIA</a:t>
            </a:r>
            <a:endParaRPr lang="en-IN" b="1" dirty="0">
              <a:solidFill>
                <a:srgbClr val="FFC000"/>
              </a:solidFill>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6"/>
          <p:cNvSpPr txBox="1"/>
          <p:nvPr/>
        </p:nvSpPr>
        <p:spPr>
          <a:xfrm>
            <a:off x="0" y="428604"/>
            <a:ext cx="9144000" cy="492443"/>
          </a:xfrm>
          <a:prstGeom prst="rect">
            <a:avLst/>
          </a:prstGeom>
          <a:noFill/>
        </p:spPr>
        <p:txBody>
          <a:bodyPr wrap="square" rtlCol="0">
            <a:spAutoFit/>
          </a:bodyPr>
          <a:lstStyle/>
          <a:p>
            <a:pPr algn="ctr"/>
            <a:r>
              <a:rPr lang="en-IN" sz="2600" b="1" u="sng" dirty="0" smtClean="0">
                <a:solidFill>
                  <a:srgbClr val="FFC000"/>
                </a:solidFill>
                <a:latin typeface="Trebuchet MS" pitchFamily="34" charset="0"/>
              </a:rPr>
              <a:t>CLEAN FUEL TECHNOLOGIES</a:t>
            </a:r>
            <a:endParaRPr lang="en-IN" sz="2600" b="1" u="sng" dirty="0">
              <a:solidFill>
                <a:srgbClr val="FFC000"/>
              </a:solidFill>
              <a:latin typeface="Trebuchet MS" pitchFamily="34" charset="0"/>
            </a:endParaRPr>
          </a:p>
        </p:txBody>
      </p:sp>
      <p:sp>
        <p:nvSpPr>
          <p:cNvPr id="9" name="TextBox 8"/>
          <p:cNvSpPr txBox="1"/>
          <p:nvPr/>
        </p:nvSpPr>
        <p:spPr>
          <a:xfrm>
            <a:off x="1000100" y="6072206"/>
            <a:ext cx="2286016" cy="369332"/>
          </a:xfrm>
          <a:prstGeom prst="rect">
            <a:avLst/>
          </a:prstGeom>
          <a:noFill/>
        </p:spPr>
        <p:txBody>
          <a:bodyPr wrap="square" rtlCol="0">
            <a:spAutoFit/>
          </a:bodyPr>
          <a:lstStyle/>
          <a:p>
            <a:r>
              <a:rPr lang="en-IN" b="1" dirty="0" smtClean="0">
                <a:solidFill>
                  <a:srgbClr val="FFC000"/>
                </a:solidFill>
              </a:rPr>
              <a:t>SOURCE : UITP</a:t>
            </a:r>
            <a:endParaRPr lang="en-IN" b="1" dirty="0">
              <a:solidFill>
                <a:srgbClr val="FFC000"/>
              </a:solidFill>
            </a:endParaRPr>
          </a:p>
        </p:txBody>
      </p:sp>
      <p:pic>
        <p:nvPicPr>
          <p:cNvPr id="1031" name="Picture 7"/>
          <p:cNvPicPr>
            <a:picLocks noChangeAspect="1" noChangeArrowheads="1"/>
          </p:cNvPicPr>
          <p:nvPr/>
        </p:nvPicPr>
        <p:blipFill>
          <a:blip r:embed="rId4"/>
          <a:srcRect/>
          <a:stretch>
            <a:fillRect/>
          </a:stretch>
        </p:blipFill>
        <p:spPr bwMode="auto">
          <a:xfrm>
            <a:off x="214282" y="1000108"/>
            <a:ext cx="6410325" cy="4957778"/>
          </a:xfrm>
          <a:prstGeom prst="rect">
            <a:avLst/>
          </a:prstGeom>
          <a:noFill/>
          <a:ln w="9525">
            <a:noFill/>
            <a:miter lim="800000"/>
            <a:headEnd/>
            <a:tailEnd/>
          </a:ln>
          <a:effectLst/>
        </p:spPr>
      </p:pic>
      <p:sp>
        <p:nvSpPr>
          <p:cNvPr id="17" name="Rectangle 16"/>
          <p:cNvSpPr/>
          <p:nvPr/>
        </p:nvSpPr>
        <p:spPr>
          <a:xfrm>
            <a:off x="6643702" y="1000108"/>
            <a:ext cx="2226499" cy="4770537"/>
          </a:xfrm>
          <a:prstGeom prst="rect">
            <a:avLst/>
          </a:prstGeom>
        </p:spPr>
        <p:txBody>
          <a:bodyPr wrap="square">
            <a:spAutoFit/>
          </a:bodyPr>
          <a:lstStyle/>
          <a:p>
            <a:pPr algn="just"/>
            <a:r>
              <a:rPr lang="en-IN" sz="1600" b="1" dirty="0" smtClean="0">
                <a:solidFill>
                  <a:schemeClr val="bg1"/>
                </a:solidFill>
                <a:latin typeface="Trebuchet MS" pitchFamily="34" charset="0"/>
              </a:rPr>
              <a:t>NOTE: </a:t>
            </a:r>
          </a:p>
          <a:p>
            <a:pPr algn="just"/>
            <a:endParaRPr lang="en-IN" sz="1600" b="1" dirty="0" smtClean="0">
              <a:solidFill>
                <a:schemeClr val="bg1"/>
              </a:solidFill>
              <a:latin typeface="Trebuchet MS" pitchFamily="34" charset="0"/>
            </a:endParaRPr>
          </a:p>
          <a:p>
            <a:pPr algn="just"/>
            <a:r>
              <a:rPr lang="en-IN" sz="1600" dirty="0" smtClean="0">
                <a:solidFill>
                  <a:schemeClr val="bg1"/>
                </a:solidFill>
                <a:latin typeface="Trebuchet MS" pitchFamily="34" charset="0"/>
              </a:rPr>
              <a:t>1. High: Strong potential of achieving this benefit</a:t>
            </a:r>
          </a:p>
          <a:p>
            <a:pPr algn="just"/>
            <a:endParaRPr lang="en-IN" sz="1600" dirty="0" smtClean="0">
              <a:solidFill>
                <a:schemeClr val="bg1"/>
              </a:solidFill>
              <a:latin typeface="Trebuchet MS" pitchFamily="34" charset="0"/>
            </a:endParaRPr>
          </a:p>
          <a:p>
            <a:pPr algn="just"/>
            <a:r>
              <a:rPr lang="en-IN" sz="1600" dirty="0" smtClean="0">
                <a:solidFill>
                  <a:schemeClr val="bg1"/>
                </a:solidFill>
                <a:latin typeface="Trebuchet MS" pitchFamily="34" charset="0"/>
              </a:rPr>
              <a:t>2.  Medium: Possibility of achieving this benefit, according to local context, operational conditions and limits of the energy source</a:t>
            </a:r>
          </a:p>
          <a:p>
            <a:pPr algn="just"/>
            <a:r>
              <a:rPr lang="en-IN" sz="1600" dirty="0" smtClean="0">
                <a:solidFill>
                  <a:schemeClr val="bg1"/>
                </a:solidFill>
                <a:latin typeface="Trebuchet MS" pitchFamily="34" charset="0"/>
              </a:rPr>
              <a:t> </a:t>
            </a:r>
          </a:p>
          <a:p>
            <a:pPr algn="just"/>
            <a:r>
              <a:rPr lang="en-IN" sz="1600" dirty="0" smtClean="0">
                <a:solidFill>
                  <a:schemeClr val="bg1"/>
                </a:solidFill>
                <a:latin typeface="Trebuchet MS" pitchFamily="34" charset="0"/>
              </a:rPr>
              <a:t>3.   Low: The benefit is not applicable or does not work well for this technology</a:t>
            </a:r>
            <a:endParaRPr lang="en-IN" sz="1600" dirty="0">
              <a:solidFill>
                <a:schemeClr val="bg1"/>
              </a:solidFill>
              <a:latin typeface="Trebuchet MS" pitchFamily="34" charset="0"/>
            </a:endParaRPr>
          </a:p>
        </p:txBody>
      </p:sp>
      <p:sp>
        <p:nvSpPr>
          <p:cNvPr id="19" name="Oval 18"/>
          <p:cNvSpPr/>
          <p:nvPr/>
        </p:nvSpPr>
        <p:spPr>
          <a:xfrm>
            <a:off x="6929454" y="2500306"/>
            <a:ext cx="214314" cy="21431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p:cNvSpPr/>
          <p:nvPr/>
        </p:nvSpPr>
        <p:spPr>
          <a:xfrm>
            <a:off x="6929454" y="4714884"/>
            <a:ext cx="214314" cy="21431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Oval 20"/>
          <p:cNvSpPr/>
          <p:nvPr/>
        </p:nvSpPr>
        <p:spPr>
          <a:xfrm>
            <a:off x="6929454" y="1571612"/>
            <a:ext cx="214314" cy="214314"/>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642910" y="5988626"/>
            <a:ext cx="2286016" cy="369332"/>
          </a:xfrm>
          <a:prstGeom prst="rect">
            <a:avLst/>
          </a:prstGeom>
          <a:noFill/>
        </p:spPr>
        <p:txBody>
          <a:bodyPr wrap="square" rtlCol="0">
            <a:spAutoFit/>
          </a:bodyPr>
          <a:lstStyle/>
          <a:p>
            <a:r>
              <a:rPr lang="en-IN" b="1" dirty="0" smtClean="0">
                <a:solidFill>
                  <a:srgbClr val="FFC000"/>
                </a:solidFill>
              </a:rPr>
              <a:t>SOURCE : SAE INDIA</a:t>
            </a:r>
            <a:endParaRPr lang="en-IN" b="1" dirty="0">
              <a:solidFill>
                <a:srgbClr val="FFC000"/>
              </a:solidFill>
            </a:endParaRPr>
          </a:p>
        </p:txBody>
      </p:sp>
      <p:sp>
        <p:nvSpPr>
          <p:cNvPr id="10" name="TextBox 9"/>
          <p:cNvSpPr txBox="1"/>
          <p:nvPr/>
        </p:nvSpPr>
        <p:spPr>
          <a:xfrm>
            <a:off x="0" y="500042"/>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FUEL TECHNOLOGY COMPARISON</a:t>
            </a:r>
            <a:endParaRPr lang="en-IN" sz="2800" b="1" dirty="0">
              <a:solidFill>
                <a:srgbClr val="FFC000"/>
              </a:solidFill>
              <a:latin typeface="Trebuchet MS" pitchFamily="34" charset="0"/>
            </a:endParaRPr>
          </a:p>
        </p:txBody>
      </p:sp>
      <p:graphicFrame>
        <p:nvGraphicFramePr>
          <p:cNvPr id="13" name="Table 12"/>
          <p:cNvGraphicFramePr>
            <a:graphicFrameLocks noGrp="1"/>
          </p:cNvGraphicFramePr>
          <p:nvPr/>
        </p:nvGraphicFramePr>
        <p:xfrm>
          <a:off x="615872" y="1214422"/>
          <a:ext cx="7956657" cy="4663440"/>
        </p:xfrm>
        <a:graphic>
          <a:graphicData uri="http://schemas.openxmlformats.org/drawingml/2006/table">
            <a:tbl>
              <a:tblPr firstRow="1" bandRow="1">
                <a:tableStyleId>{5C22544A-7EE6-4342-B048-85BDC9FD1C3A}</a:tableStyleId>
              </a:tblPr>
              <a:tblGrid>
                <a:gridCol w="1478671"/>
                <a:gridCol w="915368"/>
                <a:gridCol w="915368"/>
                <a:gridCol w="1056193"/>
                <a:gridCol w="662098"/>
                <a:gridCol w="642942"/>
                <a:gridCol w="714380"/>
                <a:gridCol w="542094"/>
                <a:gridCol w="1029543"/>
              </a:tblGrid>
              <a:tr h="607923">
                <a:tc>
                  <a:txBody>
                    <a:bodyPr/>
                    <a:lstStyle/>
                    <a:p>
                      <a:r>
                        <a:rPr lang="en-IN" dirty="0" smtClean="0"/>
                        <a:t>DESCRIPTION</a:t>
                      </a:r>
                      <a:endParaRPr lang="en-IN" dirty="0"/>
                    </a:p>
                  </a:txBody>
                  <a:tcPr/>
                </a:tc>
                <a:tc>
                  <a:txBody>
                    <a:bodyPr/>
                    <a:lstStyle/>
                    <a:p>
                      <a:r>
                        <a:rPr lang="en-IN" dirty="0" smtClean="0"/>
                        <a:t>DIESEL</a:t>
                      </a:r>
                      <a:endParaRPr lang="en-IN" dirty="0"/>
                    </a:p>
                  </a:txBody>
                  <a:tcPr/>
                </a:tc>
                <a:tc>
                  <a:txBody>
                    <a:bodyPr/>
                    <a:lstStyle/>
                    <a:p>
                      <a:r>
                        <a:rPr lang="en-IN" dirty="0" smtClean="0"/>
                        <a:t>BIO DIESEL</a:t>
                      </a:r>
                      <a:endParaRPr lang="en-IN" dirty="0"/>
                    </a:p>
                  </a:txBody>
                  <a:tcPr/>
                </a:tc>
                <a:tc>
                  <a:txBody>
                    <a:bodyPr/>
                    <a:lstStyle/>
                    <a:p>
                      <a:r>
                        <a:rPr lang="en-IN" dirty="0" smtClean="0"/>
                        <a:t>ELECTRIC</a:t>
                      </a:r>
                      <a:endParaRPr lang="en-IN" dirty="0"/>
                    </a:p>
                  </a:txBody>
                  <a:tcPr/>
                </a:tc>
                <a:tc>
                  <a:txBody>
                    <a:bodyPr/>
                    <a:lstStyle/>
                    <a:p>
                      <a:r>
                        <a:rPr lang="en-IN" dirty="0" smtClean="0"/>
                        <a:t>CNG</a:t>
                      </a:r>
                      <a:endParaRPr lang="en-IN" dirty="0"/>
                    </a:p>
                  </a:txBody>
                  <a:tcPr/>
                </a:tc>
                <a:tc>
                  <a:txBody>
                    <a:bodyPr/>
                    <a:lstStyle/>
                    <a:p>
                      <a:r>
                        <a:rPr lang="en-IN" dirty="0" smtClean="0"/>
                        <a:t>LNG</a:t>
                      </a:r>
                      <a:endParaRPr lang="en-IN" dirty="0"/>
                    </a:p>
                  </a:txBody>
                  <a:tcPr/>
                </a:tc>
                <a:tc>
                  <a:txBody>
                    <a:bodyPr/>
                    <a:lstStyle/>
                    <a:p>
                      <a:r>
                        <a:rPr lang="en-IN" dirty="0" smtClean="0"/>
                        <a:t>DME</a:t>
                      </a:r>
                      <a:endParaRPr lang="en-IN" dirty="0"/>
                    </a:p>
                  </a:txBody>
                  <a:tcPr/>
                </a:tc>
                <a:tc>
                  <a:txBody>
                    <a:bodyPr/>
                    <a:lstStyle/>
                    <a:p>
                      <a:r>
                        <a:rPr lang="en-IN" dirty="0" smtClean="0"/>
                        <a:t>H</a:t>
                      </a:r>
                      <a:r>
                        <a:rPr lang="en-IN" baseline="-25000" dirty="0" smtClean="0"/>
                        <a:t>2</a:t>
                      </a:r>
                      <a:endParaRPr lang="en-IN" baseline="-25000" dirty="0"/>
                    </a:p>
                  </a:txBody>
                  <a:tcPr/>
                </a:tc>
                <a:tc>
                  <a:txBody>
                    <a:bodyPr/>
                    <a:lstStyle/>
                    <a:p>
                      <a:r>
                        <a:rPr lang="en-IN" baseline="0" dirty="0" smtClean="0"/>
                        <a:t>H</a:t>
                      </a:r>
                      <a:r>
                        <a:rPr lang="en-IN" baseline="-25000" dirty="0" smtClean="0"/>
                        <a:t>2</a:t>
                      </a:r>
                      <a:r>
                        <a:rPr lang="en-IN" baseline="0" dirty="0" smtClean="0"/>
                        <a:t> FUEL CELLS</a:t>
                      </a:r>
                      <a:endParaRPr lang="en-IN" dirty="0"/>
                    </a:p>
                  </a:txBody>
                  <a:tcPr/>
                </a:tc>
              </a:tr>
              <a:tr h="347385">
                <a:tc>
                  <a:txBody>
                    <a:bodyPr/>
                    <a:lstStyle/>
                    <a:p>
                      <a:r>
                        <a:rPr lang="en-IN" b="1" dirty="0" smtClean="0"/>
                        <a:t>COST</a:t>
                      </a:r>
                      <a:endParaRPr lang="en-IN" b="1" dirty="0"/>
                    </a:p>
                  </a:txBody>
                  <a:tcPr/>
                </a:tc>
                <a:tc>
                  <a:txBody>
                    <a:bodyPr/>
                    <a:lstStyle/>
                    <a:p>
                      <a:pPr algn="ctr"/>
                      <a:r>
                        <a:rPr lang="en-IN" b="1" dirty="0" smtClean="0">
                          <a:solidFill>
                            <a:srgbClr val="FF0000"/>
                          </a:solidFill>
                        </a:rPr>
                        <a:t>NO</a:t>
                      </a:r>
                      <a:endParaRPr lang="en-IN" b="1" dirty="0">
                        <a:solidFill>
                          <a:srgbClr val="FF0000"/>
                        </a:solidFill>
                      </a:endParaRPr>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DRIVING RANGE</a:t>
                      </a:r>
                      <a:endParaRPr lang="en-IN" b="1" dirty="0"/>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 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  </a:t>
                      </a:r>
                      <a:r>
                        <a:rPr lang="en-IN" sz="1800" b="1" kern="1200" dirty="0" smtClean="0">
                          <a:solidFill>
                            <a:srgbClr val="FF0000"/>
                          </a:solidFill>
                          <a:latin typeface="+mn-lt"/>
                          <a:ea typeface="+mn-ea"/>
                          <a:cs typeface="+mn-cs"/>
                        </a:rPr>
                        <a:t>YES</a:t>
                      </a:r>
                      <a:endParaRPr lang="en-IN" sz="1800" b="1" kern="1200" dirty="0">
                        <a:solidFill>
                          <a:srgbClr val="FF0000"/>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 </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c>
                  <a:txBody>
                    <a:bodyPr/>
                    <a:lstStyle/>
                    <a:p>
                      <a:pPr marL="0" algn="ctr" defTabSz="914400" rtl="0" eaLnBrk="1" latinLnBrk="0" hangingPunct="1"/>
                      <a:r>
                        <a:rPr lang="en-IN" sz="1800" b="1" kern="1200" dirty="0" smtClean="0">
                          <a:solidFill>
                            <a:schemeClr val="dk1"/>
                          </a:solidFill>
                          <a:latin typeface="+mn-lt"/>
                          <a:ea typeface="+mn-ea"/>
                          <a:cs typeface="+mn-cs"/>
                        </a:rPr>
                        <a:t>YES</a:t>
                      </a:r>
                      <a:endParaRPr lang="en-IN" sz="1800" b="1" kern="1200" dirty="0">
                        <a:solidFill>
                          <a:schemeClr val="dk1"/>
                        </a:solidFill>
                        <a:latin typeface="+mn-lt"/>
                        <a:ea typeface="+mn-ea"/>
                        <a:cs typeface="+mn-cs"/>
                      </a:endParaRPr>
                    </a:p>
                  </a:txBody>
                  <a:tcPr/>
                </a:tc>
              </a:tr>
              <a:tr h="607923">
                <a:tc>
                  <a:txBody>
                    <a:bodyPr/>
                    <a:lstStyle/>
                    <a:p>
                      <a:r>
                        <a:rPr lang="en-IN" b="1" dirty="0" smtClean="0"/>
                        <a:t>FUEL</a:t>
                      </a:r>
                      <a:r>
                        <a:rPr lang="en-IN" b="1" baseline="0" dirty="0" smtClean="0"/>
                        <a:t> AVAILABILITY</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solidFill>
                            <a:srgbClr val="FF0000"/>
                          </a:solidFill>
                        </a:rPr>
                        <a:t>NO </a:t>
                      </a:r>
                      <a:endParaRPr lang="en-IN" b="1" dirty="0">
                        <a:solidFill>
                          <a:srgbClr val="FF0000"/>
                        </a:solidFill>
                      </a:endParaRPr>
                    </a:p>
                  </a:txBody>
                  <a:tcPr/>
                </a:tc>
                <a:tc>
                  <a:txBody>
                    <a:bodyPr/>
                    <a:lstStyle/>
                    <a:p>
                      <a:pPr algn="ctr"/>
                      <a:r>
                        <a:rPr lang="en-IN" b="1" dirty="0" smtClean="0">
                          <a:solidFill>
                            <a:srgbClr val="FF0000"/>
                          </a:solidFill>
                        </a:rPr>
                        <a:t>NO</a:t>
                      </a:r>
                      <a:endParaRPr lang="en-IN" b="1" dirty="0">
                        <a:solidFill>
                          <a:srgbClr val="FF0000"/>
                        </a:solidFill>
                      </a:endParaRPr>
                    </a:p>
                  </a:txBody>
                  <a:tcPr/>
                </a:tc>
                <a:tc>
                  <a:txBody>
                    <a:bodyPr/>
                    <a:lstStyle/>
                    <a:p>
                      <a:pPr algn="ctr"/>
                      <a:r>
                        <a:rPr lang="en-IN" b="1" dirty="0" smtClean="0">
                          <a:solidFill>
                            <a:srgbClr val="FF0000"/>
                          </a:solidFill>
                        </a:rPr>
                        <a:t>NO</a:t>
                      </a:r>
                      <a:endParaRPr lang="en-IN" b="1" dirty="0">
                        <a:solidFill>
                          <a:srgbClr val="FF0000"/>
                        </a:solidFill>
                      </a:endParaRPr>
                    </a:p>
                  </a:txBody>
                  <a:tcPr/>
                </a:tc>
              </a:tr>
              <a:tr h="347385">
                <a:tc>
                  <a:txBody>
                    <a:bodyPr/>
                    <a:lstStyle/>
                    <a:p>
                      <a:r>
                        <a:rPr lang="en-IN" b="1" dirty="0" smtClean="0"/>
                        <a:t>PAY LOAD</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347385">
                <a:tc>
                  <a:txBody>
                    <a:bodyPr/>
                    <a:lstStyle/>
                    <a:p>
                      <a:r>
                        <a:rPr lang="en-IN" b="1" dirty="0" smtClean="0"/>
                        <a:t>RELIABILITY</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347385">
                <a:tc>
                  <a:txBody>
                    <a:bodyPr/>
                    <a:lstStyle/>
                    <a:p>
                      <a:r>
                        <a:rPr lang="en-IN" b="1" dirty="0" smtClean="0"/>
                        <a:t>SERVICE LIFE</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CLIMATE PROTECTION</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r h="607923">
                <a:tc>
                  <a:txBody>
                    <a:bodyPr/>
                    <a:lstStyle/>
                    <a:p>
                      <a:r>
                        <a:rPr lang="en-IN" b="1" dirty="0" smtClean="0"/>
                        <a:t>POLLUTION CONTROL</a:t>
                      </a:r>
                      <a:endParaRPr lang="en-IN" b="1" dirty="0"/>
                    </a:p>
                  </a:txBody>
                  <a:tcPr/>
                </a:tc>
                <a:tc>
                  <a:txBody>
                    <a:bodyPr/>
                    <a:lstStyle/>
                    <a:p>
                      <a:pPr algn="ctr"/>
                      <a:r>
                        <a:rPr lang="en-IN" b="1" dirty="0" smtClean="0"/>
                        <a:t>NO</a:t>
                      </a:r>
                      <a:endParaRPr lang="en-IN" b="1" dirty="0"/>
                    </a:p>
                  </a:txBody>
                  <a:tcPr/>
                </a:tc>
                <a:tc>
                  <a:txBody>
                    <a:bodyPr/>
                    <a:lstStyle/>
                    <a:p>
                      <a:pPr algn="ctr"/>
                      <a:r>
                        <a:rPr lang="en-IN" b="1" dirty="0" smtClean="0"/>
                        <a:t> YES</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solidFill>
                            <a:srgbClr val="FF0000"/>
                          </a:solidFill>
                        </a:rPr>
                        <a:t>YES*</a:t>
                      </a:r>
                      <a:endParaRPr lang="en-IN" b="1" dirty="0">
                        <a:solidFill>
                          <a:srgbClr val="FF0000"/>
                        </a:solidFill>
                      </a:endParaRPr>
                    </a:p>
                  </a:txBody>
                  <a:tcPr/>
                </a:tc>
                <a:tc>
                  <a:txBody>
                    <a:bodyPr/>
                    <a:lstStyle/>
                    <a:p>
                      <a:pPr algn="ctr"/>
                      <a:r>
                        <a:rPr lang="en-IN" b="1" dirty="0" smtClean="0"/>
                        <a:t>YES </a:t>
                      </a:r>
                      <a:endParaRPr lang="en-IN" b="1" dirty="0"/>
                    </a:p>
                  </a:txBody>
                  <a:tcPr/>
                </a:tc>
                <a:tc>
                  <a:txBody>
                    <a:bodyPr/>
                    <a:lstStyle/>
                    <a:p>
                      <a:pPr algn="ctr"/>
                      <a:r>
                        <a:rPr lang="en-IN" b="1" dirty="0" smtClean="0"/>
                        <a:t>YES</a:t>
                      </a:r>
                      <a:endParaRPr lang="en-IN" b="1" dirty="0"/>
                    </a:p>
                  </a:txBody>
                  <a:tcPr/>
                </a:tc>
                <a:tc>
                  <a:txBody>
                    <a:bodyPr/>
                    <a:lstStyle/>
                    <a:p>
                      <a:pPr algn="ctr"/>
                      <a:r>
                        <a:rPr lang="en-IN" b="1" dirty="0" smtClean="0"/>
                        <a:t>YES</a:t>
                      </a:r>
                      <a:endParaRPr lang="en-IN" b="1" dirty="0"/>
                    </a:p>
                  </a:txBody>
                  <a:tcPr/>
                </a:tc>
              </a:tr>
            </a:tbl>
          </a:graphicData>
        </a:graphic>
      </p:graphicFrame>
      <p:sp>
        <p:nvSpPr>
          <p:cNvPr id="14" name="Oval 13"/>
          <p:cNvSpPr/>
          <p:nvPr/>
        </p:nvSpPr>
        <p:spPr>
          <a:xfrm>
            <a:off x="3000364" y="1142984"/>
            <a:ext cx="928694"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Oval 14"/>
          <p:cNvSpPr/>
          <p:nvPr/>
        </p:nvSpPr>
        <p:spPr>
          <a:xfrm>
            <a:off x="5715008" y="1214422"/>
            <a:ext cx="714380"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Oval 15"/>
          <p:cNvSpPr/>
          <p:nvPr/>
        </p:nvSpPr>
        <p:spPr>
          <a:xfrm>
            <a:off x="4071934" y="1214422"/>
            <a:ext cx="857256"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5010152" y="1366822"/>
            <a:ext cx="857256" cy="4714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EMISSIONS FROM VARIOUS ALTERNATIVE FUELS</a:t>
            </a:r>
            <a:endParaRPr lang="en-IN" sz="2800" b="1" dirty="0">
              <a:solidFill>
                <a:srgbClr val="FFC000"/>
              </a:solidFill>
              <a:latin typeface="Trebuchet MS" pitchFamily="34" charset="0"/>
            </a:endParaRPr>
          </a:p>
        </p:txBody>
      </p:sp>
      <p:graphicFrame>
        <p:nvGraphicFramePr>
          <p:cNvPr id="10" name="Table 9"/>
          <p:cNvGraphicFramePr>
            <a:graphicFrameLocks noGrp="1"/>
          </p:cNvGraphicFramePr>
          <p:nvPr/>
        </p:nvGraphicFramePr>
        <p:xfrm>
          <a:off x="642909" y="1285860"/>
          <a:ext cx="8001057" cy="4722853"/>
        </p:xfrm>
        <a:graphic>
          <a:graphicData uri="http://schemas.openxmlformats.org/drawingml/2006/table">
            <a:tbl>
              <a:tblPr firstRow="1" bandRow="1">
                <a:tableStyleId>{5C22544A-7EE6-4342-B048-85BDC9FD1C3A}</a:tableStyleId>
              </a:tblPr>
              <a:tblGrid>
                <a:gridCol w="1857388"/>
                <a:gridCol w="857256"/>
                <a:gridCol w="714380"/>
                <a:gridCol w="785818"/>
                <a:gridCol w="642942"/>
                <a:gridCol w="857256"/>
                <a:gridCol w="1143008"/>
                <a:gridCol w="1143009"/>
              </a:tblGrid>
              <a:tr h="617199">
                <a:tc>
                  <a:txBody>
                    <a:bodyPr/>
                    <a:lstStyle/>
                    <a:p>
                      <a:r>
                        <a:rPr lang="en-IN" dirty="0" smtClean="0">
                          <a:latin typeface="Trebuchet MS" pitchFamily="34" charset="0"/>
                        </a:rPr>
                        <a:t>Fuel</a:t>
                      </a:r>
                      <a:endParaRPr lang="en-IN" dirty="0">
                        <a:latin typeface="Trebuchet MS" pitchFamily="34" charset="0"/>
                      </a:endParaRPr>
                    </a:p>
                  </a:txBody>
                  <a:tcPr/>
                </a:tc>
                <a:tc>
                  <a:txBody>
                    <a:bodyPr/>
                    <a:lstStyle/>
                    <a:p>
                      <a:r>
                        <a:rPr lang="en-IN" dirty="0" smtClean="0">
                          <a:latin typeface="Trebuchet MS" pitchFamily="34" charset="0"/>
                        </a:rPr>
                        <a:t>PM</a:t>
                      </a:r>
                      <a:endParaRPr lang="en-IN" dirty="0">
                        <a:latin typeface="Trebuchet M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rebuchet MS" pitchFamily="34" charset="0"/>
                        </a:rPr>
                        <a:t>NO</a:t>
                      </a:r>
                      <a:r>
                        <a:rPr lang="en-IN" baseline="-25000" dirty="0" smtClean="0">
                          <a:latin typeface="Trebuchet MS" pitchFamily="34" charset="0"/>
                        </a:rPr>
                        <a:t> x</a:t>
                      </a:r>
                    </a:p>
                    <a:p>
                      <a:endParaRPr lang="en-IN" dirty="0">
                        <a:latin typeface="Trebuchet MS" pitchFamily="34" charset="0"/>
                      </a:endParaRPr>
                    </a:p>
                  </a:txBody>
                  <a:tcPr/>
                </a:tc>
                <a:tc>
                  <a:txBody>
                    <a:bodyPr/>
                    <a:lstStyle/>
                    <a:p>
                      <a:r>
                        <a:rPr lang="en-IN" dirty="0" smtClean="0">
                          <a:latin typeface="Trebuchet MS" pitchFamily="34" charset="0"/>
                        </a:rPr>
                        <a:t>THC</a:t>
                      </a:r>
                      <a:endParaRPr lang="en-IN" dirty="0">
                        <a:latin typeface="Trebuchet MS" pitchFamily="34" charset="0"/>
                      </a:endParaRPr>
                    </a:p>
                  </a:txBody>
                  <a:tcPr/>
                </a:tc>
                <a:tc>
                  <a:txBody>
                    <a:bodyPr/>
                    <a:lstStyle/>
                    <a:p>
                      <a:r>
                        <a:rPr lang="en-IN" dirty="0" smtClean="0">
                          <a:latin typeface="Trebuchet MS" pitchFamily="34" charset="0"/>
                        </a:rPr>
                        <a:t>CO</a:t>
                      </a:r>
                      <a:endParaRPr lang="en-IN" dirty="0">
                        <a:latin typeface="Trebuchet MS" pitchFamily="34" charset="0"/>
                      </a:endParaRPr>
                    </a:p>
                  </a:txBody>
                  <a:tcPr/>
                </a:tc>
                <a:tc>
                  <a:txBody>
                    <a:bodyPr/>
                    <a:lstStyle/>
                    <a:p>
                      <a:r>
                        <a:rPr lang="en-IN" dirty="0" smtClean="0">
                          <a:latin typeface="Trebuchet MS" pitchFamily="34" charset="0"/>
                        </a:rPr>
                        <a:t>Toxic Waste</a:t>
                      </a:r>
                      <a:endParaRPr lang="en-IN" dirty="0">
                        <a:latin typeface="Trebuchet MS" pitchFamily="34" charset="0"/>
                      </a:endParaRPr>
                    </a:p>
                  </a:txBody>
                  <a:tcPr/>
                </a:tc>
                <a:tc>
                  <a:txBody>
                    <a:bodyPr/>
                    <a:lstStyle/>
                    <a:p>
                      <a:r>
                        <a:rPr lang="en-IN" dirty="0" smtClean="0">
                          <a:latin typeface="Trebuchet MS" pitchFamily="34" charset="0"/>
                        </a:rPr>
                        <a:t>Ozone Potential</a:t>
                      </a:r>
                      <a:endParaRPr lang="en-IN" dirty="0">
                        <a:latin typeface="Trebuchet MS" pitchFamily="34" charset="0"/>
                      </a:endParaRPr>
                    </a:p>
                  </a:txBody>
                  <a:tcPr/>
                </a:tc>
                <a:tc>
                  <a:txBody>
                    <a:bodyPr/>
                    <a:lstStyle/>
                    <a:p>
                      <a:r>
                        <a:rPr lang="en-IN" dirty="0" smtClean="0">
                          <a:latin typeface="Trebuchet MS" pitchFamily="34" charset="0"/>
                        </a:rPr>
                        <a:t>Equ-CO</a:t>
                      </a:r>
                      <a:r>
                        <a:rPr lang="en-IN" baseline="-25000" dirty="0" smtClean="0">
                          <a:latin typeface="Trebuchet MS" pitchFamily="34" charset="0"/>
                        </a:rPr>
                        <a:t>2</a:t>
                      </a:r>
                      <a:r>
                        <a:rPr lang="en-IN" dirty="0" smtClean="0">
                          <a:latin typeface="Trebuchet MS" pitchFamily="34" charset="0"/>
                        </a:rPr>
                        <a:t> GHG</a:t>
                      </a:r>
                      <a:endParaRPr lang="en-IN" dirty="0">
                        <a:latin typeface="Trebuchet MS" pitchFamily="34" charset="0"/>
                      </a:endParaRPr>
                    </a:p>
                  </a:txBody>
                  <a:tcPr/>
                </a:tc>
              </a:tr>
              <a:tr h="329530">
                <a:tc>
                  <a:txBody>
                    <a:bodyPr/>
                    <a:lstStyle/>
                    <a:p>
                      <a:r>
                        <a:rPr lang="de-DE" sz="1600" b="1" dirty="0" smtClean="0">
                          <a:latin typeface="Trebuchet MS" pitchFamily="34" charset="0"/>
                        </a:rPr>
                        <a:t>Diesel</a:t>
                      </a:r>
                      <a:endParaRPr lang="en-IN" sz="1600" b="1" dirty="0">
                        <a:latin typeface="Trebuchet MS" pitchFamily="34" charset="0"/>
                      </a:endParaRPr>
                    </a:p>
                  </a:txBody>
                  <a:tcPr/>
                </a:tc>
                <a:tc>
                  <a:txBody>
                    <a:bodyPr/>
                    <a:lstStyle/>
                    <a:p>
                      <a:r>
                        <a:rPr lang="de-DE" sz="1600" b="1" dirty="0" smtClean="0">
                          <a:latin typeface="Trebuchet MS" pitchFamily="34" charset="0"/>
                        </a:rPr>
                        <a:t>2.000</a:t>
                      </a:r>
                      <a:endParaRPr lang="en-IN" sz="1600" b="1" dirty="0">
                        <a:latin typeface="Trebuchet M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dirty="0" smtClean="0">
                          <a:latin typeface="Trebuchet MS" pitchFamily="34" charset="0"/>
                        </a:rPr>
                        <a:t>4.60</a:t>
                      </a:r>
                      <a:endParaRPr lang="en-IN" sz="1600" b="1" dirty="0">
                        <a:latin typeface="Trebuchet MS" pitchFamily="34" charset="0"/>
                      </a:endParaRPr>
                    </a:p>
                  </a:txBody>
                  <a:tcPr/>
                </a:tc>
                <a:tc>
                  <a:txBody>
                    <a:bodyPr/>
                    <a:lstStyle/>
                    <a:p>
                      <a:r>
                        <a:rPr lang="de-DE" sz="1600" b="1" dirty="0" smtClean="0">
                          <a:latin typeface="Trebuchet MS" pitchFamily="34" charset="0"/>
                        </a:rPr>
                        <a:t>0.750</a:t>
                      </a:r>
                      <a:endParaRPr lang="en-IN" sz="1600" b="1" dirty="0">
                        <a:latin typeface="Trebuchet M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dirty="0" smtClean="0">
                          <a:latin typeface="Trebuchet MS" pitchFamily="34" charset="0"/>
                        </a:rPr>
                        <a:t>2.00</a:t>
                      </a:r>
                      <a:endParaRPr lang="en-IN" sz="1600" b="1" dirty="0">
                        <a:latin typeface="Trebuchet MS" pitchFamily="34" charset="0"/>
                      </a:endParaRPr>
                    </a:p>
                  </a:txBody>
                  <a:tcPr/>
                </a:tc>
                <a:tc>
                  <a:txBody>
                    <a:bodyPr/>
                    <a:lstStyle/>
                    <a:p>
                      <a:r>
                        <a:rPr lang="en-IN" sz="1600" b="1" dirty="0" smtClean="0">
                          <a:latin typeface="Trebuchet MS" pitchFamily="34" charset="0"/>
                        </a:rPr>
                        <a:t>0.005</a:t>
                      </a:r>
                      <a:endParaRPr lang="en-IN" sz="1600" b="1" dirty="0">
                        <a:latin typeface="Trebuchet MS" pitchFamily="34" charset="0"/>
                      </a:endParaRPr>
                    </a:p>
                  </a:txBody>
                  <a:tcPr/>
                </a:tc>
                <a:tc>
                  <a:txBody>
                    <a:bodyPr/>
                    <a:lstStyle/>
                    <a:p>
                      <a:r>
                        <a:rPr lang="en-IN" sz="1600" b="1" dirty="0" smtClean="0">
                          <a:latin typeface="Trebuchet MS" pitchFamily="34" charset="0"/>
                        </a:rPr>
                        <a:t>0.80</a:t>
                      </a:r>
                      <a:endParaRPr lang="en-IN" sz="1600" b="1" dirty="0">
                        <a:latin typeface="Trebuchet M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latin typeface="Trebuchet MS" pitchFamily="34" charset="0"/>
                        </a:rPr>
                        <a:t>342.2</a:t>
                      </a:r>
                      <a:endParaRPr lang="en-IN" sz="1600" b="1" dirty="0">
                        <a:latin typeface="Trebuchet MS" pitchFamily="34" charset="0"/>
                      </a:endParaRPr>
                    </a:p>
                  </a:txBody>
                  <a:tcPr/>
                </a:tc>
              </a:tr>
              <a:tr h="329530">
                <a:tc>
                  <a:txBody>
                    <a:bodyPr/>
                    <a:lstStyle/>
                    <a:p>
                      <a:pPr marL="0" algn="l" defTabSz="914400" rtl="0" eaLnBrk="1" latinLnBrk="0" hangingPunct="1"/>
                      <a:r>
                        <a:rPr lang="en-IN" sz="1600" b="1" kern="1200" dirty="0" err="1" smtClean="0">
                          <a:solidFill>
                            <a:schemeClr val="dk1"/>
                          </a:solidFill>
                          <a:latin typeface="Trebuchet MS" pitchFamily="34" charset="0"/>
                          <a:ea typeface="+mn-ea"/>
                          <a:cs typeface="+mn-cs"/>
                        </a:rPr>
                        <a:t>MeOH</a:t>
                      </a:r>
                      <a:r>
                        <a:rPr lang="en-IN" sz="1600" b="1" kern="1200" dirty="0" smtClean="0">
                          <a:solidFill>
                            <a:schemeClr val="dk1"/>
                          </a:solidFill>
                          <a:latin typeface="Trebuchet MS" pitchFamily="34" charset="0"/>
                          <a:ea typeface="+mn-ea"/>
                          <a:cs typeface="+mn-cs"/>
                        </a:rPr>
                        <a:t> (NG)</a:t>
                      </a:r>
                    </a:p>
                  </a:txBody>
                  <a:tcPr/>
                </a:tc>
                <a:tc>
                  <a:txBody>
                    <a:bodyPr/>
                    <a:lstStyle/>
                    <a:p>
                      <a:pPr marL="0" algn="l" defTabSz="914400" rtl="0" eaLnBrk="1" latinLnBrk="0" hangingPunct="1"/>
                      <a:r>
                        <a:rPr lang="en-IN" sz="1600" b="1" kern="1200" dirty="0" smtClean="0">
                          <a:solidFill>
                            <a:schemeClr val="dk1"/>
                          </a:solidFill>
                          <a:latin typeface="Trebuchet MS" pitchFamily="34" charset="0"/>
                          <a:ea typeface="+mn-ea"/>
                          <a:cs typeface="+mn-cs"/>
                        </a:rPr>
                        <a:t>0.035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2.25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0.275</a:t>
                      </a:r>
                    </a:p>
                  </a:txBody>
                  <a:tcPr/>
                </a:tc>
                <a:tc>
                  <a:txBody>
                    <a:bodyPr/>
                    <a:lstStyle/>
                    <a:p>
                      <a:pPr marL="0" algn="l" defTabSz="914400" rtl="0" eaLnBrk="1" latinLnBrk="0" hangingPunct="1"/>
                      <a:r>
                        <a:rPr lang="en-IN" sz="1600" b="1" kern="1200" dirty="0" smtClean="0">
                          <a:solidFill>
                            <a:schemeClr val="dk1"/>
                          </a:solidFill>
                          <a:latin typeface="Trebuchet MS" pitchFamily="34" charset="0"/>
                          <a:ea typeface="+mn-ea"/>
                          <a:cs typeface="+mn-cs"/>
                        </a:rPr>
                        <a:t>0.50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0.05</a:t>
                      </a:r>
                    </a:p>
                  </a:txBody>
                  <a:tcPr/>
                </a:tc>
                <a:tc>
                  <a:txBody>
                    <a:bodyPr/>
                    <a:lstStyle/>
                    <a:p>
                      <a:pPr marL="0" algn="l" defTabSz="914400" rtl="0" eaLnBrk="1" latinLnBrk="0" hangingPunct="1"/>
                      <a:r>
                        <a:rPr lang="en-IN" sz="1600" b="1" kern="1200" dirty="0" smtClean="0">
                          <a:solidFill>
                            <a:schemeClr val="dk1"/>
                          </a:solidFill>
                          <a:latin typeface="Trebuchet MS" pitchFamily="34" charset="0"/>
                          <a:ea typeface="+mn-ea"/>
                          <a:cs typeface="+mn-cs"/>
                        </a:rPr>
                        <a:t>0.65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400.9</a:t>
                      </a:r>
                    </a:p>
                  </a:txBody>
                  <a:tcPr/>
                </a:tc>
              </a:tr>
              <a:tr h="3295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CNG(Lean Burn)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3.00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1.200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0.35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0.40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285.5</a:t>
                      </a:r>
                    </a:p>
                  </a:txBody>
                  <a:tcPr/>
                </a:tc>
              </a:tr>
              <a:tr h="3295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CNG (Stoich)</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0.025</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1.40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0.730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1.00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0.40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302.2</a:t>
                      </a:r>
                      <a:endParaRPr lang="en-IN" sz="1600" b="1" kern="1200" dirty="0" smtClean="0">
                        <a:solidFill>
                          <a:schemeClr val="dk1"/>
                        </a:solidFill>
                        <a:latin typeface="Trebuchet MS" pitchFamily="34" charset="0"/>
                        <a:ea typeface="+mn-ea"/>
                        <a:cs typeface="+mn-cs"/>
                      </a:endParaRPr>
                    </a:p>
                  </a:txBody>
                  <a:tcPr/>
                </a:tc>
              </a:tr>
              <a:tr h="3295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err="1" smtClean="0">
                          <a:solidFill>
                            <a:schemeClr val="dk1"/>
                          </a:solidFill>
                          <a:latin typeface="Trebuchet MS" pitchFamily="34" charset="0"/>
                          <a:ea typeface="+mn-ea"/>
                          <a:cs typeface="+mn-cs"/>
                        </a:rPr>
                        <a:t>EtOH</a:t>
                      </a:r>
                      <a:r>
                        <a:rPr lang="en-IN" sz="1600" b="1" kern="1200" dirty="0" smtClean="0">
                          <a:solidFill>
                            <a:schemeClr val="dk1"/>
                          </a:solidFill>
                          <a:latin typeface="Trebuchet MS" pitchFamily="34" charset="0"/>
                          <a:ea typeface="+mn-ea"/>
                          <a:cs typeface="+mn-cs"/>
                        </a:rPr>
                        <a:t>(</a:t>
                      </a:r>
                      <a:r>
                        <a:rPr lang="en-IN" sz="1600" b="1" kern="1200" dirty="0" err="1" smtClean="0">
                          <a:solidFill>
                            <a:schemeClr val="dk1"/>
                          </a:solidFill>
                          <a:latin typeface="Trebuchet MS" pitchFamily="34" charset="0"/>
                          <a:ea typeface="+mn-ea"/>
                          <a:cs typeface="+mn-cs"/>
                        </a:rPr>
                        <a:t>FromCorn</a:t>
                      </a:r>
                      <a:r>
                        <a:rPr lang="en-IN" sz="1600" b="1" kern="1200" dirty="0" smtClean="0">
                          <a:solidFill>
                            <a:schemeClr val="dk1"/>
                          </a:solidFill>
                          <a:latin typeface="Trebuchet MS" pitchFamily="34" charset="0"/>
                          <a:ea typeface="+mn-ea"/>
                          <a:cs typeface="+mn-cs"/>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5.00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0.500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0.80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229.1</a:t>
                      </a:r>
                    </a:p>
                  </a:txBody>
                  <a:tcPr/>
                </a:tc>
              </a:tr>
              <a:tr h="351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LNG (Stoich)</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0.025</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1.38</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0.730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1.00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0.40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499.7</a:t>
                      </a:r>
                    </a:p>
                  </a:txBody>
                  <a:tcPr/>
                </a:tc>
              </a:tr>
              <a:tr h="351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H2DI(Steam)</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0.025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3.00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389.0</a:t>
                      </a:r>
                    </a:p>
                  </a:txBody>
                  <a:tcPr/>
                </a:tc>
              </a:tr>
              <a:tr h="4200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PEM FuelCell(H</a:t>
                      </a:r>
                      <a:r>
                        <a:rPr lang="pt-BR" sz="1600" b="1" kern="1200" baseline="-25000" dirty="0" smtClean="0">
                          <a:solidFill>
                            <a:schemeClr val="dk1"/>
                          </a:solidFill>
                          <a:latin typeface="Trebuchet MS" pitchFamily="34" charset="0"/>
                          <a:ea typeface="+mn-ea"/>
                          <a:cs typeface="+mn-cs"/>
                        </a:rPr>
                        <a:t>2</a:t>
                      </a:r>
                      <a:r>
                        <a:rPr lang="pt-BR" sz="1600" b="1" kern="1200" dirty="0" smtClean="0">
                          <a:solidFill>
                            <a:schemeClr val="dk1"/>
                          </a:solidFill>
                          <a:latin typeface="Trebuchet MS" pitchFamily="34" charset="0"/>
                          <a:ea typeface="+mn-ea"/>
                          <a:cs typeface="+mn-cs"/>
                        </a:rPr>
                        <a:t>)</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0.10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207.5</a:t>
                      </a:r>
                      <a:endParaRPr lang="en-IN" sz="1600" b="1" kern="1200" dirty="0" smtClean="0">
                        <a:solidFill>
                          <a:schemeClr val="dk1"/>
                        </a:solidFill>
                        <a:latin typeface="Trebuchet MS" pitchFamily="34" charset="0"/>
                        <a:ea typeface="+mn-ea"/>
                        <a:cs typeface="+mn-cs"/>
                      </a:endParaRPr>
                    </a:p>
                  </a:txBody>
                  <a:tcPr/>
                </a:tc>
              </a:tr>
              <a:tr h="351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err="1" smtClean="0">
                          <a:solidFill>
                            <a:schemeClr val="dk1"/>
                          </a:solidFill>
                          <a:latin typeface="Trebuchet MS" pitchFamily="34" charset="0"/>
                          <a:ea typeface="+mn-ea"/>
                          <a:cs typeface="+mn-cs"/>
                        </a:rPr>
                        <a:t>Pb</a:t>
                      </a:r>
                      <a:r>
                        <a:rPr lang="en-IN" sz="1600" b="1" kern="1200" dirty="0" smtClean="0">
                          <a:solidFill>
                            <a:schemeClr val="dk1"/>
                          </a:solidFill>
                          <a:latin typeface="Trebuchet MS" pitchFamily="34" charset="0"/>
                          <a:ea typeface="+mn-ea"/>
                          <a:cs typeface="+mn-cs"/>
                        </a:rPr>
                        <a:t>-acid Bat-CNG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0.013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0.70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0.365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SO</a:t>
                      </a:r>
                      <a:r>
                        <a:rPr lang="en-IN" sz="1600" b="1" kern="1200" baseline="-25000" dirty="0" smtClean="0">
                          <a:solidFill>
                            <a:schemeClr val="dk1"/>
                          </a:solidFill>
                          <a:latin typeface="Trebuchet MS" pitchFamily="34" charset="0"/>
                          <a:ea typeface="+mn-ea"/>
                          <a:cs typeface="+mn-cs"/>
                        </a:rPr>
                        <a:t>2</a:t>
                      </a:r>
                      <a:r>
                        <a:rPr lang="en-IN" sz="1600" b="1" kern="1200" dirty="0" smtClean="0">
                          <a:solidFill>
                            <a:schemeClr val="dk1"/>
                          </a:solidFill>
                          <a:latin typeface="Trebuchet MS" pitchFamily="34" charset="0"/>
                          <a:ea typeface="+mn-ea"/>
                          <a:cs typeface="+mn-cs"/>
                        </a:rPr>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0.25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304.6</a:t>
                      </a:r>
                    </a:p>
                  </a:txBody>
                  <a:tcPr/>
                </a:tc>
              </a:tr>
              <a:tr h="351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err="1" smtClean="0">
                          <a:solidFill>
                            <a:schemeClr val="dk1"/>
                          </a:solidFill>
                          <a:latin typeface="Trebuchet MS" pitchFamily="34" charset="0"/>
                          <a:ea typeface="+mn-ea"/>
                          <a:cs typeface="+mn-cs"/>
                        </a:rPr>
                        <a:t>Pb</a:t>
                      </a:r>
                      <a:r>
                        <a:rPr lang="en-IN" sz="1600" b="1" kern="1200" dirty="0" smtClean="0">
                          <a:solidFill>
                            <a:schemeClr val="dk1"/>
                          </a:solidFill>
                          <a:latin typeface="Trebuchet MS" pitchFamily="34" charset="0"/>
                          <a:ea typeface="+mn-ea"/>
                          <a:cs typeface="+mn-cs"/>
                        </a:rPr>
                        <a:t>-acid Battery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SO</a:t>
                      </a:r>
                      <a:r>
                        <a:rPr lang="en-IN" sz="1600" b="1" kern="1200" baseline="-25000" dirty="0" smtClean="0">
                          <a:solidFill>
                            <a:schemeClr val="dk1"/>
                          </a:solidFill>
                          <a:latin typeface="Trebuchet MS" pitchFamily="34" charset="0"/>
                          <a:ea typeface="+mn-ea"/>
                          <a:cs typeface="+mn-cs"/>
                        </a:rPr>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307.7</a:t>
                      </a:r>
                    </a:p>
                  </a:txBody>
                  <a:tcPr/>
                </a:tc>
              </a:tr>
              <a:tr h="3517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err="1" smtClean="0">
                          <a:solidFill>
                            <a:schemeClr val="dk1"/>
                          </a:solidFill>
                          <a:latin typeface="Trebuchet MS" pitchFamily="34" charset="0"/>
                          <a:ea typeface="+mn-ea"/>
                          <a:cs typeface="+mn-cs"/>
                        </a:rPr>
                        <a:t>Pb</a:t>
                      </a:r>
                      <a:r>
                        <a:rPr lang="en-IN" sz="1600" b="1" kern="1200" dirty="0" smtClean="0">
                          <a:solidFill>
                            <a:schemeClr val="dk1"/>
                          </a:solidFill>
                          <a:latin typeface="Trebuchet MS" pitchFamily="34" charset="0"/>
                          <a:ea typeface="+mn-ea"/>
                          <a:cs typeface="+mn-cs"/>
                        </a:rPr>
                        <a:t>-acid Battery /PEM- H</a:t>
                      </a:r>
                      <a:r>
                        <a:rPr lang="en-IN" sz="1600" b="1" kern="1200" baseline="-25000" dirty="0" smtClean="0">
                          <a:solidFill>
                            <a:schemeClr val="dk1"/>
                          </a:solidFill>
                          <a:latin typeface="Trebuchet MS" pitchFamily="34" charset="0"/>
                          <a:ea typeface="+mn-ea"/>
                          <a:cs typeface="+mn-cs"/>
                        </a:rPr>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1" kern="1200" dirty="0" smtClean="0">
                          <a:solidFill>
                            <a:schemeClr val="dk1"/>
                          </a:solidFill>
                          <a:latin typeface="Trebuchet MS" pitchFamily="34" charset="0"/>
                          <a:ea typeface="+mn-ea"/>
                          <a:cs typeface="+mn-cs"/>
                        </a:rPr>
                        <a:t>0.00</a:t>
                      </a: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SO</a:t>
                      </a:r>
                      <a:r>
                        <a:rPr lang="en-IN" sz="1600" b="1" kern="1200" baseline="-25000" dirty="0" smtClean="0">
                          <a:solidFill>
                            <a:schemeClr val="dk1"/>
                          </a:solidFill>
                          <a:latin typeface="Trebuchet MS" pitchFamily="34" charset="0"/>
                          <a:ea typeface="+mn-ea"/>
                          <a:cs typeface="+mn-cs"/>
                        </a:rPr>
                        <a:t>2</a:t>
                      </a:r>
                    </a:p>
                    <a:p>
                      <a:pPr marL="0" marR="0" indent="0" algn="l" defTabSz="914400" rtl="0" eaLnBrk="1" fontAlgn="auto" latinLnBrk="0" hangingPunct="1">
                        <a:lnSpc>
                          <a:spcPct val="100000"/>
                        </a:lnSpc>
                        <a:spcBef>
                          <a:spcPts val="0"/>
                        </a:spcBef>
                        <a:spcAft>
                          <a:spcPts val="0"/>
                        </a:spcAft>
                        <a:buClrTx/>
                        <a:buSzTx/>
                        <a:buFontTx/>
                        <a:buNone/>
                        <a:tabLst/>
                        <a:defRPr/>
                      </a:pPr>
                      <a:endParaRPr lang="en-IN" sz="1600" b="1" kern="1200" dirty="0" smtClean="0">
                        <a:solidFill>
                          <a:schemeClr val="dk1"/>
                        </a:solidFill>
                        <a:latin typeface="Trebuchet MS"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0.10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dk1"/>
                          </a:solidFill>
                          <a:latin typeface="Trebuchet MS" pitchFamily="34" charset="0"/>
                          <a:ea typeface="+mn-ea"/>
                          <a:cs typeface="+mn-cs"/>
                        </a:rPr>
                        <a:t>257.2</a:t>
                      </a:r>
                    </a:p>
                    <a:p>
                      <a:pPr marL="0" marR="0" indent="0" algn="l" defTabSz="914400" rtl="0" eaLnBrk="1" fontAlgn="auto" latinLnBrk="0" hangingPunct="1">
                        <a:lnSpc>
                          <a:spcPct val="100000"/>
                        </a:lnSpc>
                        <a:spcBef>
                          <a:spcPts val="0"/>
                        </a:spcBef>
                        <a:spcAft>
                          <a:spcPts val="0"/>
                        </a:spcAft>
                        <a:buClrTx/>
                        <a:buSzTx/>
                        <a:buFontTx/>
                        <a:buNone/>
                        <a:tabLst/>
                        <a:defRPr/>
                      </a:pPr>
                      <a:endParaRPr lang="en-IN" sz="1600" b="1" kern="1200" dirty="0" smtClean="0">
                        <a:solidFill>
                          <a:schemeClr val="dk1"/>
                        </a:solidFill>
                        <a:latin typeface="Trebuchet MS" pitchFamily="34" charset="0"/>
                        <a:ea typeface="+mn-ea"/>
                        <a:cs typeface="+mn-cs"/>
                      </a:endParaRPr>
                    </a:p>
                  </a:txBody>
                  <a:tcPr/>
                </a:tc>
              </a:tr>
            </a:tbl>
          </a:graphicData>
        </a:graphic>
      </p:graphicFrame>
      <p:sp>
        <p:nvSpPr>
          <p:cNvPr id="12" name="TextBox 11"/>
          <p:cNvSpPr txBox="1"/>
          <p:nvPr/>
        </p:nvSpPr>
        <p:spPr>
          <a:xfrm>
            <a:off x="642910" y="6060064"/>
            <a:ext cx="2286016" cy="369332"/>
          </a:xfrm>
          <a:prstGeom prst="rect">
            <a:avLst/>
          </a:prstGeom>
          <a:noFill/>
        </p:spPr>
        <p:txBody>
          <a:bodyPr wrap="square" rtlCol="0">
            <a:spAutoFit/>
          </a:bodyPr>
          <a:lstStyle/>
          <a:p>
            <a:r>
              <a:rPr lang="en-IN" b="1" dirty="0" smtClean="0">
                <a:solidFill>
                  <a:srgbClr val="FFC000"/>
                </a:solidFill>
              </a:rPr>
              <a:t>SOURCE : SAE INDIA</a:t>
            </a:r>
            <a:endParaRPr lang="en-IN" b="1" dirty="0">
              <a:solidFill>
                <a:srgbClr val="FFC000"/>
              </a:solidFill>
            </a:endParaRPr>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0" y="642918"/>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WHICH BUS IS ECONOMICAL EV/DIESEL FUEL BUS?</a:t>
            </a:r>
            <a:endParaRPr lang="en-IN" sz="2800" b="1" dirty="0">
              <a:solidFill>
                <a:srgbClr val="FFC000"/>
              </a:solidFill>
              <a:latin typeface="Trebuchet MS" pitchFamily="34" charset="0"/>
            </a:endParaRPr>
          </a:p>
        </p:txBody>
      </p:sp>
      <p:sp>
        <p:nvSpPr>
          <p:cNvPr id="14" name="TextBox 13"/>
          <p:cNvSpPr txBox="1"/>
          <p:nvPr/>
        </p:nvSpPr>
        <p:spPr>
          <a:xfrm>
            <a:off x="2285984" y="5000636"/>
            <a:ext cx="5000660" cy="1323439"/>
          </a:xfrm>
          <a:prstGeom prst="rect">
            <a:avLst/>
          </a:prstGeom>
          <a:noFill/>
        </p:spPr>
        <p:txBody>
          <a:bodyPr wrap="square" rtlCol="0">
            <a:spAutoFit/>
          </a:bodyPr>
          <a:lstStyle/>
          <a:p>
            <a:pPr algn="ctr"/>
            <a:r>
              <a:rPr lang="en-IN" sz="8000" dirty="0" smtClean="0">
                <a:solidFill>
                  <a:srgbClr val="FFFF00"/>
                </a:solidFill>
                <a:latin typeface="Trebuchet MS" pitchFamily="34" charset="0"/>
              </a:rPr>
              <a:t>??????</a:t>
            </a:r>
            <a:endParaRPr lang="en-IN" sz="8000" dirty="0">
              <a:solidFill>
                <a:srgbClr val="FFFF00"/>
              </a:solidFill>
              <a:latin typeface="Trebuchet MS" pitchFamily="34" charset="0"/>
            </a:endParaRPr>
          </a:p>
        </p:txBody>
      </p:sp>
      <p:pic>
        <p:nvPicPr>
          <p:cNvPr id="187395" name="Picture 3"/>
          <p:cNvPicPr>
            <a:picLocks noChangeAspect="1" noChangeArrowheads="1"/>
          </p:cNvPicPr>
          <p:nvPr/>
        </p:nvPicPr>
        <p:blipFill>
          <a:blip r:embed="rId4"/>
          <a:srcRect/>
          <a:stretch>
            <a:fillRect/>
          </a:stretch>
        </p:blipFill>
        <p:spPr bwMode="auto">
          <a:xfrm>
            <a:off x="1142976" y="1428736"/>
            <a:ext cx="7056437" cy="3429024"/>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9" name="TextBox 8"/>
          <p:cNvSpPr txBox="1"/>
          <p:nvPr/>
        </p:nvSpPr>
        <p:spPr>
          <a:xfrm>
            <a:off x="0" y="571480"/>
            <a:ext cx="9144000" cy="523220"/>
          </a:xfrm>
          <a:prstGeom prst="rect">
            <a:avLst/>
          </a:prstGeom>
          <a:noFill/>
        </p:spPr>
        <p:txBody>
          <a:bodyPr wrap="square" rtlCol="0">
            <a:spAutoFit/>
          </a:bodyPr>
          <a:lstStyle/>
          <a:p>
            <a:pPr algn="ctr"/>
            <a:r>
              <a:rPr lang="en-IN" sz="2800" b="1" u="sng" dirty="0" smtClean="0">
                <a:solidFill>
                  <a:srgbClr val="FFC000"/>
                </a:solidFill>
                <a:latin typeface="Trebuchet MS" pitchFamily="34" charset="0"/>
              </a:rPr>
              <a:t>5 WAYS TO REDUCE TRAFFIC EMISSIONS</a:t>
            </a:r>
          </a:p>
        </p:txBody>
      </p:sp>
      <p:pic>
        <p:nvPicPr>
          <p:cNvPr id="1029" name="Picture 5"/>
          <p:cNvPicPr>
            <a:picLocks noChangeAspect="1" noChangeArrowheads="1"/>
          </p:cNvPicPr>
          <p:nvPr/>
        </p:nvPicPr>
        <p:blipFill>
          <a:blip r:embed="rId4"/>
          <a:srcRect/>
          <a:stretch>
            <a:fillRect/>
          </a:stretch>
        </p:blipFill>
        <p:spPr bwMode="auto">
          <a:xfrm>
            <a:off x="857224" y="1214422"/>
            <a:ext cx="7358114" cy="5143536"/>
          </a:xfrm>
          <a:prstGeom prst="rect">
            <a:avLst/>
          </a:prstGeom>
          <a:noFill/>
          <a:ln w="9525">
            <a:noFill/>
            <a:miter lim="800000"/>
            <a:headEnd/>
            <a:tailEnd/>
          </a:ln>
          <a:effectLst/>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6" name="TextBox 5"/>
          <p:cNvSpPr txBox="1"/>
          <p:nvPr/>
        </p:nvSpPr>
        <p:spPr>
          <a:xfrm>
            <a:off x="-22224" y="-70816"/>
            <a:ext cx="9166224" cy="584775"/>
          </a:xfrm>
          <a:prstGeom prst="rect">
            <a:avLst/>
          </a:prstGeom>
          <a:noFill/>
        </p:spPr>
        <p:txBody>
          <a:bodyPr wrap="square" rtlCol="0">
            <a:spAutoFit/>
          </a:bodyPr>
          <a:lstStyle/>
          <a:p>
            <a:pPr algn="ctr"/>
            <a:r>
              <a:rPr lang="en-IN" sz="3200" b="1" dirty="0" smtClean="0">
                <a:solidFill>
                  <a:srgbClr val="00FF00"/>
                </a:solidFill>
                <a:effectLst/>
                <a:latin typeface="Trebuchet MS" pitchFamily="34" charset="0"/>
              </a:rPr>
              <a:t>Riding the Wave of the Mobility </a:t>
            </a:r>
            <a:r>
              <a:rPr lang="en-IN" sz="3200" b="1" dirty="0" smtClean="0">
                <a:solidFill>
                  <a:srgbClr val="00FF00"/>
                </a:solidFill>
                <a:latin typeface="Trebuchet MS" pitchFamily="34" charset="0"/>
              </a:rPr>
              <a:t>F</a:t>
            </a:r>
            <a:r>
              <a:rPr lang="en-IN" sz="3200" b="1" dirty="0" smtClean="0">
                <a:solidFill>
                  <a:srgbClr val="00FF00"/>
                </a:solidFill>
                <a:effectLst/>
                <a:latin typeface="Trebuchet MS" pitchFamily="34" charset="0"/>
              </a:rPr>
              <a:t>uture</a:t>
            </a:r>
            <a:endParaRPr lang="en-IN" sz="3200" b="1" dirty="0">
              <a:solidFill>
                <a:srgbClr val="00FF00"/>
              </a:solidFill>
              <a:latin typeface="Trebuchet MS" pitchFamily="34" charset="0"/>
            </a:endParaRPr>
          </a:p>
        </p:txBody>
      </p:sp>
      <p:sp>
        <p:nvSpPr>
          <p:cNvPr id="11" name="Rectangle 10"/>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7" name="Picture 2" descr="Transport emissions per person per kilometre. Picture: Monash Climate Change Communication Research Hub"/>
          <p:cNvPicPr>
            <a:picLocks noChangeAspect="1" noChangeArrowheads="1"/>
          </p:cNvPicPr>
          <p:nvPr/>
        </p:nvPicPr>
        <p:blipFill>
          <a:blip r:embed="rId4"/>
          <a:srcRect/>
          <a:stretch>
            <a:fillRect/>
          </a:stretch>
        </p:blipFill>
        <p:spPr bwMode="auto">
          <a:xfrm>
            <a:off x="928662" y="714356"/>
            <a:ext cx="7286676" cy="5572164"/>
          </a:xfrm>
          <a:prstGeom prst="rect">
            <a:avLst/>
          </a:prstGeom>
          <a:noFill/>
          <a:ln w="25400">
            <a:solidFill>
              <a:schemeClr val="bg1"/>
            </a:solidFill>
          </a:ln>
        </p:spPr>
      </p:pic>
    </p:spTree>
    <p:extLst>
      <p:ext uri="{BB962C8B-B14F-4D97-AF65-F5344CB8AC3E}">
        <p14:creationId xmlns:p14="http://schemas.microsoft.com/office/powerpoint/2010/main" xmlns="" val="26710963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10329</TotalTime>
  <Words>3314</Words>
  <Application>Microsoft Office PowerPoint</Application>
  <PresentationFormat>On-screen Show (4:3)</PresentationFormat>
  <Paragraphs>777</Paragraphs>
  <Slides>89</Slides>
  <Notes>89</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Amudhan</dc:creator>
  <cp:lastModifiedBy>Amudhan</cp:lastModifiedBy>
  <cp:revision>193</cp:revision>
  <dcterms:created xsi:type="dcterms:W3CDTF">2023-08-06T04:19:21Z</dcterms:created>
  <dcterms:modified xsi:type="dcterms:W3CDTF">2025-07-01T07:33:44Z</dcterms:modified>
</cp:coreProperties>
</file>