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32"/>
  </p:notesMasterIdLst>
  <p:sldIdLst>
    <p:sldId id="277" r:id="rId2"/>
    <p:sldId id="276" r:id="rId3"/>
    <p:sldId id="278" r:id="rId4"/>
    <p:sldId id="279" r:id="rId5"/>
    <p:sldId id="280" r:id="rId6"/>
    <p:sldId id="281" r:id="rId7"/>
    <p:sldId id="283" r:id="rId8"/>
    <p:sldId id="289" r:id="rId9"/>
    <p:sldId id="288" r:id="rId10"/>
    <p:sldId id="290" r:id="rId11"/>
    <p:sldId id="291" r:id="rId12"/>
    <p:sldId id="308" r:id="rId13"/>
    <p:sldId id="307" r:id="rId14"/>
    <p:sldId id="292" r:id="rId15"/>
    <p:sldId id="293" r:id="rId16"/>
    <p:sldId id="294" r:id="rId17"/>
    <p:sldId id="295" r:id="rId18"/>
    <p:sldId id="296" r:id="rId19"/>
    <p:sldId id="297" r:id="rId20"/>
    <p:sldId id="300" r:id="rId21"/>
    <p:sldId id="302" r:id="rId22"/>
    <p:sldId id="303" r:id="rId23"/>
    <p:sldId id="304" r:id="rId24"/>
    <p:sldId id="305" r:id="rId25"/>
    <p:sldId id="310" r:id="rId26"/>
    <p:sldId id="311" r:id="rId27"/>
    <p:sldId id="306" r:id="rId28"/>
    <p:sldId id="312" r:id="rId29"/>
    <p:sldId id="309" r:id="rId30"/>
    <p:sldId id="27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5663" autoAdjust="0"/>
  </p:normalViewPr>
  <p:slideViewPr>
    <p:cSldViewPr snapToGrid="0" snapToObjects="1">
      <p:cViewPr>
        <p:scale>
          <a:sx n="50" d="100"/>
          <a:sy n="50" d="100"/>
        </p:scale>
        <p:origin x="-195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24A11-6363-41EE-A0A3-534C5DC68CD6}" type="datetimeFigureOut">
              <a:rPr lang="en-IN" smtClean="0"/>
              <a:pPr/>
              <a:t>21-01-2026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064D0-753F-4E5D-AAE2-5D600BBC56F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35985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882788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51593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51858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453116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440456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1490451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710566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382995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16475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97122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78027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735096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26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78027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27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78027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780276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29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78027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87185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522085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2892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F0A9D87-FF9D-8C5C-F43C-BA715C5C1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16CF9773-C8B2-9BC0-B4CD-5E571B4D6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A5CA11A8-AE5A-F33A-5176-713C78B3F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775E7DD-50F3-EFD9-EDDB-3949F76A5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167834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AAC71A8-68FD-DAE7-94BC-51E109699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03FE7330-6605-501F-5296-5EA9D7FBF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B3C9213E-AB27-43C0-8372-56479D614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7312EB9-98B2-49C0-1ACA-8C8BBEE8E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741561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47377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064D0-753F-4E5D-AAE2-5D600BBC56FD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116173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E7923-68EE-4677-923E-2CA17E1E43DC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799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08AF-C334-45F3-8C79-0453A8757BC6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581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87B17-E6DE-4020-AAAC-798EA8580315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9852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FE3A-5899-4256-81ED-766DDCA77FE5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01646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D189A-6D3C-48E6-BFE5-8022ECC5E337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7622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4F489-29BB-49D9-8858-A42BA8F66277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172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B16F-A6FD-483B-82E8-155550CE715C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8399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7491-C0B2-4952-A548-5C95FDBE859B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1626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40D9A-D5A9-4A5A-AF5E-1D43DC6CCC5E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373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9748-B328-46A4-BCE7-A314DEAD5092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959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67D78-0873-47BE-9B3C-027A38632173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84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E294-02DB-4A91-A7BA-6FEC9E78BCFE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906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8709-7584-4533-85DA-7D144E857620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39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FF12E-4C56-4150-9B26-7CDD78DD146B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384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1F6A-6B57-483F-9B7D-F05DE24990C1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0520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3CAD-9404-42AB-93EC-A4D840E79CA2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877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ABD2-5BCB-49E4-BA47-BD13E44B70D1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94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650E4-FD73-44B0-90B6-C825215483F0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9182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10FEC12-96C6-4A19-87C2-37C508D2C23A}" type="datetime1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1/30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387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6F5C984-EB1A-FF4A-FF43-0301CC973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DA53DEB-8E9D-AEDD-CC3A-D0DE09287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099" y="0"/>
            <a:ext cx="9182100" cy="51036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A8228E2-217F-0596-888F-13A78D1C3DB0}"/>
              </a:ext>
            </a:extLst>
          </p:cNvPr>
          <p:cNvSpPr txBox="1"/>
          <p:nvPr/>
        </p:nvSpPr>
        <p:spPr>
          <a:xfrm>
            <a:off x="-76199" y="0"/>
            <a:ext cx="9220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lgerian" panose="04020705040A02060702" pitchFamily="82" charset="0"/>
              </a:rPr>
              <a:t>IoT-Driven Solutions for Disaster-Resilient Urban Mobility and Smart Infrastructure</a:t>
            </a:r>
            <a:endParaRPr lang="en-IN" sz="3600" b="1" dirty="0">
              <a:latin typeface="Algerian" panose="04020705040A02060702" pitchFamily="8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0AB8E92-D35F-6C94-BD16-E33375E6932B}"/>
              </a:ext>
            </a:extLst>
          </p:cNvPr>
          <p:cNvSpPr txBox="1"/>
          <p:nvPr/>
        </p:nvSpPr>
        <p:spPr>
          <a:xfrm>
            <a:off x="-81642" y="1746257"/>
            <a:ext cx="92201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lgerian" panose="04020705040A02060702" pitchFamily="82" charset="0"/>
              </a:rPr>
              <a:t>ATAL Online 6 Days Faculty Development Program</a:t>
            </a:r>
          </a:p>
          <a:p>
            <a:pPr algn="ctr"/>
            <a:r>
              <a:rPr lang="en-US" sz="2400" b="1" dirty="0">
                <a:latin typeface="Algerian" panose="04020705040A02060702" pitchFamily="82" charset="0"/>
              </a:rPr>
              <a:t>SRM Madurai College for Engineering and Technology</a:t>
            </a:r>
          </a:p>
          <a:p>
            <a:pPr algn="ctr"/>
            <a:endParaRPr lang="en-IN" sz="24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53BAAEE-8728-DF37-567C-8A42BE0FD17D}"/>
              </a:ext>
            </a:extLst>
          </p:cNvPr>
          <p:cNvSpPr txBox="1"/>
          <p:nvPr/>
        </p:nvSpPr>
        <p:spPr>
          <a:xfrm>
            <a:off x="0" y="5103674"/>
            <a:ext cx="7124700" cy="14465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b="1" dirty="0">
                <a:latin typeface="Algerian" panose="04020705040A02060702" pitchFamily="82" charset="0"/>
              </a:rPr>
              <a:t>Dr. V. </a:t>
            </a:r>
            <a:r>
              <a:rPr lang="en-US" sz="3600" b="1" dirty="0" smtClean="0">
                <a:latin typeface="Algerian" panose="04020705040A02060702" pitchFamily="82" charset="0"/>
              </a:rPr>
              <a:t>Amudhan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 smtClean="0">
                <a:solidFill>
                  <a:schemeClr val="accent5">
                    <a:lumMod val="75000"/>
                  </a:schemeClr>
                </a:solidFill>
                <a:latin typeface="AR CENA" pitchFamily="2" charset="0"/>
              </a:rPr>
              <a:t>BE,MS,Ph.D,MITE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 CENA" pitchFamily="2" charset="0"/>
              </a:rPr>
              <a:t>(USA),MISQM(USA),FIE(India),</a:t>
            </a:r>
            <a:r>
              <a:rPr lang="en-US" sz="1600" b="1" dirty="0" err="1" smtClean="0">
                <a:solidFill>
                  <a:schemeClr val="accent5">
                    <a:lumMod val="75000"/>
                  </a:schemeClr>
                </a:solidFill>
                <a:latin typeface="AR CENA" pitchFamily="2" charset="0"/>
              </a:rPr>
              <a:t>C.EnG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 CENA" pitchFamily="2" charset="0"/>
              </a:rPr>
              <a:t>(IEI)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Algerian" panose="04020705040A02060702" pitchFamily="82" charset="0"/>
              </a:rPr>
              <a:t>Independent Director to  MTC </a:t>
            </a:r>
            <a:r>
              <a:rPr lang="en-US" b="1" dirty="0">
                <a:latin typeface="Algerian" panose="04020705040A02060702" pitchFamily="82" charset="0"/>
              </a:rPr>
              <a:t>Chennai , </a:t>
            </a:r>
            <a:endParaRPr lang="en-US" b="1" dirty="0" smtClean="0">
              <a:latin typeface="Algerian" panose="04020705040A02060702" pitchFamily="8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Algerian" panose="04020705040A02060702" pitchFamily="82" charset="0"/>
              </a:rPr>
              <a:t>TNSTC (</a:t>
            </a:r>
            <a:r>
              <a:rPr lang="en-US" b="1" dirty="0">
                <a:latin typeface="Algerian" panose="04020705040A02060702" pitchFamily="82" charset="0"/>
              </a:rPr>
              <a:t>Coimbatore </a:t>
            </a:r>
            <a:r>
              <a:rPr lang="en-US" b="1" dirty="0" smtClean="0">
                <a:latin typeface="Algerian" panose="04020705040A02060702" pitchFamily="82" charset="0"/>
              </a:rPr>
              <a:t>) &amp; TNSTC (Salem)</a:t>
            </a:r>
            <a:endParaRPr lang="en-US" b="1" dirty="0">
              <a:latin typeface="Algerian" panose="04020705040A02060702" pitchFamily="8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E335E52-D08C-851C-9FE5-40DA5911F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5103675"/>
            <a:ext cx="2019300" cy="176622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895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8C6BC6F-A3E3-0B44-8C4F-AED498556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857D0F-3491-FF06-D354-29995D296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17E33393-6E98-2BFB-F196-9643C4E70C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EFF06C4-E69E-8967-77EC-18493A6144D2}"/>
              </a:ext>
            </a:extLst>
          </p:cNvPr>
          <p:cNvSpPr txBox="1"/>
          <p:nvPr/>
        </p:nvSpPr>
        <p:spPr>
          <a:xfrm>
            <a:off x="1" y="721436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What is Disaster-Resilient Urban Mobility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0" y="1214539"/>
            <a:ext cx="7677150" cy="215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0" y="3371850"/>
            <a:ext cx="767715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7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9646EE6-229E-26E1-3A62-60D6D16C2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31DF79-275F-E363-1750-DDE6BF808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90F296C1-D388-2EE5-FB65-B99FADE034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772932F-0644-B605-B57E-D9AACC21172D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What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is IoT (Internet of Things)?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="" xmlns:a16="http://schemas.microsoft.com/office/drawing/2014/main" id="{66A8591A-D7C6-C29B-7BDD-D91AB639F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8" y="1909545"/>
            <a:ext cx="481965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of connected physical devices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Sensors, software, and communication networks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Collects and exchanges real-time data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monitoring, control, and automation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Foundation of smart cities and smart transport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2050" y="1909545"/>
            <a:ext cx="3913114" cy="391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441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FF1FF8F-3FD5-BB7B-2907-4D3A12157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D4F311-4F17-50E3-180E-3D36B79D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A2C3B981-7B63-8A2E-05D5-566BC569E4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00AE0CC-E3AC-81F8-3D8C-FD8AC3F05920}"/>
              </a:ext>
            </a:extLst>
          </p:cNvPr>
          <p:cNvSpPr txBox="1"/>
          <p:nvPr/>
        </p:nvSpPr>
        <p:spPr>
          <a:xfrm>
            <a:off x="-1" y="898997"/>
            <a:ext cx="91439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Before technology, disaster response was reactive. </a:t>
            </a:r>
          </a:p>
          <a:p>
            <a:pPr algn="ctr"/>
            <a:r>
              <a:rPr lang="en-IN" sz="2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IoT</a:t>
            </a:r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 makes it predictive.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1959326"/>
            <a:ext cx="3970318" cy="428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7656" y="2016476"/>
            <a:ext cx="3271044" cy="428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754" y="2016477"/>
            <a:ext cx="939902" cy="428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220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5D8802E-BEF7-B950-2DA1-CFE73C52F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5F6974-80A5-4313-0519-90C8560B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A992A741-C5D5-1D7F-9A03-86B34C6AD4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2662CC8-2B4B-CA4D-A9A4-A1B393E766D0}"/>
              </a:ext>
            </a:extLst>
          </p:cNvPr>
          <p:cNvSpPr txBox="1"/>
          <p:nvPr/>
        </p:nvSpPr>
        <p:spPr>
          <a:xfrm>
            <a:off x="-1" y="805544"/>
            <a:ext cx="809639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Now that we know why </a:t>
            </a:r>
            <a:r>
              <a:rPr lang="en-IN" sz="2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IoT</a:t>
            </a:r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 matters, let’s see where it operates in transport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6495" y="1775440"/>
            <a:ext cx="4213653" cy="493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2" name="AutoShape 2" descr="https://chatgpt.com/backend-api/estuary/content?id=file_0000000076b071fa95b066902be25f65&amp;ts=491365&amp;p=fs&amp;cid=1&amp;sig=f38f5cdbbe5d756f54e5fac9b3d1a7e4b494d478057e64d00f3e4b566017d599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225" y="1775440"/>
            <a:ext cx="4203270" cy="493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2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47C7C22-7FDD-5544-95A5-577AE5575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32635B-A58B-4651-D836-FBDB11196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ED38482D-7053-26A2-836D-45DAEFCB4F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23FF9D-434B-5130-577B-1672A5DC89D1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IoT Architecture: Transport Perspective</a:t>
            </a:r>
          </a:p>
        </p:txBody>
      </p:sp>
      <p:pic>
        <p:nvPicPr>
          <p:cNvPr id="14338" name="Picture 2" descr="Minister Udhayanidhi Stalin inaugurated the Integrated Command and Control Centre at the MTC headquarters on Pallavan Salai on Tuesday |  R Satish Babu">
            <a:extLst>
              <a:ext uri="{FF2B5EF4-FFF2-40B4-BE49-F238E27FC236}">
                <a16:creationId xmlns="" xmlns:a16="http://schemas.microsoft.com/office/drawing/2014/main" id="{2650B557-20CB-9797-E08F-6D6BA0C17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422217"/>
            <a:ext cx="4324350" cy="5296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463" y="1422217"/>
            <a:ext cx="3894137" cy="529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88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FC552DE-7A25-B8B6-043C-67A9106D8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0D9DAF-BE11-4F9C-AE47-537680439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27244086-BA03-9D8C-5339-B7241D21DE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2596BB4-5C89-B2FD-D508-ECD7F868D5DF}"/>
              </a:ext>
            </a:extLst>
          </p:cNvPr>
          <p:cNvSpPr txBox="1"/>
          <p:nvPr/>
        </p:nvSpPr>
        <p:spPr>
          <a:xfrm>
            <a:off x="-1" y="797636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IoT in Public Bus Operations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3" descr="உலக டிராபிக் சிக்னல் தினம் - சென்னையில் இதய வடிவில் ஒளிரும் சிக்னல் லைட்">
            <a:extLst>
              <a:ext uri="{FF2B5EF4-FFF2-40B4-BE49-F238E27FC236}">
                <a16:creationId xmlns="" xmlns:a16="http://schemas.microsoft.com/office/drawing/2014/main" id="{AA3FC20C-A89F-67A5-3E66-029FC8526E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5" descr="உலக டிராபிக் சிக்னல் தினம் - சென்னையில் இதய வடிவில் ஒளிரும் சிக்னல் லைட்">
            <a:extLst>
              <a:ext uri="{FF2B5EF4-FFF2-40B4-BE49-F238E27FC236}">
                <a16:creationId xmlns="" xmlns:a16="http://schemas.microsoft.com/office/drawing/2014/main" id="{EDCCF49A-21F8-8231-B9BA-B6D2797E08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7" descr="உலக டிராபிக் சிக்னல் தினம் - சென்னையில் இதய வடிவில் ஒளிரும் சிக்னல் லைட்">
            <a:extLst>
              <a:ext uri="{FF2B5EF4-FFF2-40B4-BE49-F238E27FC236}">
                <a16:creationId xmlns="" xmlns:a16="http://schemas.microsoft.com/office/drawing/2014/main" id="{33B78095-AA74-45EE-399A-2A9882A94B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52B2E06-CC06-A7D1-6630-9B16F84B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422216"/>
            <a:ext cx="4289854" cy="5111933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50" y="1422217"/>
            <a:ext cx="4057649" cy="511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838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9D5336B-17E3-68B1-0EAE-873EBFC4E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795432-FC08-2CB7-19FD-1FA635227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CD2999F4-ECBE-A75C-4C8D-9DBC7EEC7C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3B7C8A6-A1D3-6F40-2A95-F5213C5C14B1}"/>
              </a:ext>
            </a:extLst>
          </p:cNvPr>
          <p:cNvSpPr txBox="1"/>
          <p:nvPr/>
        </p:nvSpPr>
        <p:spPr>
          <a:xfrm>
            <a:off x="-1" y="8227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Smart Bus </a:t>
            </a:r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Depots – Disaster Ready Depots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5362" name="Picture 2" descr="Water level measurement gauge hi-res stock photography and images - Alamy">
            <a:extLst>
              <a:ext uri="{FF2B5EF4-FFF2-40B4-BE49-F238E27FC236}">
                <a16:creationId xmlns="" xmlns:a16="http://schemas.microsoft.com/office/drawing/2014/main" id="{A902B2F7-E59B-9F7B-19AC-BF7052354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1422218"/>
            <a:ext cx="3600371" cy="5054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422217"/>
            <a:ext cx="4514850" cy="50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652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F0F16FF-02AD-3054-8819-2BFF72498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DB56C0-8066-73CA-243A-F8468B80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F1303AB9-A0D8-DDAA-3ECF-BA7E910877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05DB00E-6372-9FC1-3DB3-C5028293C291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Disaster-Aware Route Management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123" name="Picture 3" descr="Vardah 1 Map">
            <a:extLst>
              <a:ext uri="{FF2B5EF4-FFF2-40B4-BE49-F238E27FC236}">
                <a16:creationId xmlns="" xmlns:a16="http://schemas.microsoft.com/office/drawing/2014/main" id="{4BA884C2-04CB-B17C-58E5-004E4D4BE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1681490"/>
            <a:ext cx="4039728" cy="47193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7567" y="1681490"/>
            <a:ext cx="4356833" cy="471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3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20E0DC9-8958-1AA8-F3C4-91D92E4CD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43D3CA-E97A-6AA0-C209-330E965D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86808825-AA45-23C8-9242-2AA3C1312B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2EF418B-8392-B4E9-3A4F-98DB4282F6E5}"/>
              </a:ext>
            </a:extLst>
          </p:cNvPr>
          <p:cNvSpPr txBox="1"/>
          <p:nvPr/>
        </p:nvSpPr>
        <p:spPr>
          <a:xfrm>
            <a:off x="1" y="797636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Passenger Information Systems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751DDB5-5A95-A648-5954-64C377399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422217"/>
            <a:ext cx="4038600" cy="5006232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263" y="1422217"/>
            <a:ext cx="4275137" cy="500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56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920FDB7-7897-826E-2E24-2FA83C7D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85EA45-BA19-A6D3-855E-1FB464E4B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4900FDB9-9520-6E04-6848-FDDB32D16D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D53F2F9-35C2-22A7-15EF-EE8FED637600}"/>
              </a:ext>
            </a:extLst>
          </p:cNvPr>
          <p:cNvSpPr txBox="1"/>
          <p:nvPr/>
        </p:nvSpPr>
        <p:spPr>
          <a:xfrm>
            <a:off x="38100" y="69453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Emergency Coordination Using IoT</a:t>
            </a:r>
          </a:p>
        </p:txBody>
      </p:sp>
      <p:sp>
        <p:nvSpPr>
          <p:cNvPr id="8" name="AutoShape 3" descr="Emergency Transport Systems - green corridors">
            <a:extLst>
              <a:ext uri="{FF2B5EF4-FFF2-40B4-BE49-F238E27FC236}">
                <a16:creationId xmlns="" xmlns:a16="http://schemas.microsoft.com/office/drawing/2014/main" id="{B680E6D5-3A29-0D5D-55B1-273C0EC183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9002F50-B230-6A7F-8427-89A7C310B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100" y="1422216"/>
            <a:ext cx="4127157" cy="515003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899" y="1452533"/>
            <a:ext cx="4051201" cy="5119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561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76FBB09-FB74-289F-0A6E-C4E37908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84C530-A83C-F43C-9A03-B611F43D8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135446"/>
            <a:ext cx="8058620" cy="537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611D6A2-E03D-C7EC-65C3-59E7E5CDEB1B}"/>
              </a:ext>
            </a:extLst>
          </p:cNvPr>
          <p:cNvSpPr txBox="1"/>
          <p:nvPr/>
        </p:nvSpPr>
        <p:spPr>
          <a:xfrm>
            <a:off x="1" y="708964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Contents</a:t>
            </a:r>
            <a:endParaRPr lang="en-IN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83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A641863-4FE0-0BD8-7DD1-90AFFA1ED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AFB272-7E46-54F3-6A51-50E26CC7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A61BDC1-6A8E-3E1E-0DCC-78B78382FA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FCCE9BF-223C-9730-AE31-B39DBE8EFA53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Tamil Nadu Case: Flood Scenario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AEF965D-50CD-A65C-F678-B9E4CAB2D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4724400" y="1692512"/>
            <a:ext cx="3905250" cy="4822587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550" y="1692513"/>
            <a:ext cx="4133849" cy="48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0154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2D59E5-12D3-1DFA-7D40-D0BC620B3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4A6EC1-0D44-ABB8-4AAE-02FBA8B7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6B667211-7E68-27EC-4438-17AA2290CB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E16BDFE-55AD-0A5F-FDDB-D70ABC31F8CE}"/>
              </a:ext>
            </a:extLst>
          </p:cNvPr>
          <p:cNvSpPr txBox="1"/>
          <p:nvPr/>
        </p:nvSpPr>
        <p:spPr>
          <a:xfrm>
            <a:off x="-1" y="730840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Tamil Nadu: Operational Insights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="" xmlns:a16="http://schemas.microsoft.com/office/drawing/2014/main" id="{CA21AFBF-534B-AD5F-D31F-2BBA131BD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644" y="1254060"/>
            <a:ext cx="79677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MTC &amp; TNSTC act as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first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responders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777280"/>
            <a:ext cx="4014469" cy="475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71668" y="1777280"/>
            <a:ext cx="4310382" cy="475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732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9B24CA4-3F68-7574-6C72-9F48C101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EC522E-28A5-9F52-BAA6-71673A08D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7435659A-5FCB-EAB4-A1C9-1671152E44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9B4140D-5B72-F3C2-1560-089ED692D040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Policy &amp; Operational Challenges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412" y="1422217"/>
            <a:ext cx="8180387" cy="497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44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5CFD509-CC03-A1C4-BA85-EAC622849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B21E41-15D4-41F1-C19C-9C7178B24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15080D95-2808-1333-9AE7-A35247E9F7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50" y="1116396"/>
            <a:ext cx="7882045" cy="534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536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313E96D-1DF5-B11E-6356-678C3CFE7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8B2E9A-4E59-0E42-7DFA-1995A419C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4BA65DD-0A49-467E-9D53-62D1A320E3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79A4D1F-FD99-9C4B-9544-874F31763E6A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Role of </a:t>
            </a:r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Academia in Evolving Cities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422216"/>
            <a:ext cx="8248650" cy="503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0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CCF59BD-CEC8-8040-587F-BD4DE9C2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CB1B45-D47E-DCB7-0EB6-E1B20475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8EAC7D-B9CE-DD1B-FF0C-20E50BE3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840" y="0"/>
            <a:ext cx="1143160" cy="1028844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BECBC14-50FC-8F6D-A09C-C61B5E4432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" y="1238394"/>
            <a:ext cx="7915059" cy="527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76251" y="735712"/>
            <a:ext cx="7915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A.I. Work Flow 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43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CCF59BD-CEC8-8040-587F-BD4DE9C2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CB1B45-D47E-DCB7-0EB6-E1B20475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8EAC7D-B9CE-DD1B-FF0C-20E50BE3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840" y="0"/>
            <a:ext cx="1143160" cy="1028844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BECBC14-50FC-8F6D-A09C-C61B5E4432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295400"/>
            <a:ext cx="837247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66725" y="703446"/>
            <a:ext cx="790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</a:rPr>
              <a:t>A.I. – </a:t>
            </a:r>
            <a:r>
              <a:rPr lang="en-IN" sz="2800" b="1" dirty="0" err="1" smtClean="0">
                <a:solidFill>
                  <a:schemeClr val="accent5">
                    <a:lumMod val="75000"/>
                  </a:schemeClr>
                </a:solidFill>
              </a:rPr>
              <a:t>IoT</a:t>
            </a:r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</a:rPr>
              <a:t> Technical Architecture</a:t>
            </a:r>
            <a:endParaRPr lang="en-IN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43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CCF59BD-CEC8-8040-587F-BD4DE9C2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CB1B45-D47E-DCB7-0EB6-E1B20475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8EAC7D-B9CE-DD1B-FF0C-20E50BE3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840" y="0"/>
            <a:ext cx="1143160" cy="1028844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BECBC14-50FC-8F6D-A09C-C61B5E4432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" y="1304924"/>
            <a:ext cx="8058150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76250" y="735712"/>
            <a:ext cx="8058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</a:rPr>
              <a:t>Learning Outcomes of this Session </a:t>
            </a:r>
            <a:endParaRPr lang="en-IN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43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CCF59BD-CEC8-8040-587F-BD4DE9C2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CB1B45-D47E-DCB7-0EB6-E1B20475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8EAC7D-B9CE-DD1B-FF0C-20E50BE3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840" y="0"/>
            <a:ext cx="1143160" cy="1028844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BECBC14-50FC-8F6D-A09C-C61B5E4432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225" y="1135822"/>
            <a:ext cx="8286750" cy="541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76226" y="735712"/>
            <a:ext cx="82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accent5">
                    <a:lumMod val="75000"/>
                  </a:schemeClr>
                </a:solidFill>
              </a:rPr>
              <a:t>Mini Case : Chennai Flood Scenario – Design an A.I.Solution </a:t>
            </a:r>
            <a:endParaRPr lang="en-IN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43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CCF59BD-CEC8-8040-587F-BD4DE9C2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CB1B45-D47E-DCB7-0EB6-E1B20475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8EAC7D-B9CE-DD1B-FF0C-20E50BE3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840" y="0"/>
            <a:ext cx="1143160" cy="1028844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BBECBC14-50FC-8F6D-A09C-C61B5E4432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4" y="1028844"/>
            <a:ext cx="7629309" cy="552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643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006892A-E444-8950-B7C5-1AB6F8D55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2B22D4-2DAF-8CFD-0A69-AF4D448C9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4" name="AutoShape 2" descr="Generated image">
            <a:extLst>
              <a:ext uri="{FF2B5EF4-FFF2-40B4-BE49-F238E27FC236}">
                <a16:creationId xmlns="" xmlns:a16="http://schemas.microsoft.com/office/drawing/2014/main" id="{B9C964BE-3B93-C8F9-6F39-F4632AB338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3331029" cy="33310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" name="AutoShape 6" descr="Generated image">
            <a:extLst>
              <a:ext uri="{FF2B5EF4-FFF2-40B4-BE49-F238E27FC236}">
                <a16:creationId xmlns="" xmlns:a16="http://schemas.microsoft.com/office/drawing/2014/main" id="{1F99C740-C8BD-2BAE-120A-F62628E9F4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8" descr="Generated image">
            <a:extLst>
              <a:ext uri="{FF2B5EF4-FFF2-40B4-BE49-F238E27FC236}">
                <a16:creationId xmlns="" xmlns:a16="http://schemas.microsoft.com/office/drawing/2014/main" id="{65E67119-B492-4835-BE3D-50E140D765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376" y="1562100"/>
            <a:ext cx="7876048" cy="462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611D6A2-E03D-C7EC-65C3-59E7E5CDEB1B}"/>
              </a:ext>
            </a:extLst>
          </p:cNvPr>
          <p:cNvSpPr txBox="1"/>
          <p:nvPr/>
        </p:nvSpPr>
        <p:spPr>
          <a:xfrm>
            <a:off x="-1" y="1083663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Disaster Impacts on Cities &amp; Transport Systems </a:t>
            </a:r>
            <a:endParaRPr lang="en-IN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79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0" y="3133118"/>
            <a:ext cx="7773338" cy="1596177"/>
          </a:xfrm>
        </p:spPr>
        <p:txBody>
          <a:bodyPr>
            <a:normAutofit/>
          </a:bodyPr>
          <a:lstStyle/>
          <a:p>
            <a:r>
              <a:rPr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Discussion &amp; Interaction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CCB1B45-D47E-DCB7-0EB6-E1B2047552D7}"/>
              </a:ext>
            </a:extLst>
          </p:cNvPr>
          <p:cNvSpPr txBox="1">
            <a:spLocks/>
          </p:cNvSpPr>
          <p:nvPr/>
        </p:nvSpPr>
        <p:spPr>
          <a:xfrm>
            <a:off x="0" y="30690"/>
            <a:ext cx="7968343" cy="774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IoT-Driven Solutions for Disaster-Resilient Urban Mobility and Smart Infrastructure</a:t>
            </a:r>
            <a:endParaRPr kumimoji="0" lang="en-IN" sz="24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97FF1AA-0B7F-7846-2BDA-5621EEAAB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E9B508-D210-62A0-0165-B67161B70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611D6A2-E03D-C7EC-65C3-59E7E5CDEB1B}"/>
              </a:ext>
            </a:extLst>
          </p:cNvPr>
          <p:cNvSpPr txBox="1"/>
          <p:nvPr/>
        </p:nvSpPr>
        <p:spPr>
          <a:xfrm>
            <a:off x="-1" y="717248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Disasters : Unpredictable and Global Impacts </a:t>
            </a:r>
            <a:endParaRPr lang="en-IN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331" y="1260837"/>
            <a:ext cx="7773339" cy="5182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692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D90F814-F885-944A-7170-D52961D53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09B43B-EE5F-C015-30E0-377BF110F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2F57AC7-9624-0689-DC6B-97C76DE93A31}"/>
              </a:ext>
            </a:extLst>
          </p:cNvPr>
          <p:cNvSpPr txBox="1"/>
          <p:nvPr/>
        </p:nvSpPr>
        <p:spPr>
          <a:xfrm>
            <a:off x="1" y="805544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IN" sz="24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Factors Affecting Disaster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342" y="1267208"/>
            <a:ext cx="7766957" cy="517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7353300" y="6000750"/>
            <a:ext cx="1142999" cy="4444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997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C3A59C4-B722-2C5B-566C-8F0E2EFA5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298959-ECDA-4E29-DBE8-7BC32C3BE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D71CC12D-C755-E700-BEA0-86E1474FB3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294" y="1112694"/>
            <a:ext cx="8191356" cy="540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756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A9BEB33-599A-DE21-A277-56B1CB46D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EF57C9-92E5-ADD9-7C59-814C4615D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FAB53E0-EA43-3866-6230-1B352160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840" y="0"/>
            <a:ext cx="1143160" cy="1028844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49EA4B4C-CFFF-BC49-B89E-673D6DF006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12" y="1028844"/>
            <a:ext cx="8258175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73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31749EA-810C-4AA2-86E3-0281E0B06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685DBF-74E5-FBC3-158D-3EBCD698C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2E1EAF55-C6E3-7449-FC71-FA0244A10D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B086DE7-AD35-DCCE-918C-B086DFE43FB7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itchFamily="18" charset="0"/>
              </a:rPr>
              <a:t>Public Transport as Disaster Response Infrastructure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" y="1682750"/>
            <a:ext cx="813435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83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9B045CB-817D-64C3-301D-65603D9E6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FDFD47-D937-4FE8-3498-AAB71235C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690"/>
            <a:ext cx="7968343" cy="774854"/>
          </a:xfrm>
        </p:spPr>
        <p:txBody>
          <a:bodyPr>
            <a:normAutofit/>
          </a:bodyPr>
          <a:lstStyle/>
          <a:p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IoT-Driven Solutions for Disaster-Resilient Urban Mobility and Smart Infrastructure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="" xmlns:a16="http://schemas.microsoft.com/office/drawing/2014/main" id="{99000F04-953B-4209-23BA-AAB21DB9D8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70675C8-2D04-2856-0426-0C37C9DD6849}"/>
              </a:ext>
            </a:extLst>
          </p:cNvPr>
          <p:cNvSpPr txBox="1"/>
          <p:nvPr/>
        </p:nvSpPr>
        <p:spPr>
          <a:xfrm>
            <a:off x="-1" y="898997"/>
            <a:ext cx="9143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Urban Mobility Challenges During Disasters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8C07B61-D30E-04C0-F0CB-B6E261878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6610" y="3276600"/>
            <a:ext cx="2373580" cy="786405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6394" y="11640"/>
            <a:ext cx="1047606" cy="104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3077" y="1346017"/>
            <a:ext cx="8167346" cy="503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798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1183</TotalTime>
  <Words>551</Words>
  <Application>Microsoft Office PowerPoint</Application>
  <PresentationFormat>On-screen Show (4:3)</PresentationFormat>
  <Paragraphs>123</Paragraphs>
  <Slides>30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Droplet</vt:lpstr>
      <vt:lpstr>Slide 1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IoT-Driven Solutions for Disaster-Resilient Urban Mobility and Smart Infrastructure</vt:lpstr>
      <vt:lpstr>Thank You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Amudhan</cp:lastModifiedBy>
  <cp:revision>39</cp:revision>
  <dcterms:created xsi:type="dcterms:W3CDTF">2013-01-27T09:14:16Z</dcterms:created>
  <dcterms:modified xsi:type="dcterms:W3CDTF">2026-01-21T11:28:45Z</dcterms:modified>
  <cp:category/>
</cp:coreProperties>
</file>